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docProps/core.xml" ContentType="application/vnd.openxmlformats-package.core-properties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charts/chart2.xml" ContentType="application/vnd.openxmlformats-officedocument.drawingml.chart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492" r:id="rId4"/>
    <p:sldId id="510" r:id="rId5"/>
    <p:sldId id="511" r:id="rId6"/>
    <p:sldId id="512" r:id="rId7"/>
    <p:sldId id="513" r:id="rId8"/>
    <p:sldId id="514" r:id="rId9"/>
    <p:sldId id="517" r:id="rId10"/>
    <p:sldId id="520" r:id="rId11"/>
    <p:sldId id="519" r:id="rId12"/>
    <p:sldId id="523" r:id="rId13"/>
    <p:sldId id="524" r:id="rId14"/>
    <p:sldId id="521" r:id="rId15"/>
    <p:sldId id="515" r:id="rId16"/>
    <p:sldId id="516" r:id="rId17"/>
    <p:sldId id="518" r:id="rId18"/>
    <p:sldId id="52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-1" charset="0"/>
        <a:ea typeface="+mn-ea"/>
        <a:cs typeface="+mn-cs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Arial" pitchFamily="-1" charset="0"/>
        <a:ea typeface="+mn-ea"/>
        <a:cs typeface="+mn-cs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Arial" pitchFamily="-1" charset="0"/>
        <a:ea typeface="+mn-ea"/>
        <a:cs typeface="+mn-cs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Arial" pitchFamily="-1" charset="0"/>
        <a:ea typeface="+mn-ea"/>
        <a:cs typeface="+mn-cs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Arial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2522"/>
    <a:srgbClr val="0D094F"/>
    <a:srgbClr val="C6C6C6"/>
    <a:srgbClr val="0E0A7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sha.nhs.uk\lscg\Shared\Central\HIV%20Team\Therapeutic%20Tender\Pt%20Experience%20Pt%201\Patient%20Experience%20Pt1%20A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sha.nhs.uk\lscg\Shared\Central\HIV%20Team\Therapeutic%20Tender\Pt%20Experience%20Pt%201\Patient%20Experience%20Pt1%20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percentStacked"/>
        <c:ser>
          <c:idx val="0"/>
          <c:order val="0"/>
          <c:tx>
            <c:strRef>
              <c:f>Analysis!$N$83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Analysis!$O$82:$V$82</c:f>
              <c:strCache>
                <c:ptCount val="8"/>
                <c:pt idx="0">
                  <c:v>I understood why my doctor asked 
me to start my new HIV treatment (n=1413)</c:v>
                </c:pt>
                <c:pt idx="1">
                  <c:v>I was as involved as I wanted 
to be in this decision (n=1412)</c:v>
                </c:pt>
                <c:pt idx="2">
                  <c:v>The potential risks and benefits of the 
new treatment were explained clearly (n=1408)</c:v>
                </c:pt>
                <c:pt idx="3">
                  <c:v>I was given enough time to make my own 
decision about my new treatment (n=1414)</c:v>
                </c:pt>
                <c:pt idx="4">
                  <c:v>I was able to ask questions 
about the new treatment (n=1411)</c:v>
                </c:pt>
                <c:pt idx="5">
                  <c:v>I am happy with how my clinic 
managed this aspect of my care (n=1415)</c:v>
                </c:pt>
                <c:pt idx="6">
                  <c:v>I am managing to take my 
new treatment as described (n=1411)</c:v>
                </c:pt>
                <c:pt idx="7">
                  <c:v>I am feeling better on 
my new treatment (n=1383)</c:v>
                </c:pt>
              </c:strCache>
            </c:strRef>
          </c:cat>
          <c:val>
            <c:numRef>
              <c:f>Analysis!$O$83:$V$83</c:f>
              <c:numCache>
                <c:formatCode>0%</c:formatCode>
                <c:ptCount val="8"/>
                <c:pt idx="0">
                  <c:v>0.016277423920736</c:v>
                </c:pt>
                <c:pt idx="1">
                  <c:v>0.0177053824362606</c:v>
                </c:pt>
                <c:pt idx="2">
                  <c:v>0.0134943181818182</c:v>
                </c:pt>
                <c:pt idx="3">
                  <c:v>0.0155586987270156</c:v>
                </c:pt>
                <c:pt idx="4">
                  <c:v>0.0113394755492559</c:v>
                </c:pt>
                <c:pt idx="5">
                  <c:v>0.0162544169611307</c:v>
                </c:pt>
                <c:pt idx="6">
                  <c:v>0.0233876683203402</c:v>
                </c:pt>
                <c:pt idx="7">
                  <c:v>0.0310918293564715</c:v>
                </c:pt>
              </c:numCache>
            </c:numRef>
          </c:val>
        </c:ser>
        <c:ser>
          <c:idx val="1"/>
          <c:order val="1"/>
          <c:tx>
            <c:strRef>
              <c:f>Analysis!$N$84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Analysis!$O$82:$V$82</c:f>
              <c:strCache>
                <c:ptCount val="8"/>
                <c:pt idx="0">
                  <c:v>I understood why my doctor asked 
me to start my new HIV treatment (n=1413)</c:v>
                </c:pt>
                <c:pt idx="1">
                  <c:v>I was as involved as I wanted 
to be in this decision (n=1412)</c:v>
                </c:pt>
                <c:pt idx="2">
                  <c:v>The potential risks and benefits of the 
new treatment were explained clearly (n=1408)</c:v>
                </c:pt>
                <c:pt idx="3">
                  <c:v>I was given enough time to make my own 
decision about my new treatment (n=1414)</c:v>
                </c:pt>
                <c:pt idx="4">
                  <c:v>I was able to ask questions 
about the new treatment (n=1411)</c:v>
                </c:pt>
                <c:pt idx="5">
                  <c:v>I am happy with how my clinic 
managed this aspect of my care (n=1415)</c:v>
                </c:pt>
                <c:pt idx="6">
                  <c:v>I am managing to take my 
new treatment as described (n=1411)</c:v>
                </c:pt>
                <c:pt idx="7">
                  <c:v>I am feeling better on 
my new treatment (n=1383)</c:v>
                </c:pt>
              </c:strCache>
            </c:strRef>
          </c:cat>
          <c:val>
            <c:numRef>
              <c:f>Analysis!$O$84:$V$84</c:f>
              <c:numCache>
                <c:formatCode>0%</c:formatCode>
                <c:ptCount val="8"/>
                <c:pt idx="0">
                  <c:v>0.0148619957537155</c:v>
                </c:pt>
                <c:pt idx="1">
                  <c:v>0.0269121813031161</c:v>
                </c:pt>
                <c:pt idx="2">
                  <c:v>0.0291193181818182</c:v>
                </c:pt>
                <c:pt idx="3">
                  <c:v>0.0353606789250354</c:v>
                </c:pt>
                <c:pt idx="4">
                  <c:v>0.0120481927710843</c:v>
                </c:pt>
                <c:pt idx="5">
                  <c:v>0.015547703180212</c:v>
                </c:pt>
                <c:pt idx="6">
                  <c:v>0.0191353649893692</c:v>
                </c:pt>
                <c:pt idx="7">
                  <c:v>0.0368763557483732</c:v>
                </c:pt>
              </c:numCache>
            </c:numRef>
          </c:val>
        </c:ser>
        <c:ser>
          <c:idx val="2"/>
          <c:order val="2"/>
          <c:tx>
            <c:strRef>
              <c:f>Analysis!$N$85</c:f>
              <c:strCache>
                <c:ptCount val="1"/>
                <c:pt idx="0">
                  <c:v>Neither Agree or Disagree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Analysis!$O$82:$V$82</c:f>
              <c:strCache>
                <c:ptCount val="8"/>
                <c:pt idx="0">
                  <c:v>I understood why my doctor asked 
me to start my new HIV treatment (n=1413)</c:v>
                </c:pt>
                <c:pt idx="1">
                  <c:v>I was as involved as I wanted 
to be in this decision (n=1412)</c:v>
                </c:pt>
                <c:pt idx="2">
                  <c:v>The potential risks and benefits of the 
new treatment were explained clearly (n=1408)</c:v>
                </c:pt>
                <c:pt idx="3">
                  <c:v>I was given enough time to make my own 
decision about my new treatment (n=1414)</c:v>
                </c:pt>
                <c:pt idx="4">
                  <c:v>I was able to ask questions 
about the new treatment (n=1411)</c:v>
                </c:pt>
                <c:pt idx="5">
                  <c:v>I am happy with how my clinic 
managed this aspect of my care (n=1415)</c:v>
                </c:pt>
                <c:pt idx="6">
                  <c:v>I am managing to take my 
new treatment as described (n=1411)</c:v>
                </c:pt>
                <c:pt idx="7">
                  <c:v>I am feeling better on 
my new treatment (n=1383)</c:v>
                </c:pt>
              </c:strCache>
            </c:strRef>
          </c:cat>
          <c:val>
            <c:numRef>
              <c:f>Analysis!$O$85:$V$85</c:f>
              <c:numCache>
                <c:formatCode>0%</c:formatCode>
                <c:ptCount val="8"/>
                <c:pt idx="0">
                  <c:v>0.0219391365888182</c:v>
                </c:pt>
                <c:pt idx="1">
                  <c:v>0.0396600566572238</c:v>
                </c:pt>
                <c:pt idx="2">
                  <c:v>0.0610795454545455</c:v>
                </c:pt>
                <c:pt idx="3">
                  <c:v>0.0664780763790665</c:v>
                </c:pt>
                <c:pt idx="4">
                  <c:v>0.036144578313253</c:v>
                </c:pt>
                <c:pt idx="5">
                  <c:v>0.0268551236749117</c:v>
                </c:pt>
                <c:pt idx="6">
                  <c:v>0.0283486888731396</c:v>
                </c:pt>
                <c:pt idx="7">
                  <c:v>0.15473608098337</c:v>
                </c:pt>
              </c:numCache>
            </c:numRef>
          </c:val>
        </c:ser>
        <c:ser>
          <c:idx val="3"/>
          <c:order val="3"/>
          <c:tx>
            <c:strRef>
              <c:f>Analysis!$N$86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002060"/>
            </a:solidFill>
          </c:spPr>
          <c:dLbls>
            <c:txPr>
              <a:bodyPr/>
              <a:lstStyle/>
              <a:p>
                <a:pPr>
                  <a:defRPr lang="en-GB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Analysis!$O$82:$V$82</c:f>
              <c:strCache>
                <c:ptCount val="8"/>
                <c:pt idx="0">
                  <c:v>I understood why my doctor asked 
me to start my new HIV treatment (n=1413)</c:v>
                </c:pt>
                <c:pt idx="1">
                  <c:v>I was as involved as I wanted 
to be in this decision (n=1412)</c:v>
                </c:pt>
                <c:pt idx="2">
                  <c:v>The potential risks and benefits of the 
new treatment were explained clearly (n=1408)</c:v>
                </c:pt>
                <c:pt idx="3">
                  <c:v>I was given enough time to make my own 
decision about my new treatment (n=1414)</c:v>
                </c:pt>
                <c:pt idx="4">
                  <c:v>I was able to ask questions 
about the new treatment (n=1411)</c:v>
                </c:pt>
                <c:pt idx="5">
                  <c:v>I am happy with how my clinic 
managed this aspect of my care (n=1415)</c:v>
                </c:pt>
                <c:pt idx="6">
                  <c:v>I am managing to take my 
new treatment as described (n=1411)</c:v>
                </c:pt>
                <c:pt idx="7">
                  <c:v>I am feeling better on 
my new treatment (n=1383)</c:v>
                </c:pt>
              </c:strCache>
            </c:strRef>
          </c:cat>
          <c:val>
            <c:numRef>
              <c:f>Analysis!$O$86:$V$86</c:f>
              <c:numCache>
                <c:formatCode>0%</c:formatCode>
                <c:ptCount val="8"/>
                <c:pt idx="0">
                  <c:v>0.358811040339703</c:v>
                </c:pt>
                <c:pt idx="1">
                  <c:v>0.373229461756374</c:v>
                </c:pt>
                <c:pt idx="2">
                  <c:v>0.414772727272728</c:v>
                </c:pt>
                <c:pt idx="3">
                  <c:v>0.372701555869873</c:v>
                </c:pt>
                <c:pt idx="4">
                  <c:v>0.396881644223955</c:v>
                </c:pt>
                <c:pt idx="5">
                  <c:v>0.324381625441696</c:v>
                </c:pt>
                <c:pt idx="6">
                  <c:v>0.346562721474132</c:v>
                </c:pt>
                <c:pt idx="7">
                  <c:v>0.325379609544469</c:v>
                </c:pt>
              </c:numCache>
            </c:numRef>
          </c:val>
        </c:ser>
        <c:ser>
          <c:idx val="4"/>
          <c:order val="4"/>
          <c:tx>
            <c:strRef>
              <c:f>Analysis!$N$87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lang="en-GB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Analysis!$O$82:$V$82</c:f>
              <c:strCache>
                <c:ptCount val="8"/>
                <c:pt idx="0">
                  <c:v>I understood why my doctor asked 
me to start my new HIV treatment (n=1413)</c:v>
                </c:pt>
                <c:pt idx="1">
                  <c:v>I was as involved as I wanted 
to be in this decision (n=1412)</c:v>
                </c:pt>
                <c:pt idx="2">
                  <c:v>The potential risks and benefits of the 
new treatment were explained clearly (n=1408)</c:v>
                </c:pt>
                <c:pt idx="3">
                  <c:v>I was given enough time to make my own 
decision about my new treatment (n=1414)</c:v>
                </c:pt>
                <c:pt idx="4">
                  <c:v>I was able to ask questions 
about the new treatment (n=1411)</c:v>
                </c:pt>
                <c:pt idx="5">
                  <c:v>I am happy with how my clinic 
managed this aspect of my care (n=1415)</c:v>
                </c:pt>
                <c:pt idx="6">
                  <c:v>I am managing to take my 
new treatment as described (n=1411)</c:v>
                </c:pt>
                <c:pt idx="7">
                  <c:v>I am feeling better on 
my new treatment (n=1383)</c:v>
                </c:pt>
              </c:strCache>
            </c:strRef>
          </c:cat>
          <c:val>
            <c:numRef>
              <c:f>Analysis!$O$87:$V$87</c:f>
              <c:numCache>
                <c:formatCode>0%</c:formatCode>
                <c:ptCount val="8"/>
                <c:pt idx="0">
                  <c:v>0.588110403397028</c:v>
                </c:pt>
                <c:pt idx="1">
                  <c:v>0.542492917847025</c:v>
                </c:pt>
                <c:pt idx="2">
                  <c:v>0.481534090909091</c:v>
                </c:pt>
                <c:pt idx="3">
                  <c:v>0.50990099009901</c:v>
                </c:pt>
                <c:pt idx="4">
                  <c:v>0.543586109142451</c:v>
                </c:pt>
                <c:pt idx="5">
                  <c:v>0.616961130742049</c:v>
                </c:pt>
                <c:pt idx="6">
                  <c:v>0.582565556343019</c:v>
                </c:pt>
                <c:pt idx="7">
                  <c:v>0.451916124367317</c:v>
                </c:pt>
              </c:numCache>
            </c:numRef>
          </c:val>
        </c:ser>
        <c:overlap val="100"/>
        <c:axId val="233523112"/>
        <c:axId val="233591672"/>
      </c:barChart>
      <c:catAx>
        <c:axId val="233523112"/>
        <c:scaling>
          <c:orientation val="minMax"/>
        </c:scaling>
        <c:axPos val="l"/>
        <c:numFmt formatCode="General" sourceLinked="1"/>
        <c:tickLblPos val="nextTo"/>
        <c:txPr>
          <a:bodyPr anchor="ctr" anchorCtr="0"/>
          <a:lstStyle/>
          <a:p>
            <a:pPr>
              <a:defRPr lang="en-GB"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33591672"/>
        <c:crosses val="autoZero"/>
        <c:auto val="1"/>
        <c:lblAlgn val="ctr"/>
        <c:lblOffset val="100"/>
      </c:catAx>
      <c:valAx>
        <c:axId val="233591672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lang="en-GB" sz="1200" baseline="0"/>
            </a:pPr>
            <a:endParaRPr lang="en-US"/>
          </a:p>
        </c:txPr>
        <c:crossAx val="233523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179692694663167"/>
          <c:y val="0.942424083353218"/>
          <c:w val="0.969666885389326"/>
          <c:h val="0.0463009550145622"/>
        </c:manualLayout>
      </c:layout>
      <c:txPr>
        <a:bodyPr/>
        <a:lstStyle/>
        <a:p>
          <a:pPr>
            <a:defRPr lang="en-GB" sz="1400"/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Analysis!$I$202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Analysis!$H$224:$H$231</c:f>
              <c:strCache>
                <c:ptCount val="8"/>
                <c:pt idx="0">
                  <c:v>I understood why my doctor asked 
me to start my new HIV treatment</c:v>
                </c:pt>
                <c:pt idx="1">
                  <c:v>I was as involved as I wanted 
to be in this decision</c:v>
                </c:pt>
                <c:pt idx="2">
                  <c:v>The potential risks and benefits of the 
new treatment were explained clearly</c:v>
                </c:pt>
                <c:pt idx="3">
                  <c:v>I was given enough time to make my own 
decision about my new treatment</c:v>
                </c:pt>
                <c:pt idx="4">
                  <c:v>I was able to ask questions 
about the new treatment</c:v>
                </c:pt>
                <c:pt idx="5">
                  <c:v>I am happy with how my clinic 
managed this aspect of my care</c:v>
                </c:pt>
                <c:pt idx="6">
                  <c:v>I am managing to take my 
new treatment as described</c:v>
                </c:pt>
                <c:pt idx="7">
                  <c:v>I am feeling better on 
my new treatment</c:v>
                </c:pt>
              </c:strCache>
            </c:strRef>
          </c:cat>
          <c:val>
            <c:numRef>
              <c:f>Analysis!$I$224:$I$231</c:f>
              <c:numCache>
                <c:formatCode>0%</c:formatCode>
                <c:ptCount val="8"/>
                <c:pt idx="0">
                  <c:v>0.814935064935065</c:v>
                </c:pt>
                <c:pt idx="1">
                  <c:v>0.805194805194806</c:v>
                </c:pt>
                <c:pt idx="2">
                  <c:v>0.808441558441559</c:v>
                </c:pt>
                <c:pt idx="3">
                  <c:v>0.811688311688312</c:v>
                </c:pt>
                <c:pt idx="4">
                  <c:v>0.798701298701299</c:v>
                </c:pt>
                <c:pt idx="5">
                  <c:v>0.811688311688312</c:v>
                </c:pt>
                <c:pt idx="6">
                  <c:v>0.811688311688312</c:v>
                </c:pt>
                <c:pt idx="7">
                  <c:v>0.808441558441559</c:v>
                </c:pt>
              </c:numCache>
            </c:numRef>
          </c:val>
        </c:ser>
        <c:ser>
          <c:idx val="1"/>
          <c:order val="1"/>
          <c:tx>
            <c:strRef>
              <c:f>Analysis!$J$202</c:f>
              <c:strCache>
                <c:ptCount val="1"/>
                <c:pt idx="0">
                  <c:v>Therapeutic Tender</c:v>
                </c:pt>
              </c:strCache>
            </c:strRef>
          </c:tx>
          <c:spPr>
            <a:solidFill>
              <a:srgbClr val="FF33CC"/>
            </a:solidFill>
          </c:spPr>
          <c:cat>
            <c:strRef>
              <c:f>Analysis!$H$224:$H$231</c:f>
              <c:strCache>
                <c:ptCount val="8"/>
                <c:pt idx="0">
                  <c:v>I understood why my doctor asked 
me to start my new HIV treatment</c:v>
                </c:pt>
                <c:pt idx="1">
                  <c:v>I was as involved as I wanted 
to be in this decision</c:v>
                </c:pt>
                <c:pt idx="2">
                  <c:v>The potential risks and benefits of the 
new treatment were explained clearly</c:v>
                </c:pt>
                <c:pt idx="3">
                  <c:v>I was given enough time to make my own 
decision about my new treatment</c:v>
                </c:pt>
                <c:pt idx="4">
                  <c:v>I was able to ask questions 
about the new treatment</c:v>
                </c:pt>
                <c:pt idx="5">
                  <c:v>I am happy with how my clinic 
managed this aspect of my care</c:v>
                </c:pt>
                <c:pt idx="6">
                  <c:v>I am managing to take my 
new treatment as described</c:v>
                </c:pt>
                <c:pt idx="7">
                  <c:v>I am feeling better on 
my new treatment</c:v>
                </c:pt>
              </c:strCache>
            </c:strRef>
          </c:cat>
          <c:val>
            <c:numRef>
              <c:f>Analysis!$J$224:$J$231</c:f>
              <c:numCache>
                <c:formatCode>0%</c:formatCode>
                <c:ptCount val="8"/>
                <c:pt idx="0">
                  <c:v>0.80962491153574</c:v>
                </c:pt>
                <c:pt idx="1">
                  <c:v>0.81104033970276</c:v>
                </c:pt>
                <c:pt idx="2">
                  <c:v>0.807501769285209</c:v>
                </c:pt>
                <c:pt idx="3">
                  <c:v>0.81104033970276</c:v>
                </c:pt>
                <c:pt idx="4">
                  <c:v>0.811748053786271</c:v>
                </c:pt>
                <c:pt idx="5">
                  <c:v>0.811748053786271</c:v>
                </c:pt>
                <c:pt idx="6">
                  <c:v>0.808917197452229</c:v>
                </c:pt>
                <c:pt idx="7">
                  <c:v>0.789808917197453</c:v>
                </c:pt>
              </c:numCache>
            </c:numRef>
          </c:val>
        </c:ser>
        <c:axId val="217715144"/>
        <c:axId val="217180696"/>
      </c:barChart>
      <c:catAx>
        <c:axId val="2177151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17180696"/>
        <c:crosses val="autoZero"/>
        <c:auto val="1"/>
        <c:lblAlgn val="ctr"/>
        <c:lblOffset val="100"/>
      </c:catAx>
      <c:valAx>
        <c:axId val="217180696"/>
        <c:scaling>
          <c:orientation val="minMax"/>
          <c:max val="1.0"/>
          <c:min val="0.0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lang="en-GB" sz="1200"/>
            </a:pPr>
            <a:endParaRPr lang="en-US"/>
          </a:p>
        </c:txPr>
        <c:crossAx val="2177151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 sz="1400" baseline="0"/>
          </a:pPr>
          <a:endParaRPr lang="en-US"/>
        </a:p>
      </c:txPr>
    </c:legend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1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1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</a:defRPr>
            </a:lvl1pPr>
          </a:lstStyle>
          <a:p>
            <a:pPr>
              <a:defRPr/>
            </a:pPr>
            <a:fld id="{32E3E092-87EE-D34E-AB6F-3F7C4FC1B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</a:defRPr>
            </a:lvl1pPr>
          </a:lstStyle>
          <a:p>
            <a:pPr>
              <a:defRPr/>
            </a:pPr>
            <a:fld id="{EE19D533-8D85-CA44-8972-C66C19393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EAD234-9FFB-EE40-90D5-FF1555BB4922}" type="slidenum">
              <a:rPr lang="en-US">
                <a:latin typeface="Times" pitchFamily="-1" charset="0"/>
              </a:rPr>
              <a:pPr/>
              <a:t>1</a:t>
            </a:fld>
            <a:endParaRPr lang="en-US">
              <a:latin typeface="Times" pitchFamily="-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CEC9E-A6F9-B544-8BBF-926FDB17F978}" type="slidenum">
              <a:rPr lang="en-US">
                <a:latin typeface="Times" pitchFamily="-1" charset="0"/>
              </a:rPr>
              <a:pPr/>
              <a:t>10</a:t>
            </a:fld>
            <a:endParaRPr lang="en-US">
              <a:latin typeface="Times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pitchFamily="-1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85DBB-76F7-AD4F-8F3E-B5C6D2E88EA1}" type="slidenum">
              <a:rPr lang="en-US" smtClean="0">
                <a:latin typeface="Times" pitchFamily="-1" charset="0"/>
              </a:rPr>
              <a:pPr/>
              <a:t>11</a:t>
            </a:fld>
            <a:endParaRPr lang="en-US" smtClean="0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>
                <a:latin typeface="Times" pitchFamily="-1" charset="0"/>
              </a:rPr>
              <a:t>Therapeutic tender questionnaire: patient responses according to regimen (TT vs other) phase 1: CNWL (n=146)</a:t>
            </a:r>
            <a:endParaRPr lang="en-US" smtClean="0">
              <a:latin typeface="Times" pitchFamily="-1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0BEFA-B69A-914D-8BF5-0D1A073C8725}" type="slidenum">
              <a:rPr lang="en-US" smtClean="0">
                <a:latin typeface="Times" pitchFamily="-1" charset="0"/>
              </a:rPr>
              <a:pPr/>
              <a:t>12</a:t>
            </a:fld>
            <a:endParaRPr lang="en-US" smtClean="0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18AEB-7EB5-3148-9655-3AFB2EAEE950}" type="slidenum">
              <a:rPr lang="en-US">
                <a:latin typeface="Times" pitchFamily="-1" charset="0"/>
              </a:rPr>
              <a:pPr/>
              <a:t>13</a:t>
            </a:fld>
            <a:endParaRPr lang="en-US">
              <a:latin typeface="Times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DEC5F-2DAF-FF46-A210-2C46752DFFFC}" type="slidenum">
              <a:rPr lang="en-US">
                <a:latin typeface="Times" pitchFamily="-1" charset="0"/>
              </a:rPr>
              <a:pPr/>
              <a:t>14</a:t>
            </a:fld>
            <a:endParaRPr lang="en-US">
              <a:latin typeface="Times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AFA6D-AEEE-3F46-936F-A3FBF28E2D8A}" type="slidenum">
              <a:rPr lang="en-US">
                <a:latin typeface="Times" pitchFamily="-1" charset="0"/>
              </a:rPr>
              <a:pPr/>
              <a:t>15</a:t>
            </a:fld>
            <a:endParaRPr lang="en-US">
              <a:latin typeface="Times" pitchFamily="-1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18AEB-7EB5-3148-9655-3AFB2EAEE950}" type="slidenum">
              <a:rPr lang="en-US">
                <a:latin typeface="Times" pitchFamily="-1" charset="0"/>
              </a:rPr>
              <a:pPr/>
              <a:t>16</a:t>
            </a:fld>
            <a:endParaRPr lang="en-US">
              <a:latin typeface="Times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18AEB-7EB5-3148-9655-3AFB2EAEE950}" type="slidenum">
              <a:rPr lang="en-US">
                <a:latin typeface="Times" pitchFamily="-1" charset="0"/>
              </a:rPr>
              <a:pPr/>
              <a:t>17</a:t>
            </a:fld>
            <a:endParaRPr lang="en-US">
              <a:latin typeface="Times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B589A1-1C66-0E4B-96C7-1D2F76E5AF19}" type="slidenum">
              <a:rPr lang="en-US">
                <a:latin typeface="Times" pitchFamily="-1" charset="0"/>
              </a:rPr>
              <a:pPr/>
              <a:t>2</a:t>
            </a:fld>
            <a:endParaRPr lang="en-US">
              <a:latin typeface="Times" pitchFamily="-1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12878A-7E19-C446-918E-EF23E8E597DB}" type="slidenum">
              <a:rPr lang="en-US">
                <a:latin typeface="Times" pitchFamily="-1" charset="0"/>
              </a:rPr>
              <a:pPr/>
              <a:t>3</a:t>
            </a:fld>
            <a:endParaRPr lang="en-US">
              <a:latin typeface="Times" pitchFamily="-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988F87-C542-D446-A62A-E1A229969D8D}" type="slidenum">
              <a:rPr lang="en-US">
                <a:latin typeface="Times" pitchFamily="-1" charset="0"/>
              </a:rPr>
              <a:pPr/>
              <a:t>4</a:t>
            </a:fld>
            <a:endParaRPr lang="en-US">
              <a:latin typeface="Times" pitchFamily="-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170A33-7FED-F041-A26E-5FF8B8BFBAC6}" type="slidenum">
              <a:rPr lang="en-US">
                <a:latin typeface="Times" pitchFamily="-1" charset="0"/>
              </a:rPr>
              <a:pPr/>
              <a:t>5</a:t>
            </a:fld>
            <a:endParaRPr lang="en-US">
              <a:latin typeface="Times" pitchFamily="-1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5186C-0896-FF4A-A113-45732439B4E5}" type="slidenum">
              <a:rPr lang="en-US">
                <a:latin typeface="Times" pitchFamily="-1" charset="0"/>
              </a:rPr>
              <a:pPr/>
              <a:t>6</a:t>
            </a:fld>
            <a:endParaRPr lang="en-US">
              <a:latin typeface="Times" pitchFamily="-1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18AEB-7EB5-3148-9655-3AFB2EAEE950}" type="slidenum">
              <a:rPr lang="en-US">
                <a:latin typeface="Times" pitchFamily="-1" charset="0"/>
              </a:rPr>
              <a:pPr/>
              <a:t>7</a:t>
            </a:fld>
            <a:endParaRPr lang="en-US">
              <a:latin typeface="Times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CEC9E-A6F9-B544-8BBF-926FDB17F978}" type="slidenum">
              <a:rPr lang="en-US">
                <a:latin typeface="Times" pitchFamily="-1" charset="0"/>
              </a:rPr>
              <a:pPr/>
              <a:t>8</a:t>
            </a:fld>
            <a:endParaRPr lang="en-US">
              <a:latin typeface="Times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CEC9E-A6F9-B544-8BBF-926FDB17F978}" type="slidenum">
              <a:rPr lang="en-US">
                <a:latin typeface="Times" pitchFamily="-1" charset="0"/>
              </a:rPr>
              <a:pPr/>
              <a:t>9</a:t>
            </a:fld>
            <a:endParaRPr lang="en-US">
              <a:latin typeface="Times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42FB-25C9-5B41-9B02-85FBAD2F3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DC039-4BD1-3145-86B6-1AC2A4994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F1C86-FAF7-DD4E-9745-B0326A45B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B523-2744-4F4A-A95A-9C8E9C7D589A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E394F-CAE8-0B48-ACE1-CDA42C92BA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A7D21-ED9B-DF42-A70F-CE656C851CA3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79352-B58E-6843-A5C0-CA88D69A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9E587-3C03-B448-A342-64ACDD86E980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02F8-C49B-A640-9A7A-1B83048AA0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F5BE7-A06C-B74C-B041-5BBAFFE387BA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35EE-1DA6-8B45-A4CC-F7736E6A9C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0D646-D3AF-5147-92E6-2E89DA33280E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03421-84CD-B44F-8C96-3CAFD9082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BAFD5-574E-4747-B9FD-001EE465A9E3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4F6AB-BD1A-B44B-9E7B-B2FCD4E3C0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AB62D-862A-4943-8CFA-3FFDCDDA635E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5781-8CD2-FB48-ACE9-AA7110C39E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0308F-231E-7241-875B-0E3744F064B5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BFADE-0450-0D4F-A94C-1258AF3CA9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EA81D-6C13-5846-AF57-3C1BF9705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AFA68-D2FA-3741-A757-C826BBFF9EC9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1BE4F-66C7-FB4E-9B96-00336F0905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A9F97-2E2C-FD44-B097-65FC433A423A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3B2C-729D-1649-97A7-FF36DD43C3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5321B-05BC-734B-934F-5B77AF59EF9E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ECA56-CB54-8249-AF50-9C31957F8E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5D14-FB74-DF44-A461-6542306A5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413E1-41D8-8B49-8AF8-E5BACF3E2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D4BC5-94CF-764E-8024-D97D46420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E05ED-F4F5-5E41-B5EE-489BD2B1B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B77EA-B966-D741-994C-14CEF1562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89D1-8831-B04E-B534-17BCE590F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B476-18F5-644E-BC11-5CF1875DF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109B55E-6708-5545-BABD-6CFB50BA6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D094F"/>
          </a:solidFill>
          <a:ln w="12700">
            <a:solidFill>
              <a:srgbClr val="110D84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GB" sz="1200">
              <a:solidFill>
                <a:srgbClr val="110D84"/>
              </a:solidFill>
              <a:latin typeface="Arial" pitchFamily="-106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09600" y="6400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200">
                <a:latin typeface="Arial" pitchFamily="-83" charset="0"/>
              </a:rPr>
              <a:t>HIV 11 Congress		 	                                                                           Glasgow 2012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/>
          <a:ea typeface="ＭＳ Ｐゴシック" pitchFamily="-1" charset="-128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-1" charset="0"/>
          <a:ea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-1" charset="0"/>
          <a:ea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-1" charset="0"/>
          <a:ea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pitchFamily="-1" charset="0"/>
          <a:ea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/>
          <a:ea typeface="ＭＳ Ｐゴシック" pitchFamily="-1" charset="-128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/>
          <a:ea typeface="ＭＳ Ｐゴシック" pitchFamily="-106" charset="-128"/>
          <a:cs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pitchFamily="-106" charset="-128"/>
          <a:cs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pitchFamily="-106" charset="-128"/>
          <a:cs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pitchFamily="-106" charset="-128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-83" charset="0"/>
              </a:defRPr>
            </a:lvl1pPr>
          </a:lstStyle>
          <a:p>
            <a:pPr>
              <a:defRPr/>
            </a:pPr>
            <a:fld id="{FC1B3ED0-A88D-AE46-8C22-F69B99A44406}" type="datetime1">
              <a:rPr lang="en-GB"/>
              <a:pPr>
                <a:defRPr/>
              </a:pPr>
              <a:t>11/13/12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-83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-83" charset="0"/>
              </a:defRPr>
            </a:lvl1pPr>
          </a:lstStyle>
          <a:p>
            <a:pPr>
              <a:defRPr/>
            </a:pPr>
            <a:fld id="{8A06E215-7A41-224C-8B1D-A9C8D516B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3" charset="-128"/>
          <a:cs typeface="ＭＳ Ｐゴシック" pitchFamily="-8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3" charset="0"/>
          <a:ea typeface="ＭＳ Ｐゴシック" pitchFamily="-83" charset="-128"/>
          <a:cs typeface="ＭＳ Ｐゴシック" pitchFamily="-8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3" charset="0"/>
          <a:ea typeface="ＭＳ Ｐゴシック" pitchFamily="-83" charset="-128"/>
          <a:cs typeface="ＭＳ Ｐゴシック" pitchFamily="-8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3" charset="0"/>
          <a:ea typeface="ＭＳ Ｐゴシック" pitchFamily="-83" charset="-128"/>
          <a:cs typeface="ＭＳ Ｐゴシック" pitchFamily="-8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3" charset="0"/>
          <a:ea typeface="ＭＳ Ｐゴシック" pitchFamily="-83" charset="-128"/>
          <a:cs typeface="ＭＳ Ｐゴシック" pitchFamily="-8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3" charset="0"/>
          <a:ea typeface="ＭＳ Ｐゴシック" pitchFamily="-83" charset="-128"/>
          <a:cs typeface="ＭＳ Ｐゴシック" pitchFamily="-8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3" charset="0"/>
          <a:ea typeface="ＭＳ Ｐゴシック" pitchFamily="-83" charset="-128"/>
          <a:cs typeface="ＭＳ Ｐゴシック" pitchFamily="-8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3" charset="0"/>
          <a:ea typeface="ＭＳ Ｐゴシック" pitchFamily="-83" charset="-128"/>
          <a:cs typeface="ＭＳ Ｐゴシック" pitchFamily="-8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3" charset="0"/>
          <a:ea typeface="ＭＳ Ｐゴシック" pitchFamily="-83" charset="-128"/>
          <a:cs typeface="ＭＳ Ｐゴシック" pitchFamily="-8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3200" kern="1200">
          <a:solidFill>
            <a:schemeClr val="tx1"/>
          </a:solidFill>
          <a:latin typeface="+mn-lt"/>
          <a:ea typeface="ＭＳ Ｐゴシック" pitchFamily="-83" charset="-128"/>
          <a:cs typeface="ＭＳ Ｐゴシック" pitchFamily="-8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800" kern="1200">
          <a:solidFill>
            <a:schemeClr val="tx1"/>
          </a:solidFill>
          <a:latin typeface="+mn-lt"/>
          <a:ea typeface="ＭＳ Ｐゴシック" pitchFamily="-83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>
          <a:solidFill>
            <a:schemeClr val="tx1"/>
          </a:solidFill>
          <a:latin typeface="+mn-lt"/>
          <a:ea typeface="ＭＳ Ｐゴシック" pitchFamily="-83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2000" kern="1200">
          <a:solidFill>
            <a:schemeClr val="tx1"/>
          </a:solidFill>
          <a:latin typeface="+mn-lt"/>
          <a:ea typeface="ＭＳ Ｐゴシック" pitchFamily="-83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»"/>
        <a:defRPr sz="2000" kern="1200">
          <a:solidFill>
            <a:schemeClr val="tx1"/>
          </a:solidFill>
          <a:latin typeface="+mn-lt"/>
          <a:ea typeface="ＭＳ Ｐゴシック" pitchFamily="-8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ndonspecialisedcommissioning.nhs.uk/" TargetMode="External"/><Relationship Id="rId4" Type="http://schemas.openxmlformats.org/officeDocument/2006/relationships/hyperlink" Target="http://sti.bmj.com/content/88/2/112.ful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14400"/>
            <a:ext cx="7848600" cy="2514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-1" charset="0"/>
              </a:rPr>
              <a:t>Budget issues driving/affecting treatment choice: </a:t>
            </a:r>
            <a:br>
              <a:rPr lang="en-US" dirty="0" smtClean="0">
                <a:latin typeface="Arial" pitchFamily="-1" charset="0"/>
              </a:rPr>
            </a:br>
            <a:r>
              <a:rPr lang="en-US" sz="3200" dirty="0" smtClean="0">
                <a:latin typeface="Arial" pitchFamily="-1" charset="0"/>
              </a:rPr>
              <a:t>Community involvement in the </a:t>
            </a:r>
            <a:br>
              <a:rPr lang="en-US" sz="3200" dirty="0" smtClean="0">
                <a:latin typeface="Arial" pitchFamily="-1" charset="0"/>
              </a:rPr>
            </a:br>
            <a:r>
              <a:rPr lang="en-US" sz="3200" dirty="0" smtClean="0">
                <a:latin typeface="Arial" pitchFamily="-1" charset="0"/>
              </a:rPr>
              <a:t>London ARV tender 2011/12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800600"/>
            <a:ext cx="6400800" cy="1219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pitchFamily="-1" charset="0"/>
              </a:rPr>
              <a:t>Simon Collins</a:t>
            </a:r>
          </a:p>
          <a:p>
            <a:pPr eaLnBrk="1" hangingPunct="1"/>
            <a:r>
              <a:rPr lang="en-US" sz="2800" smtClean="0">
                <a:latin typeface="Arial" pitchFamily="-1" charset="0"/>
              </a:rPr>
              <a:t>www.i-Base.info</a:t>
            </a:r>
          </a:p>
          <a:p>
            <a:pPr eaLnBrk="1" hangingPunct="1"/>
            <a:endParaRPr lang="en-US" sz="2400" smtClean="0">
              <a:latin typeface="Arial" pitchFamily="-1" charset="0"/>
            </a:endParaRPr>
          </a:p>
          <a:p>
            <a:pPr eaLnBrk="1" hangingPunct="1"/>
            <a:endParaRPr lang="en-US" smtClean="0">
              <a:latin typeface="Arial" pitchFamily="-1" charset="0"/>
            </a:endParaRPr>
          </a:p>
        </p:txBody>
      </p:sp>
      <p:pic>
        <p:nvPicPr>
          <p:cNvPr id="27652" name="Picture 10" descr="i-base logo_sml no ph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810000"/>
            <a:ext cx="17478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7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UK-CAB survey</a:t>
            </a:r>
            <a:endParaRPr lang="en-US" sz="4400" kern="0" dirty="0">
              <a:solidFill>
                <a:srgbClr val="FFFF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1989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815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2800" dirty="0" smtClean="0"/>
              <a:t>Online community survey (Nov11 – Jun 12) to see whether the guidelines:</a:t>
            </a:r>
          </a:p>
          <a:p>
            <a:r>
              <a:rPr lang="en-US" sz="1800" dirty="0" smtClean="0"/>
              <a:t>1</a:t>
            </a:r>
            <a:r>
              <a:rPr lang="en-US" sz="1800" dirty="0"/>
              <a:t>)  Were generally safe and effective. </a:t>
            </a:r>
            <a:endParaRPr lang="en-US" sz="1800" dirty="0" smtClean="0"/>
          </a:p>
          <a:p>
            <a:r>
              <a:rPr lang="en-US" sz="1800" dirty="0"/>
              <a:t>2)  Were not resulting in reduced </a:t>
            </a:r>
            <a:r>
              <a:rPr lang="en-US" sz="1800" dirty="0" smtClean="0"/>
              <a:t>care, </a:t>
            </a:r>
          </a:p>
          <a:p>
            <a:r>
              <a:rPr lang="en-US" sz="1800" dirty="0"/>
              <a:t>3)  Were being interpreted correctly in</a:t>
            </a:r>
            <a:r>
              <a:rPr lang="en-US" sz="1800" dirty="0" smtClean="0"/>
              <a:t> all clinics and populations. </a:t>
            </a:r>
          </a:p>
          <a:p>
            <a:endParaRPr lang="en-US" sz="2400" dirty="0" smtClean="0"/>
          </a:p>
          <a:p>
            <a:r>
              <a:rPr lang="en-US" sz="2400" dirty="0" smtClean="0"/>
              <a:t>20 questions: broadly positive: </a:t>
            </a:r>
            <a:r>
              <a:rPr lang="en-US" sz="2400" dirty="0" err="1" smtClean="0"/>
              <a:t>ie</a:t>
            </a:r>
            <a:r>
              <a:rPr lang="en-US" sz="2400" dirty="0" smtClean="0"/>
              <a:t> “How </a:t>
            </a:r>
            <a:r>
              <a:rPr lang="en-US" sz="2400" dirty="0"/>
              <a:t>has the new treatment affected your health?</a:t>
            </a:r>
            <a:r>
              <a:rPr lang="en-US" sz="2400" dirty="0" smtClean="0"/>
              <a:t>”: 57% no difference and 27% </a:t>
            </a:r>
            <a:r>
              <a:rPr lang="en-US" sz="2400" dirty="0"/>
              <a:t>health</a:t>
            </a:r>
            <a:r>
              <a:rPr lang="en-US" sz="2400" dirty="0" smtClean="0"/>
              <a:t> improved. 15% </a:t>
            </a:r>
            <a:r>
              <a:rPr lang="en-US" sz="2400" dirty="0"/>
              <a:t>thought</a:t>
            </a:r>
            <a:r>
              <a:rPr lang="en-US" sz="2400" dirty="0" smtClean="0"/>
              <a:t> their </a:t>
            </a:r>
            <a:r>
              <a:rPr lang="en-US" sz="2400" dirty="0"/>
              <a:t>health had got </a:t>
            </a:r>
            <a:r>
              <a:rPr lang="en-US" sz="2400" dirty="0" smtClean="0"/>
              <a:t>worse (complex cases, or switched back and resolved).</a:t>
            </a:r>
          </a:p>
          <a:p>
            <a:endParaRPr lang="en-US" sz="2400" dirty="0" smtClean="0"/>
          </a:p>
          <a:p>
            <a:r>
              <a:rPr lang="en-US" sz="2400" dirty="0" smtClean="0"/>
              <a:t>Examples of bad care were related to poor clinical practice rather than from following the guidelines </a:t>
            </a:r>
          </a:p>
          <a:p>
            <a:endParaRPr lang="en-US" sz="2400" dirty="0" smtClean="0"/>
          </a:p>
          <a:p>
            <a:pPr>
              <a:spcBef>
                <a:spcPct val="50000"/>
              </a:spcBef>
            </a:pPr>
            <a:endParaRPr lang="en-US" sz="2600" dirty="0" smtClean="0"/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F">
              <a:alpha val="98000"/>
            </a:srgb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Audit 1</a:t>
            </a:r>
            <a:r>
              <a:rPr lang="en-US" sz="40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: patient questionnaire </a:t>
            </a:r>
            <a:r>
              <a:rPr lang="en-US" sz="36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6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n</a:t>
            </a:r>
            <a:r>
              <a:rPr lang="en-US" sz="36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~</a:t>
            </a:r>
            <a:r>
              <a:rPr lang="en-US" sz="36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1400) </a:t>
            </a:r>
            <a:endParaRPr lang="en-US" sz="36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D094F"/>
          </a:solidFill>
          <a:ln w="12700">
            <a:solidFill>
              <a:srgbClr val="110D84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200">
              <a:solidFill>
                <a:srgbClr val="110D84"/>
              </a:solidFill>
            </a:endParaRPr>
          </a:p>
        </p:txBody>
      </p:sp>
      <p:sp>
        <p:nvSpPr>
          <p:cNvPr id="46086" name="Rectangle 9"/>
          <p:cNvSpPr>
            <a:spLocks noChangeArrowheads="1"/>
          </p:cNvSpPr>
          <p:nvPr/>
        </p:nvSpPr>
        <p:spPr bwMode="auto">
          <a:xfrm>
            <a:off x="609600" y="6400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</a:bodyPr>
          <a:lstStyle/>
          <a:p>
            <a:r>
              <a:rPr lang="en-US" sz="1200">
                <a:solidFill>
                  <a:schemeClr val="bg1"/>
                </a:solidFill>
              </a:rPr>
              <a:t>HIV 11 Congress		 	                                                                           Glasgow 2012</a:t>
            </a: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228600" y="0"/>
            <a:ext cx="8991600" cy="3048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(Therapeutic tender questionnaire phase 1, 2011-2012)</a:t>
            </a:r>
            <a:endParaRPr lang="en-GB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457200" y="1219200"/>
          <a:ext cx="8382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00FF">
              <a:alpha val="98000"/>
            </a:srgb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Audit 2</a:t>
            </a:r>
            <a:r>
              <a:rPr lang="en-US" sz="40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: responses by </a:t>
            </a:r>
            <a:r>
              <a:rPr lang="en-US" sz="4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regimen</a:t>
            </a:r>
            <a:endParaRPr lang="en-US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0D094F"/>
          </a:solidFill>
          <a:ln w="12700">
            <a:solidFill>
              <a:srgbClr val="110D84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GB" sz="1200">
              <a:solidFill>
                <a:srgbClr val="110D84"/>
              </a:solidFill>
            </a:endParaRPr>
          </a:p>
        </p:txBody>
      </p:sp>
      <p:sp>
        <p:nvSpPr>
          <p:cNvPr id="48134" name="Rectangle 7"/>
          <p:cNvSpPr>
            <a:spLocks noChangeArrowheads="1"/>
          </p:cNvSpPr>
          <p:nvPr/>
        </p:nvSpPr>
        <p:spPr bwMode="auto">
          <a:xfrm>
            <a:off x="609600" y="6400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</a:bodyPr>
          <a:lstStyle/>
          <a:p>
            <a:r>
              <a:rPr lang="en-US" sz="1200">
                <a:solidFill>
                  <a:schemeClr val="bg1"/>
                </a:solidFill>
              </a:rPr>
              <a:t>HIV 11 Congress		 	                                                                           Glasgow 2012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304800" y="76200"/>
            <a:ext cx="4038600" cy="381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(Therapeutic tender questionnaire phase 1, 2011-2012)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609600" y="14478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Implications</a:t>
            </a:r>
            <a:endParaRPr lang="en-US" sz="4400" kern="0" dirty="0">
              <a:solidFill>
                <a:srgbClr val="FFFF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/>
              <a:t>•	Could this be repeated?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•</a:t>
            </a:r>
            <a:r>
              <a:rPr lang="en-US" sz="2600" dirty="0"/>
              <a:t>	Unclear what would have happened if 	preferred </a:t>
            </a:r>
            <a:r>
              <a:rPr lang="en-US" sz="2600" dirty="0" err="1"/>
              <a:t>ARVs</a:t>
            </a:r>
            <a:r>
              <a:rPr lang="en-US" sz="2600" dirty="0"/>
              <a:t> were more </a:t>
            </a:r>
            <a:r>
              <a:rPr lang="en-US" sz="2600" dirty="0" smtClean="0"/>
              <a:t>expensive: lucky 	that preferred drugs tendered best prices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•	Unclear whether roll-over after 	initial two-year 	contract will work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•	Will other regions use similar approach?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•	Can this work on national level?</a:t>
            </a:r>
          </a:p>
          <a:p>
            <a:pPr>
              <a:spcBef>
                <a:spcPct val="50000"/>
              </a:spcBef>
            </a:pPr>
            <a:endParaRPr lang="en-US" sz="2600" dirty="0" smtClean="0"/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5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Lessons</a:t>
            </a:r>
            <a:endParaRPr lang="en-US" sz="4400" kern="0" dirty="0">
              <a:solidFill>
                <a:srgbClr val="FFFF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4037" name="Rectangle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•	Significant outcome for public provider to get drug 	manufacturers to reduce prices to save £5m 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•	Often improved </a:t>
            </a:r>
            <a:r>
              <a:rPr lang="en-US" sz="2400" dirty="0"/>
              <a:t>care</a:t>
            </a:r>
            <a:r>
              <a:rPr lang="en-US" sz="2400" dirty="0" smtClean="0"/>
              <a:t> (switching to PIs with fewer 	pills, side effects and lower RTV dose)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•	Communication could have been better and 	evidence base for changes was not clear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•	Audit was slow, but preliminary results</a:t>
            </a:r>
            <a:r>
              <a:rPr lang="en-US" sz="2400" dirty="0" smtClean="0"/>
              <a:t> support </a:t>
            </a:r>
            <a:r>
              <a:rPr lang="en-US" sz="2400" dirty="0"/>
              <a:t>safety</a:t>
            </a:r>
            <a:r>
              <a:rPr lang="en-US" sz="2400" dirty="0" smtClean="0"/>
              <a:t> 	and </a:t>
            </a:r>
            <a:r>
              <a:rPr lang="en-US" sz="2400" dirty="0"/>
              <a:t>patient </a:t>
            </a:r>
            <a:r>
              <a:rPr lang="en-US" sz="2400" dirty="0" smtClean="0"/>
              <a:t>satisfaction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•	Community involvement at all stages was 	essential but problems still occurred</a:t>
            </a:r>
          </a:p>
          <a:p>
            <a:pPr>
              <a:spcBef>
                <a:spcPct val="50000"/>
              </a:spcBef>
            </a:pPr>
            <a:endParaRPr lang="en-US" sz="2000" dirty="0"/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179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Further information</a:t>
            </a:r>
          </a:p>
        </p:txBody>
      </p:sp>
      <p:sp>
        <p:nvSpPr>
          <p:cNvPr id="50181" name="Rectangle 3"/>
          <p:cNvSpPr txBox="1">
            <a:spLocks noChangeArrowheads="1"/>
          </p:cNvSpPr>
          <p:nvPr/>
        </p:nvSpPr>
        <p:spPr bwMode="auto">
          <a:xfrm>
            <a:off x="533400" y="1371600"/>
            <a:ext cx="8153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London HIV commissioners</a:t>
            </a:r>
          </a:p>
          <a:p>
            <a:pPr>
              <a:spcBef>
                <a:spcPct val="50000"/>
              </a:spcBef>
            </a:pPr>
            <a:r>
              <a:rPr lang="en-US" sz="2400" u="sng" dirty="0" smtClean="0">
                <a:hlinkClick r:id="rId3"/>
              </a:rPr>
              <a:t>www.londonscg.nhs.uk</a:t>
            </a:r>
            <a:r>
              <a:rPr lang="en-US" sz="2400" u="sng" dirty="0">
                <a:hlinkClick r:id="rId3"/>
              </a:rPr>
              <a:t>/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800" dirty="0"/>
              <a:t>Community reports: </a:t>
            </a:r>
            <a:r>
              <a:rPr lang="en-US" sz="2400" dirty="0" err="1"/>
              <a:t>i-Base.info</a:t>
            </a:r>
            <a:r>
              <a:rPr lang="en-US" sz="2400" dirty="0"/>
              <a:t> &amp; </a:t>
            </a:r>
            <a:r>
              <a:rPr lang="en-US" sz="2400" dirty="0" err="1" smtClean="0"/>
              <a:t>aidsmap.com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en-US" sz="2800" dirty="0" smtClean="0"/>
              <a:t>Community survey</a:t>
            </a:r>
            <a:r>
              <a:rPr lang="en-US" sz="2400" dirty="0" smtClean="0"/>
              <a:t>: </a:t>
            </a:r>
            <a:r>
              <a:rPr lang="en-US" sz="2400" dirty="0" err="1" smtClean="0"/>
              <a:t>www.UKCAB.net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en-US" sz="2800" dirty="0"/>
              <a:t>Open access paper: </a:t>
            </a:r>
            <a:r>
              <a:rPr lang="en-US" sz="2000" dirty="0"/>
              <a:t>Maintaining cost-effective access to ARV therapy through a collaborative approach to drug procurement, consensus treatment guidelines and regular audit: the experience of London HIV commissioners and providers. </a:t>
            </a:r>
          </a:p>
          <a:p>
            <a:pPr>
              <a:spcBef>
                <a:spcPct val="50000"/>
              </a:spcBef>
            </a:pPr>
            <a:r>
              <a:rPr lang="en-US" sz="1600" dirty="0"/>
              <a:t>Foreman C et al. Sex </a:t>
            </a:r>
            <a:r>
              <a:rPr lang="en-US" sz="1600" dirty="0" err="1"/>
              <a:t>Transm</a:t>
            </a:r>
            <a:r>
              <a:rPr lang="en-US" sz="1600" dirty="0"/>
              <a:t> Infect 2012;88:112-115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hlinkClick r:id="rId4"/>
              </a:rPr>
              <a:t>http://sti.bmj.com/content/88/2/112.</a:t>
            </a:r>
            <a:r>
              <a:rPr lang="en-US" sz="1800" dirty="0" smtClean="0">
                <a:hlinkClick r:id="rId4"/>
              </a:rPr>
              <a:t>full</a:t>
            </a:r>
            <a:endParaRPr lang="en-US" sz="1800" dirty="0" smtClean="0"/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Future questions</a:t>
            </a:r>
            <a:endParaRPr lang="en-US" sz="4400" kern="0" dirty="0">
              <a:solidFill>
                <a:srgbClr val="FFFF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" y="1524000"/>
            <a:ext cx="7543800" cy="990600"/>
          </a:xfrm>
          <a:prstGeom prst="rect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9600" y="2895600"/>
            <a:ext cx="7543800" cy="990600"/>
          </a:xfrm>
          <a:prstGeom prst="rect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-106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4267200"/>
            <a:ext cx="7543800" cy="990600"/>
          </a:xfrm>
          <a:prstGeom prst="rect">
            <a:avLst/>
          </a:prstGeom>
          <a:solidFill>
            <a:schemeClr val="tx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-106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FF2522"/>
                </a:solidFill>
              </a:rPr>
              <a:t>•</a:t>
            </a:r>
            <a:r>
              <a:rPr lang="en-US" sz="2600" dirty="0">
                <a:solidFill>
                  <a:srgbClr val="FF2522"/>
                </a:solidFill>
              </a:rPr>
              <a:t>	Unclear what would have happened if 	preferred </a:t>
            </a:r>
            <a:r>
              <a:rPr lang="en-US" sz="2600" dirty="0" err="1">
                <a:solidFill>
                  <a:srgbClr val="FF2522"/>
                </a:solidFill>
              </a:rPr>
              <a:t>ARVs</a:t>
            </a:r>
            <a:r>
              <a:rPr lang="en-US" sz="2600" dirty="0">
                <a:solidFill>
                  <a:srgbClr val="FF2522"/>
                </a:solidFill>
              </a:rPr>
              <a:t> were more </a:t>
            </a:r>
            <a:r>
              <a:rPr lang="en-US" sz="2600" dirty="0" smtClean="0">
                <a:solidFill>
                  <a:srgbClr val="FF2522"/>
                </a:solidFill>
              </a:rPr>
              <a:t>expensive</a:t>
            </a:r>
          </a:p>
          <a:p>
            <a:pPr>
              <a:spcBef>
                <a:spcPct val="50000"/>
              </a:spcBef>
            </a:pPr>
            <a:endParaRPr lang="en-US" sz="2600" dirty="0" smtClean="0">
              <a:solidFill>
                <a:srgbClr val="FF252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FF2522"/>
                </a:solidFill>
              </a:rPr>
              <a:t>•	Can this be repeated? </a:t>
            </a:r>
          </a:p>
          <a:p>
            <a:pPr>
              <a:spcBef>
                <a:spcPct val="50000"/>
              </a:spcBef>
            </a:pPr>
            <a:endParaRPr lang="en-US" sz="2600" dirty="0" smtClean="0">
              <a:solidFill>
                <a:srgbClr val="FF252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600" dirty="0" smtClean="0">
                <a:solidFill>
                  <a:srgbClr val="FF2522"/>
                </a:solidFill>
              </a:rPr>
              <a:t>•	Will this work on national level?</a:t>
            </a:r>
          </a:p>
          <a:p>
            <a:pPr>
              <a:spcBef>
                <a:spcPct val="50000"/>
              </a:spcBef>
            </a:pPr>
            <a:endParaRPr lang="en-US" sz="2600" dirty="0"/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143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Thanks</a:t>
            </a:r>
            <a:endParaRPr lang="en-US" sz="4400" kern="0" dirty="0">
              <a:solidFill>
                <a:srgbClr val="FFFF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84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 dirty="0" smtClean="0"/>
              <a:t>•	Memory </a:t>
            </a:r>
            <a:r>
              <a:rPr lang="en-US" sz="2600" dirty="0" err="1" smtClean="0"/>
              <a:t>Sachikonye</a:t>
            </a:r>
            <a:r>
              <a:rPr lang="en-US" sz="2600" dirty="0" smtClean="0"/>
              <a:t>, UK-CAB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•	Brian West, EATG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•	Gus Cairns, NAM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•	Claire Foreman, London Consortium</a:t>
            </a:r>
          </a:p>
          <a:p>
            <a:pPr>
              <a:spcBef>
                <a:spcPct val="50000"/>
              </a:spcBef>
            </a:pPr>
            <a:endParaRPr lang="en-US" sz="2600" dirty="0" smtClean="0"/>
          </a:p>
          <a:p>
            <a:pPr>
              <a:spcBef>
                <a:spcPct val="50000"/>
              </a:spcBef>
            </a:pPr>
            <a:endParaRPr lang="en-US" sz="2600" dirty="0"/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Background 1</a:t>
            </a:r>
            <a:endParaRPr lang="en-US" sz="4400" kern="0" dirty="0">
              <a:solidFill>
                <a:srgbClr val="FFFF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29701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 dirty="0"/>
              <a:t>•	In the UK, drug prices are negotiated locally 	and </a:t>
            </a:r>
            <a:r>
              <a:rPr lang="en-US" sz="2600" dirty="0" smtClean="0"/>
              <a:t>regionally with companies, not nationally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</a:t>
            </a:r>
            <a:r>
              <a:rPr lang="en-US" sz="2600" dirty="0" smtClean="0"/>
              <a:t>	In London, for </a:t>
            </a:r>
            <a:r>
              <a:rPr lang="en-US" sz="2600" dirty="0"/>
              <a:t>at least ten </a:t>
            </a:r>
            <a:r>
              <a:rPr lang="en-US" sz="2600" dirty="0" smtClean="0"/>
              <a:t>years, health </a:t>
            </a:r>
            <a:r>
              <a:rPr lang="en-US" sz="2600" dirty="0"/>
              <a:t>trusts 	and hospitals have collaborated for drug 	</a:t>
            </a:r>
            <a:r>
              <a:rPr lang="en-US" sz="2600" dirty="0" smtClean="0"/>
              <a:t>purchasing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</a:t>
            </a:r>
            <a:r>
              <a:rPr lang="en-US" sz="2600" dirty="0" smtClean="0"/>
              <a:t>	Outcomes included lower prices and greater 	equity </a:t>
            </a:r>
            <a:r>
              <a:rPr lang="en-US" sz="2600" dirty="0"/>
              <a:t>of</a:t>
            </a:r>
            <a:r>
              <a:rPr lang="en-US" sz="2600" dirty="0" smtClean="0"/>
              <a:t> prescribing across </a:t>
            </a:r>
            <a:r>
              <a:rPr lang="en-US" sz="2600" dirty="0"/>
              <a:t>London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</a:t>
            </a:r>
            <a:r>
              <a:rPr lang="en-US" sz="2600" dirty="0" smtClean="0"/>
              <a:t>	Oversaw careful use of highest </a:t>
            </a:r>
            <a:r>
              <a:rPr lang="en-US" sz="2600" dirty="0"/>
              <a:t>cost </a:t>
            </a:r>
            <a:r>
              <a:rPr lang="en-US" sz="2600" dirty="0" err="1" smtClean="0"/>
              <a:t>ARVs</a:t>
            </a:r>
            <a:r>
              <a:rPr lang="en-US" sz="2600" dirty="0" smtClean="0"/>
              <a:t> –  	usually for people </a:t>
            </a:r>
            <a:r>
              <a:rPr lang="en-US" sz="2600" dirty="0"/>
              <a:t>with drug resistance </a:t>
            </a:r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Background 2</a:t>
            </a:r>
            <a:endParaRPr lang="en-US" sz="4400" kern="0" dirty="0">
              <a:solidFill>
                <a:srgbClr val="FFFF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31749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 dirty="0"/>
              <a:t>•	Coordinating London-wide services</a:t>
            </a:r>
            <a:r>
              <a:rPr lang="en-US" sz="2600" dirty="0" smtClean="0"/>
              <a:t> also 	included New</a:t>
            </a:r>
            <a:r>
              <a:rPr lang="en-US" sz="2600" dirty="0"/>
              <a:t>-</a:t>
            </a:r>
            <a:r>
              <a:rPr lang="en-US" sz="2600" dirty="0" smtClean="0"/>
              <a:t>Fill clinics </a:t>
            </a:r>
            <a:r>
              <a:rPr lang="en-US" sz="2600" dirty="0"/>
              <a:t>for </a:t>
            </a:r>
            <a:r>
              <a:rPr lang="en-US" sz="2600" dirty="0" err="1"/>
              <a:t>lipoatrophy</a:t>
            </a:r>
            <a:r>
              <a:rPr lang="en-US" sz="2600" dirty="0" smtClean="0"/>
              <a:t> 	</a:t>
            </a:r>
            <a:r>
              <a:rPr lang="en-US" sz="2600" dirty="0" err="1" smtClean="0"/>
              <a:t>minimising</a:t>
            </a:r>
            <a:r>
              <a:rPr lang="en-US" sz="2600" dirty="0" smtClean="0"/>
              <a:t> need for people to switch clinics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	From 2010, </a:t>
            </a:r>
            <a:r>
              <a:rPr lang="en-US" sz="2600" dirty="0" smtClean="0"/>
              <a:t>central government </a:t>
            </a:r>
            <a:r>
              <a:rPr lang="en-US" sz="2600" dirty="0"/>
              <a:t>flat-lined</a:t>
            </a:r>
            <a:r>
              <a:rPr lang="en-US" sz="2600" dirty="0" smtClean="0"/>
              <a:t> NHS	</a:t>
            </a:r>
            <a:r>
              <a:rPr lang="en-US" sz="2600" dirty="0"/>
              <a:t>budgets – no</a:t>
            </a:r>
            <a:r>
              <a:rPr lang="en-US" sz="2600" dirty="0" smtClean="0"/>
              <a:t> increase for inflation. London HIV 	services had to find </a:t>
            </a:r>
            <a:r>
              <a:rPr lang="en-US" sz="2600" dirty="0"/>
              <a:t>£8m </a:t>
            </a:r>
            <a:r>
              <a:rPr lang="en-US" sz="2600" dirty="0" smtClean="0"/>
              <a:t>savings from drug 	costs </a:t>
            </a:r>
            <a:r>
              <a:rPr lang="en-US" sz="2600" dirty="0"/>
              <a:t>over 2 </a:t>
            </a:r>
            <a:r>
              <a:rPr lang="en-US" sz="2600" dirty="0" smtClean="0"/>
              <a:t>years</a:t>
            </a:r>
            <a:endParaRPr lang="en-US" sz="2600" dirty="0"/>
          </a:p>
          <a:p>
            <a:pPr>
              <a:spcBef>
                <a:spcPct val="50000"/>
              </a:spcBef>
            </a:pPr>
            <a:r>
              <a:rPr lang="en-US" sz="2600" dirty="0"/>
              <a:t>•</a:t>
            </a:r>
            <a:r>
              <a:rPr lang="en-US" sz="2600" dirty="0" smtClean="0"/>
              <a:t>	Incentive was to be able to retain savings 	each year </a:t>
            </a:r>
            <a:r>
              <a:rPr lang="en-US" sz="2600" dirty="0"/>
              <a:t>for local HIV </a:t>
            </a:r>
            <a:r>
              <a:rPr lang="en-US" sz="2600" dirty="0" smtClean="0"/>
              <a:t>services (</a:t>
            </a:r>
            <a:r>
              <a:rPr lang="en-US" sz="2600" dirty="0"/>
              <a:t>specialist</a:t>
            </a:r>
            <a:r>
              <a:rPr lang="en-US" sz="2600" dirty="0" smtClean="0"/>
              <a:t> 	pharmacy</a:t>
            </a:r>
            <a:r>
              <a:rPr lang="en-US" sz="2600" dirty="0"/>
              <a:t>, support nurses etc)</a:t>
            </a:r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5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Tender process</a:t>
            </a:r>
          </a:p>
        </p:txBody>
      </p:sp>
      <p:sp>
        <p:nvSpPr>
          <p:cNvPr id="33797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 dirty="0"/>
              <a:t>•</a:t>
            </a:r>
            <a:r>
              <a:rPr lang="en-US" sz="2600" dirty="0" smtClean="0"/>
              <a:t>	Decision to </a:t>
            </a:r>
            <a:r>
              <a:rPr lang="en-US" sz="2600" dirty="0"/>
              <a:t>t</a:t>
            </a:r>
            <a:r>
              <a:rPr lang="en-US" sz="2600" dirty="0" smtClean="0"/>
              <a:t>ender ARV contracts, prices 	linked </a:t>
            </a:r>
            <a:r>
              <a:rPr lang="en-US" sz="2600" dirty="0"/>
              <a:t>to</a:t>
            </a:r>
            <a:r>
              <a:rPr lang="en-US" sz="2600" dirty="0" smtClean="0"/>
              <a:t> volume use: bulk discounts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</a:t>
            </a:r>
            <a:r>
              <a:rPr lang="en-US" sz="2600" dirty="0" smtClean="0"/>
              <a:t>	Policy supported by </a:t>
            </a:r>
            <a:r>
              <a:rPr lang="en-US" sz="2600" dirty="0"/>
              <a:t>doctors, community, etc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	Prescribing guidelines would then factor cost 	when recommending preferred first, second 	and MDR </a:t>
            </a:r>
            <a:r>
              <a:rPr lang="en-US" sz="2600" dirty="0" smtClean="0"/>
              <a:t>combinations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•	When two similar </a:t>
            </a:r>
            <a:r>
              <a:rPr lang="en-US" sz="2600" dirty="0"/>
              <a:t>drugs </a:t>
            </a:r>
            <a:r>
              <a:rPr lang="en-US" sz="2600" dirty="0" smtClean="0"/>
              <a:t>had </a:t>
            </a:r>
            <a:r>
              <a:rPr lang="en-US" sz="2600" dirty="0"/>
              <a:t>significantly</a:t>
            </a:r>
            <a:r>
              <a:rPr lang="en-US" sz="2600" dirty="0" smtClean="0"/>
              <a:t> 	different prices, use the least expensive 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•	Unethical to routinely pay higher prices given 	limited budgets when not supported by data</a:t>
            </a:r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3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Efficacy and safety </a:t>
            </a:r>
            <a:r>
              <a:rPr lang="en-US" sz="4400" kern="0" dirty="0" err="1">
                <a:solidFill>
                  <a:srgbClr val="FFFF00"/>
                </a:solidFill>
                <a:latin typeface="Arial"/>
                <a:ea typeface="+mj-ea"/>
                <a:cs typeface="Arial"/>
              </a:rPr>
              <a:t>vs</a:t>
            </a:r>
            <a:r>
              <a:rPr lang="en-US" sz="4400" kern="0" dirty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 cost</a:t>
            </a:r>
          </a:p>
        </p:txBody>
      </p:sp>
      <p:sp>
        <p:nvSpPr>
          <p:cNvPr id="35845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 dirty="0"/>
              <a:t>•	Specialist</a:t>
            </a:r>
            <a:r>
              <a:rPr lang="en-US" sz="2600" dirty="0" smtClean="0"/>
              <a:t> advisory group </a:t>
            </a:r>
            <a:r>
              <a:rPr lang="en-US" sz="2600" dirty="0"/>
              <a:t>developed</a:t>
            </a:r>
            <a:r>
              <a:rPr lang="en-US" sz="2600" dirty="0" smtClean="0"/>
              <a:t> 	guidelines: included </a:t>
            </a:r>
            <a:r>
              <a:rPr lang="en-US" sz="2600" dirty="0"/>
              <a:t>leading HIV doctors 	and pharmacists from each health Trust and/	or hospital, activists and HIV positive 	community reps.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	</a:t>
            </a:r>
            <a:r>
              <a:rPr lang="en-US" sz="2600" dirty="0" err="1"/>
              <a:t>Prioritised</a:t>
            </a:r>
            <a:r>
              <a:rPr lang="en-US" sz="2600" dirty="0"/>
              <a:t> efficacy and safety over cost 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 </a:t>
            </a:r>
            <a:r>
              <a:rPr lang="en-US" sz="2600" dirty="0" smtClean="0"/>
              <a:t>	Less </a:t>
            </a:r>
            <a:r>
              <a:rPr lang="en-US" sz="2600" dirty="0"/>
              <a:t>effective drugs (</a:t>
            </a:r>
            <a:r>
              <a:rPr lang="en-US" sz="2600" dirty="0" err="1"/>
              <a:t>ie</a:t>
            </a:r>
            <a:r>
              <a:rPr lang="en-US" sz="2600" dirty="0"/>
              <a:t> AZT, d4T) were 	never recommended even if they were 	cheaper</a:t>
            </a:r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Timeline</a:t>
            </a:r>
          </a:p>
        </p:txBody>
      </p:sp>
      <p:sp>
        <p:nvSpPr>
          <p:cNvPr id="37893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 dirty="0"/>
              <a:t>August 2010 	Tender process announced after 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			involvement of key stakeholders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October 2010	Company </a:t>
            </a:r>
            <a:r>
              <a:rPr lang="en-US" sz="2600" dirty="0" smtClean="0"/>
              <a:t>meetings </a:t>
            </a:r>
            <a:r>
              <a:rPr lang="en-US" sz="2600" dirty="0"/>
              <a:t>on</a:t>
            </a:r>
            <a:r>
              <a:rPr lang="en-US" sz="2600" dirty="0" smtClean="0"/>
              <a:t> the process</a:t>
            </a:r>
            <a:endParaRPr lang="en-US" sz="2600" dirty="0"/>
          </a:p>
          <a:p>
            <a:pPr>
              <a:spcBef>
                <a:spcPct val="50000"/>
              </a:spcBef>
            </a:pPr>
            <a:r>
              <a:rPr lang="en-US" sz="2600" dirty="0"/>
              <a:t>December 2010	Tender deadline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Jan-Mar 2011	Guidelines developed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1 April 2011		New guidelines in place</a:t>
            </a:r>
            <a:endParaRPr lang="en-US" sz="2600" dirty="0" smtClean="0"/>
          </a:p>
          <a:p>
            <a:pPr>
              <a:spcBef>
                <a:spcPct val="50000"/>
              </a:spcBef>
            </a:pPr>
            <a:r>
              <a:rPr lang="en-US" sz="2600" dirty="0" smtClean="0"/>
              <a:t>All steps included community involvement. </a:t>
            </a:r>
          </a:p>
          <a:p>
            <a:pPr>
              <a:spcBef>
                <a:spcPct val="50000"/>
              </a:spcBef>
            </a:pPr>
            <a:endParaRPr lang="en-US" sz="2600" dirty="0"/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39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Recommendations</a:t>
            </a:r>
          </a:p>
        </p:txBody>
      </p:sp>
      <p:sp>
        <p:nvSpPr>
          <p:cNvPr id="39941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 dirty="0"/>
              <a:t>•	Mainly affected</a:t>
            </a:r>
            <a:r>
              <a:rPr lang="en-US" sz="2600" dirty="0" smtClean="0"/>
              <a:t> &lt;50% of first</a:t>
            </a:r>
            <a:r>
              <a:rPr lang="en-US" sz="2600" dirty="0"/>
              <a:t>-line treatment</a:t>
            </a:r>
            <a:endParaRPr lang="en-US" sz="2600" dirty="0" smtClean="0"/>
          </a:p>
          <a:p>
            <a:pPr>
              <a:spcBef>
                <a:spcPct val="50000"/>
              </a:spcBef>
            </a:pPr>
            <a:r>
              <a:rPr lang="en-US" sz="2600" dirty="0" smtClean="0"/>
              <a:t>•	Abacavir/3TC </a:t>
            </a:r>
            <a:r>
              <a:rPr lang="en-US" sz="2600" dirty="0"/>
              <a:t>&gt; </a:t>
            </a:r>
            <a:r>
              <a:rPr lang="en-US" sz="2600" dirty="0" err="1" smtClean="0"/>
              <a:t>tenofovir</a:t>
            </a:r>
            <a:r>
              <a:rPr lang="en-US" sz="2600" dirty="0" smtClean="0"/>
              <a:t>/FTC when clinically 	appropriate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•	No nuke-switches </a:t>
            </a:r>
            <a:r>
              <a:rPr lang="en-US" sz="2600" dirty="0"/>
              <a:t>for stable patients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</a:t>
            </a:r>
            <a:r>
              <a:rPr lang="en-US" sz="2600" dirty="0" smtClean="0"/>
              <a:t>	</a:t>
            </a:r>
            <a:r>
              <a:rPr lang="en-US" sz="2600" dirty="0" err="1"/>
              <a:t>A</a:t>
            </a:r>
            <a:r>
              <a:rPr lang="en-US" sz="2600" dirty="0" err="1" smtClean="0"/>
              <a:t>tazanavir</a:t>
            </a:r>
            <a:r>
              <a:rPr lang="en-US" sz="2600" dirty="0" err="1"/>
              <a:t>/r</a:t>
            </a:r>
            <a:r>
              <a:rPr lang="en-US" sz="2600" dirty="0"/>
              <a:t> as first line PI,</a:t>
            </a:r>
            <a:r>
              <a:rPr lang="en-US" sz="2600" dirty="0" smtClean="0"/>
              <a:t> some switching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</a:t>
            </a:r>
            <a:r>
              <a:rPr lang="en-US" sz="2600" dirty="0" smtClean="0"/>
              <a:t>	Higher </a:t>
            </a:r>
            <a:r>
              <a:rPr lang="en-US" sz="2600" dirty="0"/>
              <a:t>cost </a:t>
            </a:r>
            <a:r>
              <a:rPr lang="en-US" sz="2600" dirty="0" err="1"/>
              <a:t>ARVs</a:t>
            </a:r>
            <a:r>
              <a:rPr lang="en-US" sz="2600" dirty="0"/>
              <a:t> for </a:t>
            </a:r>
            <a:r>
              <a:rPr lang="en-US" sz="2600" dirty="0" smtClean="0"/>
              <a:t>resistance/complications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</a:t>
            </a:r>
            <a:r>
              <a:rPr lang="en-US" sz="2600" dirty="0" smtClean="0"/>
              <a:t>	All </a:t>
            </a:r>
            <a:r>
              <a:rPr lang="en-US" sz="2600" dirty="0" err="1" smtClean="0"/>
              <a:t>ARVs</a:t>
            </a:r>
            <a:r>
              <a:rPr lang="en-US" sz="2600" dirty="0" smtClean="0"/>
              <a:t> could still be prescribed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•	Approx £5m saved in year one</a:t>
            </a:r>
          </a:p>
          <a:p>
            <a:pPr>
              <a:spcBef>
                <a:spcPct val="50000"/>
              </a:spcBef>
            </a:pPr>
            <a:endParaRPr lang="en-US" sz="2600" dirty="0" smtClean="0"/>
          </a:p>
          <a:p>
            <a:pPr>
              <a:spcBef>
                <a:spcPct val="50000"/>
              </a:spcBef>
            </a:pPr>
            <a:endParaRPr lang="en-US" sz="2600" dirty="0"/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7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Issues raised</a:t>
            </a:r>
          </a:p>
        </p:txBody>
      </p:sp>
      <p:sp>
        <p:nvSpPr>
          <p:cNvPr id="41989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 dirty="0"/>
              <a:t>•	Some community groups and doctors, felt 	excluded from the process</a:t>
            </a:r>
            <a:r>
              <a:rPr lang="en-US" sz="2600" dirty="0" smtClean="0"/>
              <a:t> (even though this	</a:t>
            </a:r>
            <a:r>
              <a:rPr lang="en-US" sz="2600" dirty="0"/>
              <a:t>was </a:t>
            </a:r>
            <a:r>
              <a:rPr lang="en-US" sz="2600" dirty="0" err="1"/>
              <a:t>publicised</a:t>
            </a:r>
            <a:r>
              <a:rPr lang="en-US" sz="2600" dirty="0" smtClean="0"/>
              <a:t> and open)</a:t>
            </a:r>
            <a:endParaRPr lang="en-US" sz="2600" dirty="0"/>
          </a:p>
          <a:p>
            <a:pPr>
              <a:spcBef>
                <a:spcPct val="50000"/>
              </a:spcBef>
            </a:pPr>
            <a:r>
              <a:rPr lang="en-US" sz="2600" dirty="0"/>
              <a:t>•</a:t>
            </a:r>
            <a:r>
              <a:rPr lang="en-US" sz="2600" dirty="0" smtClean="0"/>
              <a:t>	Also strong support because of NHS crisis: 		 </a:t>
            </a:r>
            <a:r>
              <a:rPr lang="en-US" sz="2600" dirty="0" err="1" smtClean="0"/>
              <a:t>ie</a:t>
            </a:r>
            <a:r>
              <a:rPr lang="en-US" sz="2600" dirty="0" smtClean="0"/>
              <a:t> okay to increase pill count but not doses 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	Some media reports drove alarmist concerns 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•	Community responses included a safety </a:t>
            </a:r>
            <a:r>
              <a:rPr lang="en-US" sz="2600" dirty="0" smtClean="0"/>
              <a:t>audit, 	and clinic questionnaire and separate UK-	CAB online survey</a:t>
            </a:r>
          </a:p>
          <a:p>
            <a:pPr>
              <a:spcBef>
                <a:spcPct val="50000"/>
              </a:spcBef>
            </a:pPr>
            <a:endParaRPr lang="en-US" sz="2600" dirty="0"/>
          </a:p>
          <a:p>
            <a:pPr>
              <a:spcBef>
                <a:spcPct val="50000"/>
              </a:spcBef>
              <a:buFont typeface="Times" pitchFamily="-1" charset="0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6"/>
          <p:cNvSpPr txBox="1">
            <a:spLocks noChangeArrowheads="1"/>
          </p:cNvSpPr>
          <p:nvPr/>
        </p:nvSpPr>
        <p:spPr bwMode="auto">
          <a:xfrm>
            <a:off x="1508125" y="1171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7" name="Text Box 7"/>
          <p:cNvSpPr txBox="1">
            <a:spLocks noChangeArrowheads="1"/>
          </p:cNvSpPr>
          <p:nvPr/>
        </p:nvSpPr>
        <p:spPr bwMode="auto">
          <a:xfrm>
            <a:off x="1660525" y="7905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kern="0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Inaccurate reporting</a:t>
            </a:r>
            <a:endParaRPr lang="en-US" sz="4400" kern="0" dirty="0">
              <a:solidFill>
                <a:srgbClr val="FFFF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1989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larmist and inaccurate reporting included that:</a:t>
            </a:r>
          </a:p>
          <a:p>
            <a:r>
              <a:rPr lang="en-US" sz="2800" dirty="0" smtClean="0"/>
              <a:t>•	everyone </a:t>
            </a:r>
            <a:r>
              <a:rPr lang="en-US" sz="2800" dirty="0"/>
              <a:t>would have to </a:t>
            </a:r>
            <a:r>
              <a:rPr lang="en-US" sz="2800" dirty="0" smtClean="0"/>
              <a:t>switch</a:t>
            </a:r>
          </a:p>
          <a:p>
            <a:r>
              <a:rPr lang="en-US" sz="2800" dirty="0" smtClean="0"/>
              <a:t>•	switching </a:t>
            </a:r>
            <a:r>
              <a:rPr lang="en-US" sz="2800" dirty="0"/>
              <a:t>was to older worse drugs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•	only </a:t>
            </a:r>
            <a:r>
              <a:rPr lang="en-US" sz="2800" dirty="0"/>
              <a:t>the cheapest</a:t>
            </a:r>
            <a:r>
              <a:rPr lang="en-US" sz="2800" dirty="0" smtClean="0"/>
              <a:t> drugs were being used</a:t>
            </a:r>
          </a:p>
          <a:p>
            <a:r>
              <a:rPr lang="en-US" sz="2800" dirty="0" smtClean="0"/>
              <a:t>•	that </a:t>
            </a:r>
            <a:r>
              <a:rPr lang="en-US" sz="2800" dirty="0"/>
              <a:t>patients had not been consulted.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/>
              <a:t>None were true. These claims increased patient anxiety and worry. </a:t>
            </a:r>
          </a:p>
          <a:p>
            <a:endParaRPr lang="en-US" sz="2800" dirty="0" smtClean="0"/>
          </a:p>
          <a:p>
            <a:r>
              <a:rPr lang="en-US" sz="2800" dirty="0" smtClean="0"/>
              <a:t>The guidelines allowed for individual flexibility.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0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18930</TotalTime>
  <Words>1105</Words>
  <Application>Microsoft Macintosh PowerPoint</Application>
  <PresentationFormat>On-screen Show (4:3)</PresentationFormat>
  <Paragraphs>120</Paragraphs>
  <Slides>17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Blank Presentation</vt:lpstr>
      <vt:lpstr>Office Theme</vt:lpstr>
      <vt:lpstr>Budget issues driving/affecting treatment choice:  Community involvement in the  London ARV tender 2011/12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ʋ倀Á￘Ŗ禄뿿쵠ˇ㾀Á￘ʋ꛼뿿쵐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 HIV Care</dc:title>
  <dc:creator>Polly Clayden</dc:creator>
  <cp:lastModifiedBy>simon collins</cp:lastModifiedBy>
  <cp:revision>413</cp:revision>
  <cp:lastPrinted>2012-10-15T07:05:33Z</cp:lastPrinted>
  <dcterms:created xsi:type="dcterms:W3CDTF">2012-11-13T12:10:16Z</dcterms:created>
  <dcterms:modified xsi:type="dcterms:W3CDTF">2012-11-13T12:13:57Z</dcterms:modified>
</cp:coreProperties>
</file>