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8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  <a:solidFill>
            <a:schemeClr val="accent6"/>
          </a:solidFill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17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1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3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5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B571-8B94-D14C-B53F-923961189E86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9FD4-E46A-2F4E-8FC1-5F8BFD14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34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6557682" cy="697192"/>
          </a:xfrm>
        </p:spPr>
        <p:txBody>
          <a:bodyPr>
            <a:normAutofit/>
          </a:bodyPr>
          <a:lstStyle/>
          <a:p>
            <a:r>
              <a:rPr lang="en-GB" dirty="0">
                <a:latin typeface="Impact" panose="020B0806030902050204" pitchFamily="34" charset="0"/>
                <a:ea typeface="Avenir Book" charset="0"/>
                <a:cs typeface="Avenir Book" charset="0"/>
              </a:rPr>
              <a:t>Side effects of </a:t>
            </a:r>
            <a:r>
              <a:rPr lang="en-GB" dirty="0" err="1">
                <a:latin typeface="Impact" panose="020B0806030902050204" pitchFamily="34" charset="0"/>
                <a:ea typeface="Avenir Book" charset="0"/>
                <a:cs typeface="Avenir Book" charset="0"/>
              </a:rPr>
              <a:t>dolutegravir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76"/>
            <a:ext cx="10484224" cy="519056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Central nervous system (CNS) side effects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(similar to EFV but far less frequent) </a:t>
            </a: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These include mood changes and difficulty sleeping </a:t>
            </a: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Not common, but occasionally people might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need to change to another ARV </a:t>
            </a: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Some people find it better to take DTG in the morning than the </a:t>
            </a:r>
            <a:r>
              <a:rPr lang="en-GB" sz="2400" dirty="0" smtClean="0">
                <a:latin typeface="Avenir Book" charset="0"/>
                <a:ea typeface="Avenir Book" charset="0"/>
                <a:cs typeface="Avenir Book" charset="0"/>
              </a:rPr>
              <a:t>evening</a:t>
            </a:r>
            <a:endParaRPr lang="en-GB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More severe CNS side effects, including depression and feelings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of wanting to commit suicide, very rare with DTG </a:t>
            </a: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Immune Reconstitution Inflammatory Syndrome (IRIS) happens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mostly in people with low CD4 cell count starting ART </a:t>
            </a: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As integrase inhibitors drive down viral load faster than other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ARV classes, IRIS might be more likely in people taking them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with low CD4. There have been some reports of an increased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0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67718" cy="710640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  <a:ea typeface="Avenir Book" charset="0"/>
                <a:cs typeface="Avenir Book" charset="0"/>
              </a:rPr>
              <a:t>Dolutegravir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259"/>
            <a:ext cx="8373035" cy="484570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WHO and other guidelines do not yet recommend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DTG universally first-line. One reason: not much was known about its safety in pregnancy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Reassuring recent reports from women who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have taken DTG in pregnancy 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Including 845 women in Botswana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Several studies looking at DTG-based ART in pregnancy 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As DTG is used in more countries (low-, middle- and high-income) more information will be available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Countries are starting to be more comfortable about recommending and providing DTG in pregnancy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Guidelines will be updated as there is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6688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95565" cy="777875"/>
          </a:xfrm>
        </p:spPr>
        <p:txBody>
          <a:bodyPr>
            <a:normAutofit/>
          </a:bodyPr>
          <a:lstStyle/>
          <a:p>
            <a:r>
              <a:rPr lang="en-US" dirty="0">
                <a:latin typeface="Impact" panose="020B0806030902050204" pitchFamily="34" charset="0"/>
                <a:ea typeface="Avenir Book" charset="0"/>
                <a:cs typeface="Avenir Book" charset="0"/>
              </a:rPr>
              <a:t>Dolutegravir and TB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080812" cy="496196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Another reason that DTG was not part of the preferred WHO regimen was lack of information on giving it with first-line TB treatment </a:t>
            </a: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Rifampicin, one of the medicines used in first-line TB treatment,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can reduce the levels of other medicines, including DTG</a:t>
            </a: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As with pregnancy we will learn more about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using DTG and TB treatment together</a:t>
            </a: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This “interaction” between DTG and rifampicin can be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overcome by adding an extra DTG pill. So DTG is given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twice-daily (once within TLD and once as a single dose)</a:t>
            </a: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Another option could be to use the EFV fixed dose-combination during TB treatment. And switch back to TLD when this is completed</a:t>
            </a:r>
          </a:p>
          <a:p>
            <a:pPr>
              <a:spcBef>
                <a:spcPts val="800"/>
              </a:spcBef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As we learn more about using TLD with TB </a:t>
            </a:r>
            <a:br>
              <a:rPr lang="en-GB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treatment the guidelines will be updated</a:t>
            </a:r>
          </a:p>
        </p:txBody>
      </p:sp>
    </p:spTree>
    <p:extLst>
      <p:ext uri="{BB962C8B-B14F-4D97-AF65-F5344CB8AC3E}">
        <p14:creationId xmlns:p14="http://schemas.microsoft.com/office/powerpoint/2010/main" val="204853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34200" cy="1460500"/>
          </a:xfrm>
        </p:spPr>
        <p:txBody>
          <a:bodyPr>
            <a:normAutofit/>
          </a:bodyPr>
          <a:lstStyle/>
          <a:p>
            <a:r>
              <a:rPr lang="en-GB" dirty="0">
                <a:latin typeface="Impact" panose="020B0806030902050204" pitchFamily="34" charset="0"/>
                <a:ea typeface="Avenir Book" charset="0"/>
                <a:cs typeface="Avenir Book" charset="0"/>
              </a:rPr>
              <a:t>Dolutegravir and other medicines and supplements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5999"/>
            <a:ext cx="8709212" cy="389096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Interactions between DTG with some supplements, heartburn treatment, laxatives and multivitamins, including calcium supplements 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To overcome this DTG should be taken two hours before or six hours after these medicines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DTG also doubles levels of metformin – to treat type 2 diabetes – and requires careful monitoring</a:t>
            </a:r>
          </a:p>
        </p:txBody>
      </p:sp>
    </p:spTree>
    <p:extLst>
      <p:ext uri="{BB962C8B-B14F-4D97-AF65-F5344CB8AC3E}">
        <p14:creationId xmlns:p14="http://schemas.microsoft.com/office/powerpoint/2010/main" val="15618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6796"/>
            <a:ext cx="5831541" cy="1329205"/>
          </a:xfrm>
        </p:spPr>
        <p:txBody>
          <a:bodyPr>
            <a:normAutofit/>
          </a:bodyPr>
          <a:lstStyle/>
          <a:p>
            <a:r>
              <a:rPr lang="en-US" dirty="0">
                <a:latin typeface="Impact" panose="020B0806030902050204" pitchFamily="34" charset="0"/>
                <a:ea typeface="Avenir Book" charset="0"/>
                <a:cs typeface="Avenir Book" charset="0"/>
              </a:rPr>
              <a:t>Dolutegravir and traditional medicines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6306"/>
            <a:ext cx="7068671" cy="3482789"/>
          </a:xfrm>
        </p:spPr>
        <p:txBody>
          <a:bodyPr>
            <a:normAutofit lnSpcReduction="10000"/>
          </a:bodyPr>
          <a:lstStyle/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Less well understood are interactions with traditional herbal medicines or </a:t>
            </a:r>
            <a:r>
              <a:rPr lang="en-GB" dirty="0" err="1">
                <a:latin typeface="Avenir Book" charset="0"/>
                <a:ea typeface="Avenir Book" charset="0"/>
                <a:cs typeface="Avenir Book" charset="0"/>
              </a:rPr>
              <a:t>imbiza</a:t>
            </a:r>
            <a:endParaRPr lang="en-GB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Traditional medicines are not tested or approved. We do not know what </a:t>
            </a:r>
            <a:r>
              <a:rPr lang="en-GB" dirty="0" err="1">
                <a:latin typeface="Avenir Book" charset="0"/>
                <a:ea typeface="Avenir Book" charset="0"/>
                <a:cs typeface="Avenir Book" charset="0"/>
              </a:rPr>
              <a:t>imbiza</a:t>
            </a: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 can do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Might weaken the effect of ARVs 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Using them together might make the ARVs or </a:t>
            </a:r>
            <a:r>
              <a:rPr lang="en-GB" dirty="0" err="1">
                <a:latin typeface="Avenir Book" charset="0"/>
                <a:ea typeface="Avenir Book" charset="0"/>
                <a:cs typeface="Avenir Book" charset="0"/>
              </a:rPr>
              <a:t>imbiza</a:t>
            </a: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 more toxic</a:t>
            </a:r>
          </a:p>
        </p:txBody>
      </p:sp>
    </p:spTree>
    <p:extLst>
      <p:ext uri="{BB962C8B-B14F-4D97-AF65-F5344CB8AC3E}">
        <p14:creationId xmlns:p14="http://schemas.microsoft.com/office/powerpoint/2010/main" val="149391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94612" cy="818216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  <a:ea typeface="Avenir Book" charset="0"/>
                <a:cs typeface="Avenir Book" charset="0"/>
              </a:rPr>
              <a:t>Dolutegravir and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9859"/>
            <a:ext cx="7781365" cy="48409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Adolescents aged 12–18 can take the adult formulation of TLD 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Children 6 years old and weighing at least 15 kilos can take DTG 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Not yet suitable generic FDCs 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Manufacturers are working on DTG containing formulations for children aged 6–12 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Research is ongoing in children and babies less than 6 years old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Eventually DTG might be available to treat even the youngest babies with HIV</a:t>
            </a:r>
          </a:p>
        </p:txBody>
      </p:sp>
    </p:spTree>
    <p:extLst>
      <p:ext uri="{BB962C8B-B14F-4D97-AF65-F5344CB8AC3E}">
        <p14:creationId xmlns:p14="http://schemas.microsoft.com/office/powerpoint/2010/main" val="208722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6142"/>
            <a:ext cx="5616388" cy="739587"/>
          </a:xfrm>
          <a:solidFill>
            <a:srgbClr val="C00000"/>
          </a:solidFill>
        </p:spPr>
        <p:txBody>
          <a:bodyPr bIns="0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  <a:ea typeface="Avenir Book" charset="0"/>
                <a:cs typeface="Avenir Book" charset="0"/>
              </a:rPr>
              <a:t>What will TLD look like?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04648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As with all ARVs and FDCs there will be different versions made be different generic manufacturers. So, the pill one person takes might not look exactly the same as the pill a different person takes in another country, district or clinic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Someone’s TLD might change the way it looks a bit and have a different packet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Here are pictures of the first generic versions of TLD</a:t>
            </a:r>
          </a:p>
        </p:txBody>
      </p:sp>
    </p:spTree>
    <p:extLst>
      <p:ext uri="{BB962C8B-B14F-4D97-AF65-F5344CB8AC3E}">
        <p14:creationId xmlns:p14="http://schemas.microsoft.com/office/powerpoint/2010/main" val="117688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2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8390"/>
            <a:ext cx="5834063" cy="63788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bg1"/>
                </a:solidFill>
                <a:latin typeface="Impact" panose="020B0806030902050204" pitchFamily="34" charset="0"/>
                <a:ea typeface="Avenir Book" charset="0"/>
                <a:cs typeface="Avenir Book" charset="0"/>
              </a:rPr>
              <a:t>New regimen for $75 a year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3413"/>
            <a:ext cx="7434943" cy="3955762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New pricing agreement will speed up access to generic, dolutegravir (DTG)-based fixed dose combinations (FDCs) 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HIV positive people in low- and middle-income countries including South Africa can be treated for around R900 (US $75 a year) 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First time a newer and better FDC available at lower price than the previously recommended first-line ART</a:t>
            </a:r>
          </a:p>
        </p:txBody>
      </p:sp>
    </p:spTree>
    <p:extLst>
      <p:ext uri="{BB962C8B-B14F-4D97-AF65-F5344CB8AC3E}">
        <p14:creationId xmlns:p14="http://schemas.microsoft.com/office/powerpoint/2010/main" val="49439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07172"/>
            <a:ext cx="6799729" cy="1235075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en-US" dirty="0">
                <a:latin typeface="Impact" panose="020B0806030902050204" pitchFamily="34" charset="0"/>
                <a:ea typeface="Avenir Book" charset="0"/>
                <a:cs typeface="Avenir Book" charset="0"/>
              </a:rPr>
              <a:t>How is the new FDC different from the one we use 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778"/>
            <a:ext cx="8346142" cy="41583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The World Health Organisation (WHO) + South African current preferred (and most widely used) first-line regimen is tenofovir disoproxil fumarate (TDF), lamivudine (3TC) or emtricitabine (FTC) and efavirenz (EFV)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New FDC replaces EFV with DTG      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Combines three ARVs: TDF, 3TC and </a:t>
            </a:r>
            <a:r>
              <a:rPr lang="en-GB" sz="2400" dirty="0" smtClean="0">
                <a:latin typeface="Avenir Book" charset="0"/>
                <a:ea typeface="Avenir Book" charset="0"/>
                <a:cs typeface="Avenir Book" charset="0"/>
              </a:rPr>
              <a:t>DTG. </a:t>
            </a: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Its name is shortened to TLD. It will be a smaller tablet than the EFV-based FDC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WHO currently recommends a DTG-based combination as an alternative first-line regimen</a:t>
            </a:r>
          </a:p>
        </p:txBody>
      </p:sp>
    </p:spTree>
    <p:extLst>
      <p:ext uri="{BB962C8B-B14F-4D97-AF65-F5344CB8AC3E}">
        <p14:creationId xmlns:p14="http://schemas.microsoft.com/office/powerpoint/2010/main" val="110133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278"/>
            <a:ext cx="8238565" cy="62995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 panose="020B0806030902050204" pitchFamily="34" charset="0"/>
                <a:ea typeface="Avenir Book" charset="0"/>
                <a:cs typeface="Avenir Book" charset="0"/>
              </a:rPr>
              <a:t>Countries </a:t>
            </a:r>
            <a:r>
              <a:rPr lang="en-US" dirty="0">
                <a:latin typeface="Impact" panose="020B0806030902050204" pitchFamily="34" charset="0"/>
                <a:ea typeface="Avenir Book" charset="0"/>
                <a:cs typeface="Avenir Book" charset="0"/>
              </a:rPr>
              <a:t>starting to use dolutegravir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9176"/>
            <a:ext cx="9368118" cy="469302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Almost 60 low- and middle-income countries have already included or plan to include DTG in their national guidelines.  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Botswana and Brazil have started providing DTG nationwide 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Kenya has started a pilot programme (similar programmes are planned in Uganda and Nigeria) 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South Africa will change its first-line to DTG-based in 2018 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Up until now, the “early adopter” countries have used DTG from the originator company (Brazil and Botswana</a:t>
            </a:r>
            <a:r>
              <a:rPr lang="en-GB" sz="2400" dirty="0" smtClean="0">
                <a:latin typeface="Avenir Book" charset="0"/>
                <a:ea typeface="Avenir Book" charset="0"/>
                <a:cs typeface="Avenir Book" charset="0"/>
              </a:rPr>
              <a:t>). Or more recently, </a:t>
            </a:r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as a single generic formulation plus two NRTIs (Kenya was the first country to introduce generic DTG) </a:t>
            </a:r>
          </a:p>
          <a:p>
            <a:r>
              <a:rPr lang="en-GB" sz="2400" dirty="0">
                <a:latin typeface="Avenir Book" charset="0"/>
                <a:ea typeface="Avenir Book" charset="0"/>
                <a:cs typeface="Avenir Book" charset="0"/>
              </a:rPr>
              <a:t>TLD will encourage more countries to change their first-line regimen to a DTG-based one</a:t>
            </a:r>
          </a:p>
        </p:txBody>
      </p:sp>
    </p:spTree>
    <p:extLst>
      <p:ext uri="{BB962C8B-B14F-4D97-AF65-F5344CB8AC3E}">
        <p14:creationId xmlns:p14="http://schemas.microsoft.com/office/powerpoint/2010/main" val="141665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566831"/>
            <a:ext cx="8937812" cy="710640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  <a:ea typeface="Avenir Book" charset="0"/>
                <a:cs typeface="Avenir Book" charset="0"/>
              </a:rPr>
              <a:t>Countries starting to use dolutegravir</a:t>
            </a:r>
          </a:p>
        </p:txBody>
      </p:sp>
    </p:spTree>
    <p:extLst>
      <p:ext uri="{BB962C8B-B14F-4D97-AF65-F5344CB8AC3E}">
        <p14:creationId xmlns:p14="http://schemas.microsoft.com/office/powerpoint/2010/main" val="166541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9221"/>
            <a:ext cx="5239871" cy="697192"/>
          </a:xfrm>
        </p:spPr>
        <p:txBody>
          <a:bodyPr>
            <a:normAutofit/>
          </a:bodyPr>
          <a:lstStyle/>
          <a:p>
            <a:r>
              <a:rPr lang="en-GB" dirty="0">
                <a:latin typeface="Impact" panose="020B0806030902050204" pitchFamily="34" charset="0"/>
                <a:ea typeface="Avenir Book" charset="0"/>
                <a:cs typeface="Avenir Book" charset="0"/>
              </a:rPr>
              <a:t>What is </a:t>
            </a:r>
            <a:r>
              <a:rPr lang="en-GB" dirty="0" err="1">
                <a:latin typeface="Impact" panose="020B0806030902050204" pitchFamily="34" charset="0"/>
                <a:ea typeface="Avenir Book" charset="0"/>
                <a:cs typeface="Avenir Book" charset="0"/>
              </a:rPr>
              <a:t>dolutegravir</a:t>
            </a:r>
            <a:r>
              <a:rPr lang="en-GB" dirty="0">
                <a:latin typeface="Impact" panose="020B0806030902050204" pitchFamily="34" charset="0"/>
                <a:ea typeface="Avenir Book" charset="0"/>
                <a:cs typeface="Avenir Book" charset="0"/>
              </a:rPr>
              <a:t>?</a:t>
            </a:r>
            <a:endParaRPr lang="en-US" dirty="0">
              <a:latin typeface="Impact" panose="020B080603090205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9044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500" i="1" dirty="0" err="1">
                <a:latin typeface="Avenir Book" charset="0"/>
                <a:ea typeface="Avenir Book" charset="0"/>
                <a:cs typeface="Avenir Book" charset="0"/>
              </a:rPr>
              <a:t>dol</a:t>
            </a:r>
            <a:r>
              <a:rPr lang="en-GB" sz="4500" i="1" dirty="0">
                <a:latin typeface="Avenir Book" charset="0"/>
                <a:ea typeface="Avenir Book" charset="0"/>
                <a:cs typeface="Avenir Book" charset="0"/>
              </a:rPr>
              <a:t>-you-TEG-rah-veer</a:t>
            </a:r>
            <a:endParaRPr lang="en-GB" sz="45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DTG is an integrase inhibitor. When HIV infects a cell, it combines its genetic code into the cell’s own code – this is called integration 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DTG blocks integration, so HIV can’t make more copies of itself 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2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66733" y="2899554"/>
            <a:ext cx="6184434" cy="70805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Impact" panose="020B0806030902050204" pitchFamily="34" charset="0"/>
                <a:ea typeface="Avenir Book" charset="0"/>
                <a:cs typeface="Avenir Book" charset="0"/>
              </a:rPr>
              <a:t>Dolutegravir blocks integration</a:t>
            </a:r>
          </a:p>
        </p:txBody>
      </p:sp>
    </p:spTree>
    <p:extLst>
      <p:ext uri="{BB962C8B-B14F-4D97-AF65-F5344CB8AC3E}">
        <p14:creationId xmlns:p14="http://schemas.microsoft.com/office/powerpoint/2010/main" val="158903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1301"/>
            <a:ext cx="4580965" cy="818215"/>
          </a:xfrm>
        </p:spPr>
        <p:txBody>
          <a:bodyPr>
            <a:normAutofit/>
          </a:bodyPr>
          <a:lstStyle/>
          <a:p>
            <a:r>
              <a:rPr lang="en-US" dirty="0">
                <a:latin typeface="Impact" panose="020B0806030902050204" pitchFamily="34" charset="0"/>
                <a:ea typeface="Avenir Book" charset="0"/>
                <a:cs typeface="Avenir Book" charset="0"/>
              </a:rPr>
              <a:t>About dolutegravir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21506" cy="4351338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DTG is more effective and seems to have fewer side effects than EFV 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It is less easy to get resistance to DTG than EFV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The standard dose of DTG is 50 mg once-daily for people who are taking first-line ART</a:t>
            </a:r>
          </a:p>
          <a:p>
            <a:pPr>
              <a:spcBef>
                <a:spcPts val="1500"/>
              </a:spcBef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For most people, DTG can be taken with or without food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41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480</Words>
  <Application>Microsoft Macintosh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Avenir Book</vt:lpstr>
      <vt:lpstr>Franklin Gothic Book</vt:lpstr>
      <vt:lpstr>Franklin Gothic Medium</vt:lpstr>
      <vt:lpstr>Impact</vt:lpstr>
      <vt:lpstr>Arial</vt:lpstr>
      <vt:lpstr>Office Theme</vt:lpstr>
      <vt:lpstr>PowerPoint Presentation</vt:lpstr>
      <vt:lpstr>PowerPoint Presentation</vt:lpstr>
      <vt:lpstr>New regimen for $75 a year </vt:lpstr>
      <vt:lpstr>How is the new FDC different from the one we use now? </vt:lpstr>
      <vt:lpstr>Countries starting to use dolutegravir</vt:lpstr>
      <vt:lpstr>Countries starting to use dolutegravir</vt:lpstr>
      <vt:lpstr>What is dolutegravir?</vt:lpstr>
      <vt:lpstr>Dolutegravir blocks integration</vt:lpstr>
      <vt:lpstr>About dolutegravir</vt:lpstr>
      <vt:lpstr>Side effects of dolutegravir</vt:lpstr>
      <vt:lpstr>Dolutegravir in pregnancy</vt:lpstr>
      <vt:lpstr>Dolutegravir and TB medicine</vt:lpstr>
      <vt:lpstr>Dolutegravir and other medicines and supplements</vt:lpstr>
      <vt:lpstr>Dolutegravir and traditional medicines</vt:lpstr>
      <vt:lpstr>Dolutegravir and children</vt:lpstr>
      <vt:lpstr>What will TLD look like?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ART for South Africa DRAFT</dc:title>
  <dc:creator>Polly Clayden</dc:creator>
  <cp:lastModifiedBy>Polly Clayden</cp:lastModifiedBy>
  <cp:revision>40</cp:revision>
  <cp:lastPrinted>2018-03-19T10:00:22Z</cp:lastPrinted>
  <dcterms:created xsi:type="dcterms:W3CDTF">2018-01-21T04:45:23Z</dcterms:created>
  <dcterms:modified xsi:type="dcterms:W3CDTF">2018-05-09T10:16:38Z</dcterms:modified>
</cp:coreProperties>
</file>