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583" r:id="rId2"/>
    <p:sldId id="584" r:id="rId3"/>
    <p:sldId id="256" r:id="rId4"/>
    <p:sldId id="536" r:id="rId5"/>
    <p:sldId id="543" r:id="rId6"/>
    <p:sldId id="518" r:id="rId7"/>
    <p:sldId id="535" r:id="rId8"/>
    <p:sldId id="550" r:id="rId9"/>
    <p:sldId id="557" r:id="rId10"/>
    <p:sldId id="546" r:id="rId11"/>
    <p:sldId id="576" r:id="rId12"/>
    <p:sldId id="558" r:id="rId13"/>
    <p:sldId id="578" r:id="rId14"/>
    <p:sldId id="579" r:id="rId15"/>
    <p:sldId id="537" r:id="rId16"/>
    <p:sldId id="575" r:id="rId17"/>
    <p:sldId id="571" r:id="rId18"/>
    <p:sldId id="572" r:id="rId19"/>
    <p:sldId id="538" r:id="rId20"/>
    <p:sldId id="573" r:id="rId21"/>
    <p:sldId id="574" r:id="rId22"/>
    <p:sldId id="541" r:id="rId23"/>
    <p:sldId id="542" r:id="rId24"/>
    <p:sldId id="540" r:id="rId25"/>
    <p:sldId id="562" r:id="rId26"/>
    <p:sldId id="567" r:id="rId27"/>
    <p:sldId id="568" r:id="rId28"/>
    <p:sldId id="569" r:id="rId29"/>
    <p:sldId id="581" r:id="rId30"/>
    <p:sldId id="580" r:id="rId31"/>
    <p:sldId id="585" r:id="rId32"/>
    <p:sldId id="586" r:id="rId33"/>
    <p:sldId id="505" r:id="rId34"/>
    <p:sldId id="582" r:id="rId35"/>
    <p:sldId id="548" r:id="rId36"/>
    <p:sldId id="554" r:id="rId37"/>
    <p:sldId id="556" r:id="rId38"/>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BAE67CB6-CD6E-4DB2-B9E1-971EC971F75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6" charset="0"/>
                <a:ea typeface="+mn-ea"/>
                <a:cs typeface="+mn-cs"/>
              </a:defRPr>
            </a:lvl1pPr>
          </a:lstStyle>
          <a:p>
            <a:pPr>
              <a:defRPr/>
            </a:pPr>
            <a:endParaRPr lang="en-US"/>
          </a:p>
        </p:txBody>
      </p:sp>
      <p:sp>
        <p:nvSpPr>
          <p:cNvPr id="331779" name="Rectangle 3">
            <a:extLst>
              <a:ext uri="{FF2B5EF4-FFF2-40B4-BE49-F238E27FC236}">
                <a16:creationId xmlns:a16="http://schemas.microsoft.com/office/drawing/2014/main" id="{63BAD837-6381-4A8F-AC46-E8BABFEECF01}"/>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6" charset="0"/>
                <a:ea typeface="+mn-ea"/>
                <a:cs typeface="+mn-cs"/>
              </a:defRPr>
            </a:lvl1pPr>
          </a:lstStyle>
          <a:p>
            <a:pPr>
              <a:defRPr/>
            </a:pPr>
            <a:endParaRPr lang="en-US"/>
          </a:p>
        </p:txBody>
      </p:sp>
      <p:sp>
        <p:nvSpPr>
          <p:cNvPr id="331780" name="Rectangle 4">
            <a:extLst>
              <a:ext uri="{FF2B5EF4-FFF2-40B4-BE49-F238E27FC236}">
                <a16:creationId xmlns:a16="http://schemas.microsoft.com/office/drawing/2014/main" id="{B9C1576A-242D-4D1F-B4A7-CCA5A2F7CF3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6" charset="0"/>
                <a:ea typeface="+mn-ea"/>
                <a:cs typeface="+mn-cs"/>
              </a:defRPr>
            </a:lvl1pPr>
          </a:lstStyle>
          <a:p>
            <a:pPr>
              <a:defRPr/>
            </a:pPr>
            <a:endParaRPr lang="en-US"/>
          </a:p>
        </p:txBody>
      </p:sp>
      <p:sp>
        <p:nvSpPr>
          <p:cNvPr id="331781" name="Rectangle 5">
            <a:extLst>
              <a:ext uri="{FF2B5EF4-FFF2-40B4-BE49-F238E27FC236}">
                <a16:creationId xmlns:a16="http://schemas.microsoft.com/office/drawing/2014/main" id="{ADB2C6FC-A1E1-4C05-9179-21EE814479E9}"/>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13CF579-B36B-43BD-A6EC-670FC3F0D0A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F6BA20D9-3D09-4ECB-83E2-A91DE112DEF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6" charset="0"/>
                <a:ea typeface="+mn-ea"/>
                <a:cs typeface="+mn-cs"/>
              </a:defRPr>
            </a:lvl1pPr>
          </a:lstStyle>
          <a:p>
            <a:pPr>
              <a:defRPr/>
            </a:pPr>
            <a:endParaRPr lang="en-US"/>
          </a:p>
        </p:txBody>
      </p:sp>
      <p:sp>
        <p:nvSpPr>
          <p:cNvPr id="110595" name="Rectangle 3">
            <a:extLst>
              <a:ext uri="{FF2B5EF4-FFF2-40B4-BE49-F238E27FC236}">
                <a16:creationId xmlns:a16="http://schemas.microsoft.com/office/drawing/2014/main" id="{56362DED-4E1A-42F6-87C3-01600729CF2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6"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91332FB9-B791-4D92-9258-56505256506F}"/>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a:extLst>
              <a:ext uri="{FF2B5EF4-FFF2-40B4-BE49-F238E27FC236}">
                <a16:creationId xmlns:a16="http://schemas.microsoft.com/office/drawing/2014/main" id="{2AF8EEBC-254F-47C5-ADC8-0AC6854AF73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8" name="Rectangle 6">
            <a:extLst>
              <a:ext uri="{FF2B5EF4-FFF2-40B4-BE49-F238E27FC236}">
                <a16:creationId xmlns:a16="http://schemas.microsoft.com/office/drawing/2014/main" id="{72114F22-B4A7-4EEE-8658-41751C68CC9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6" charset="0"/>
                <a:ea typeface="+mn-ea"/>
                <a:cs typeface="+mn-cs"/>
              </a:defRPr>
            </a:lvl1pPr>
          </a:lstStyle>
          <a:p>
            <a:pPr>
              <a:defRPr/>
            </a:pPr>
            <a:endParaRPr lang="en-US"/>
          </a:p>
        </p:txBody>
      </p:sp>
      <p:sp>
        <p:nvSpPr>
          <p:cNvPr id="110599" name="Rectangle 7">
            <a:extLst>
              <a:ext uri="{FF2B5EF4-FFF2-40B4-BE49-F238E27FC236}">
                <a16:creationId xmlns:a16="http://schemas.microsoft.com/office/drawing/2014/main" id="{574C7226-2967-46FC-98E1-38034C13F5EC}"/>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fld id="{640EB542-5155-47B7-A70F-FECDBC04973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B3AF782-E420-45DB-AF20-53939F5C9E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06883163-ECEB-4502-9AE2-DB3E3FCF5E13}" type="slidenum">
              <a:rPr lang="en-US" altLang="en-US" sz="1200">
                <a:latin typeface="Times" panose="02020603050405020304" pitchFamily="18" charset="0"/>
              </a:rPr>
              <a:pPr/>
              <a:t>1</a:t>
            </a:fld>
            <a:endParaRPr lang="en-US" altLang="en-US" sz="1200">
              <a:latin typeface="Times" panose="02020603050405020304" pitchFamily="18" charset="0"/>
            </a:endParaRPr>
          </a:p>
        </p:txBody>
      </p:sp>
      <p:sp>
        <p:nvSpPr>
          <p:cNvPr id="15362" name="Rectangle 2">
            <a:extLst>
              <a:ext uri="{FF2B5EF4-FFF2-40B4-BE49-F238E27FC236}">
                <a16:creationId xmlns:a16="http://schemas.microsoft.com/office/drawing/2014/main" id="{C3E4F392-5D40-4222-B4F8-5483508398D0}"/>
              </a:ext>
            </a:extLst>
          </p:cNvPr>
          <p:cNvSpPr>
            <a:spLocks noChangeArrowheads="1" noTextEdit="1"/>
          </p:cNvSpPr>
          <p:nvPr>
            <p:ph type="sldImg"/>
          </p:nvPr>
        </p:nvSpPr>
        <p:spPr>
          <a:ln/>
        </p:spPr>
      </p:sp>
      <p:sp>
        <p:nvSpPr>
          <p:cNvPr id="15363" name="Rectangle 3">
            <a:extLst>
              <a:ext uri="{FF2B5EF4-FFF2-40B4-BE49-F238E27FC236}">
                <a16:creationId xmlns:a16="http://schemas.microsoft.com/office/drawing/2014/main" id="{4123DA42-5ED4-4292-BB29-446EBDCF53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9BE3B7AD-9618-45AA-A2A8-1D741F7752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43FA47DA-FC95-478F-A09B-80374331CBEB}" type="slidenum">
              <a:rPr lang="en-US" altLang="en-US" sz="1200">
                <a:latin typeface="Times" panose="02020603050405020304" pitchFamily="18" charset="0"/>
              </a:rPr>
              <a:pPr/>
              <a:t>10</a:t>
            </a:fld>
            <a:endParaRPr lang="en-US" altLang="en-US" sz="1200">
              <a:latin typeface="Times" panose="02020603050405020304" pitchFamily="18" charset="0"/>
            </a:endParaRPr>
          </a:p>
        </p:txBody>
      </p:sp>
      <p:sp>
        <p:nvSpPr>
          <p:cNvPr id="33794" name="Rectangle 2">
            <a:extLst>
              <a:ext uri="{FF2B5EF4-FFF2-40B4-BE49-F238E27FC236}">
                <a16:creationId xmlns:a16="http://schemas.microsoft.com/office/drawing/2014/main" id="{62EF6721-7A79-4502-9C6B-89E41D626362}"/>
              </a:ext>
            </a:extLst>
          </p:cNvPr>
          <p:cNvSpPr>
            <a:spLocks noChangeArrowheads="1" noTextEdit="1"/>
          </p:cNvSpPr>
          <p:nvPr>
            <p:ph type="sldImg"/>
          </p:nvPr>
        </p:nvSpPr>
        <p:spPr>
          <a:ln/>
        </p:spPr>
      </p:sp>
      <p:sp>
        <p:nvSpPr>
          <p:cNvPr id="33795" name="Rectangle 3">
            <a:extLst>
              <a:ext uri="{FF2B5EF4-FFF2-40B4-BE49-F238E27FC236}">
                <a16:creationId xmlns:a16="http://schemas.microsoft.com/office/drawing/2014/main" id="{E095927B-5A5B-4E8D-9E23-38FD8CC1C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20603050405020304" pitchFamily="18" charset="0"/>
              </a:rPr>
              <a:t>http://www.hra.nhs.uk/documents/2013/09/information-sheet-and-consent-form-guidance.pdf</a:t>
            </a:r>
          </a:p>
          <a:p>
            <a:endParaRPr lang="en-US" altLang="en-US" b="1">
              <a:latin typeface="Times" panose="02020603050405020304" pitchFamily="18" charset="0"/>
            </a:endParaRPr>
          </a:p>
          <a:p>
            <a:r>
              <a:rPr lang="en-US" altLang="en-US" b="1">
                <a:latin typeface="Times" panose="02020603050405020304" pitchFamily="18" charset="0"/>
              </a:rPr>
              <a:t>Although this is from an NHS guidance –the methodology for calculating the reading ease score was not clear (ie possibly not Flesch reading ease.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3857BE26-6A62-423E-A4A8-59EC9FE397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406FB6D7-93F9-463A-8773-C17E56BE4ECC}" type="slidenum">
              <a:rPr lang="en-US" altLang="en-US" sz="1200">
                <a:latin typeface="Times" panose="02020603050405020304" pitchFamily="18" charset="0"/>
              </a:rPr>
              <a:pPr/>
              <a:t>11</a:t>
            </a:fld>
            <a:endParaRPr lang="en-US" altLang="en-US" sz="1200">
              <a:latin typeface="Times" panose="02020603050405020304" pitchFamily="18" charset="0"/>
            </a:endParaRPr>
          </a:p>
        </p:txBody>
      </p:sp>
      <p:sp>
        <p:nvSpPr>
          <p:cNvPr id="35842" name="Rectangle 2">
            <a:extLst>
              <a:ext uri="{FF2B5EF4-FFF2-40B4-BE49-F238E27FC236}">
                <a16:creationId xmlns:a16="http://schemas.microsoft.com/office/drawing/2014/main" id="{924269CD-CB11-4487-A488-5179EED31FEC}"/>
              </a:ext>
            </a:extLst>
          </p:cNvPr>
          <p:cNvSpPr>
            <a:spLocks noChangeArrowheads="1" noTextEdit="1"/>
          </p:cNvSpPr>
          <p:nvPr>
            <p:ph type="sldImg"/>
          </p:nvPr>
        </p:nvSpPr>
        <p:spPr>
          <a:ln/>
        </p:spPr>
      </p:sp>
      <p:sp>
        <p:nvSpPr>
          <p:cNvPr id="35843" name="Rectangle 3">
            <a:extLst>
              <a:ext uri="{FF2B5EF4-FFF2-40B4-BE49-F238E27FC236}">
                <a16:creationId xmlns:a16="http://schemas.microsoft.com/office/drawing/2014/main" id="{A8BC4707-CEAA-4648-8336-A84318F9B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20603050405020304" pitchFamily="18" charset="0"/>
              </a:rPr>
              <a:t>There are many free online calculators. They allow unlimited text, gives instant results, and includes an option to test web pages. </a:t>
            </a:r>
          </a:p>
          <a:p>
            <a:endParaRPr lang="en-US" altLang="en-US" b="1">
              <a:latin typeface="Times" panose="02020603050405020304" pitchFamily="18" charset="0"/>
            </a:endParaRPr>
          </a:p>
          <a:p>
            <a:r>
              <a:rPr lang="en-US" altLang="en-US" b="1">
                <a:latin typeface="Times" panose="02020603050405020304" pitchFamily="18" charset="0"/>
              </a:rPr>
              <a:t>This example in now more commercial and I now use:</a:t>
            </a:r>
          </a:p>
          <a:p>
            <a:r>
              <a:rPr lang="en-US" altLang="en-US" b="1">
                <a:latin typeface="Times" panose="02020603050405020304" pitchFamily="18" charset="0"/>
              </a:rPr>
              <a:t>https://www.readabilityformulas.com</a:t>
            </a:r>
          </a:p>
          <a:p>
            <a:endParaRPr lang="en-US" altLang="en-US" b="1">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1302C437-9113-430F-821E-F26A21F257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E0CB43BB-B45F-4A64-A84C-0398C4C0D942}" type="slidenum">
              <a:rPr lang="en-US" altLang="en-US" sz="1200">
                <a:latin typeface="Times" panose="02020603050405020304" pitchFamily="18" charset="0"/>
              </a:rPr>
              <a:pPr/>
              <a:t>12</a:t>
            </a:fld>
            <a:endParaRPr lang="en-US" altLang="en-US" sz="1200">
              <a:latin typeface="Times" panose="02020603050405020304" pitchFamily="18" charset="0"/>
            </a:endParaRPr>
          </a:p>
        </p:txBody>
      </p:sp>
      <p:sp>
        <p:nvSpPr>
          <p:cNvPr id="37890" name="Rectangle 2">
            <a:extLst>
              <a:ext uri="{FF2B5EF4-FFF2-40B4-BE49-F238E27FC236}">
                <a16:creationId xmlns:a16="http://schemas.microsoft.com/office/drawing/2014/main" id="{560BFABB-22F1-4009-9B05-B3CD67968DE6}"/>
              </a:ext>
            </a:extLst>
          </p:cNvPr>
          <p:cNvSpPr>
            <a:spLocks noChangeArrowheads="1" noTextEdit="1"/>
          </p:cNvSpPr>
          <p:nvPr>
            <p:ph type="sldImg"/>
          </p:nvPr>
        </p:nvSpPr>
        <p:spPr>
          <a:ln/>
        </p:spPr>
      </p:sp>
      <p:sp>
        <p:nvSpPr>
          <p:cNvPr id="37891" name="Rectangle 3">
            <a:extLst>
              <a:ext uri="{FF2B5EF4-FFF2-40B4-BE49-F238E27FC236}">
                <a16:creationId xmlns:a16="http://schemas.microsoft.com/office/drawing/2014/main" id="{3EAABD76-33B5-4676-8E88-2098544680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20603050405020304" pitchFamily="18" charset="0"/>
              </a:rPr>
              <a:t>Statistics are provided in addition to calculations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BE7B1084-B7CF-450D-ACBA-F252DB73F5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A7B64682-18B4-417F-B5AE-B0563B60CC77}" type="slidenum">
              <a:rPr lang="en-US" altLang="en-US" sz="1200">
                <a:latin typeface="Times" panose="02020603050405020304" pitchFamily="18" charset="0"/>
              </a:rPr>
              <a:pPr/>
              <a:t>13</a:t>
            </a:fld>
            <a:endParaRPr lang="en-US" altLang="en-US" sz="1200">
              <a:latin typeface="Times" panose="02020603050405020304" pitchFamily="18" charset="0"/>
            </a:endParaRPr>
          </a:p>
        </p:txBody>
      </p:sp>
      <p:sp>
        <p:nvSpPr>
          <p:cNvPr id="39938" name="Rectangle 2">
            <a:extLst>
              <a:ext uri="{FF2B5EF4-FFF2-40B4-BE49-F238E27FC236}">
                <a16:creationId xmlns:a16="http://schemas.microsoft.com/office/drawing/2014/main" id="{82317A99-C6F2-4503-884F-3D85503401DD}"/>
              </a:ext>
            </a:extLst>
          </p:cNvPr>
          <p:cNvSpPr>
            <a:spLocks noChangeArrowheads="1" noTextEdit="1"/>
          </p:cNvSpPr>
          <p:nvPr>
            <p:ph type="sldImg"/>
          </p:nvPr>
        </p:nvSpPr>
        <p:spPr>
          <a:ln/>
        </p:spPr>
      </p:sp>
      <p:sp>
        <p:nvSpPr>
          <p:cNvPr id="39939" name="Rectangle 3">
            <a:extLst>
              <a:ext uri="{FF2B5EF4-FFF2-40B4-BE49-F238E27FC236}">
                <a16:creationId xmlns:a16="http://schemas.microsoft.com/office/drawing/2014/main" id="{0C12EB7D-807B-4094-8A3C-22B75C4551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20603050405020304" pitchFamily="18" charset="0"/>
              </a:rPr>
              <a:t>Statistics are provided in addition to calculations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03E82E83-1EA7-4EC4-B4EE-D77ADAFB83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1E468CB0-8E50-426F-9012-C2003B67B953}" type="slidenum">
              <a:rPr lang="en-US" altLang="en-US" sz="1200">
                <a:latin typeface="Times" panose="02020603050405020304" pitchFamily="18" charset="0"/>
              </a:rPr>
              <a:pPr/>
              <a:t>14</a:t>
            </a:fld>
            <a:endParaRPr lang="en-US" altLang="en-US" sz="1200">
              <a:latin typeface="Times" panose="02020603050405020304" pitchFamily="18" charset="0"/>
            </a:endParaRPr>
          </a:p>
        </p:txBody>
      </p:sp>
      <p:sp>
        <p:nvSpPr>
          <p:cNvPr id="41986" name="Rectangle 2">
            <a:extLst>
              <a:ext uri="{FF2B5EF4-FFF2-40B4-BE49-F238E27FC236}">
                <a16:creationId xmlns:a16="http://schemas.microsoft.com/office/drawing/2014/main" id="{C2492E76-717F-46EA-B548-3944376CC8CB}"/>
              </a:ext>
            </a:extLst>
          </p:cNvPr>
          <p:cNvSpPr>
            <a:spLocks noChangeArrowheads="1" noTextEdit="1"/>
          </p:cNvSpPr>
          <p:nvPr>
            <p:ph type="sldImg"/>
          </p:nvPr>
        </p:nvSpPr>
        <p:spPr>
          <a:ln/>
        </p:spPr>
      </p:sp>
      <p:sp>
        <p:nvSpPr>
          <p:cNvPr id="41987" name="Rectangle 3">
            <a:extLst>
              <a:ext uri="{FF2B5EF4-FFF2-40B4-BE49-F238E27FC236}">
                <a16:creationId xmlns:a16="http://schemas.microsoft.com/office/drawing/2014/main" id="{FE1E900B-8FE8-4250-8A62-22A266FBB7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20603050405020304" pitchFamily="18" charset="0"/>
              </a:rPr>
              <a:t>Statistics are provided in addition to calculations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065FB24D-963F-4C5D-B4DF-5E2E3E003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37730628-7450-4753-A41E-BEE60C70E98F}" type="slidenum">
              <a:rPr lang="en-US" altLang="en-US" sz="1200">
                <a:latin typeface="Times" panose="02020603050405020304" pitchFamily="18" charset="0"/>
              </a:rPr>
              <a:pPr/>
              <a:t>15</a:t>
            </a:fld>
            <a:endParaRPr lang="en-US" altLang="en-US" sz="1200">
              <a:latin typeface="Times" panose="02020603050405020304" pitchFamily="18" charset="0"/>
            </a:endParaRPr>
          </a:p>
        </p:txBody>
      </p:sp>
      <p:sp>
        <p:nvSpPr>
          <p:cNvPr id="44034" name="Rectangle 2">
            <a:extLst>
              <a:ext uri="{FF2B5EF4-FFF2-40B4-BE49-F238E27FC236}">
                <a16:creationId xmlns:a16="http://schemas.microsoft.com/office/drawing/2014/main" id="{F5AED1BD-D95C-48F6-8EFB-9639AA414CFA}"/>
              </a:ext>
            </a:extLst>
          </p:cNvPr>
          <p:cNvSpPr>
            <a:spLocks noChangeArrowheads="1" noTextEdit="1"/>
          </p:cNvSpPr>
          <p:nvPr>
            <p:ph type="sldImg"/>
          </p:nvPr>
        </p:nvSpPr>
        <p:spPr>
          <a:ln/>
        </p:spPr>
      </p:sp>
      <p:sp>
        <p:nvSpPr>
          <p:cNvPr id="44035" name="Rectangle 3">
            <a:extLst>
              <a:ext uri="{FF2B5EF4-FFF2-40B4-BE49-F238E27FC236}">
                <a16:creationId xmlns:a16="http://schemas.microsoft.com/office/drawing/2014/main" id="{ABBD972F-8C50-4DBE-8B1A-259D0A7368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a:latin typeface="Times" panose="02020603050405020304" pitchFamily="18" charset="0"/>
              </a:rPr>
              <a:t>Patient leaflets were on average 13 pages long – range 5-23. Document was a sub-study of the INSIGHT START study.</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This community examples were comparable.</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Average sentence length is documents was 18 words per sentence.</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The range here is for mean values of all studies, not the range within studies.</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The community examples had an average of 12 words per sentence.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440AFA15-1850-468D-BC6F-78A9E07B32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3287921A-835D-4D28-B10C-2BC33E9B25BD}" type="slidenum">
              <a:rPr lang="en-US" altLang="en-US" sz="1200">
                <a:latin typeface="Times" panose="02020603050405020304" pitchFamily="18" charset="0"/>
              </a:rPr>
              <a:pPr/>
              <a:t>16</a:t>
            </a:fld>
            <a:endParaRPr lang="en-US" altLang="en-US" sz="1200">
              <a:latin typeface="Times" panose="02020603050405020304" pitchFamily="18" charset="0"/>
            </a:endParaRPr>
          </a:p>
        </p:txBody>
      </p:sp>
      <p:sp>
        <p:nvSpPr>
          <p:cNvPr id="46082" name="Rectangle 2">
            <a:extLst>
              <a:ext uri="{FF2B5EF4-FFF2-40B4-BE49-F238E27FC236}">
                <a16:creationId xmlns:a16="http://schemas.microsoft.com/office/drawing/2014/main" id="{084EC6E2-6D0E-4782-BC6F-79EB14C3237A}"/>
              </a:ext>
            </a:extLst>
          </p:cNvPr>
          <p:cNvSpPr>
            <a:spLocks noChangeArrowheads="1" noTextEdit="1"/>
          </p:cNvSpPr>
          <p:nvPr>
            <p:ph type="sldImg"/>
          </p:nvPr>
        </p:nvSpPr>
        <p:spPr>
          <a:ln/>
        </p:spPr>
      </p:sp>
      <p:sp>
        <p:nvSpPr>
          <p:cNvPr id="46083" name="Rectangle 3">
            <a:extLst>
              <a:ext uri="{FF2B5EF4-FFF2-40B4-BE49-F238E27FC236}">
                <a16:creationId xmlns:a16="http://schemas.microsoft.com/office/drawing/2014/main" id="{60D303B0-94FC-47EB-8E11-5BBFB4CE89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a:latin typeface="Times" panose="02020603050405020304" pitchFamily="18" charset="0"/>
              </a:rPr>
              <a:t>Patient leaflets were on average 13 pages long – range 5-23. Document was a sub-study of the INSIGHT START study.</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This community examples were comparable.</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Average sentence length is documents was 18 words per sentence.</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The range here is for mean values of all studies, not the range within studies.</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The community examples had an average of 12 words per sentence.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7FDA232-32A2-4B00-BE9A-279A59D862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E7C027DA-97ED-42DE-9DBE-440467B79621}" type="slidenum">
              <a:rPr lang="en-US" altLang="en-US" sz="1200">
                <a:latin typeface="Times" panose="02020603050405020304" pitchFamily="18" charset="0"/>
              </a:rPr>
              <a:pPr/>
              <a:t>17</a:t>
            </a:fld>
            <a:endParaRPr lang="en-US" altLang="en-US" sz="1200">
              <a:latin typeface="Times" panose="02020603050405020304" pitchFamily="18" charset="0"/>
            </a:endParaRPr>
          </a:p>
        </p:txBody>
      </p:sp>
      <p:sp>
        <p:nvSpPr>
          <p:cNvPr id="48130" name="Rectangle 2">
            <a:extLst>
              <a:ext uri="{FF2B5EF4-FFF2-40B4-BE49-F238E27FC236}">
                <a16:creationId xmlns:a16="http://schemas.microsoft.com/office/drawing/2014/main" id="{E967C562-2635-4587-AB65-23A14A7A5C78}"/>
              </a:ext>
            </a:extLst>
          </p:cNvPr>
          <p:cNvSpPr>
            <a:spLocks noChangeArrowheads="1" noTextEdit="1"/>
          </p:cNvSpPr>
          <p:nvPr>
            <p:ph type="sldImg"/>
          </p:nvPr>
        </p:nvSpPr>
        <p:spPr>
          <a:ln/>
        </p:spPr>
      </p:sp>
      <p:sp>
        <p:nvSpPr>
          <p:cNvPr id="48131" name="Rectangle 3">
            <a:extLst>
              <a:ext uri="{FF2B5EF4-FFF2-40B4-BE49-F238E27FC236}">
                <a16:creationId xmlns:a16="http://schemas.microsoft.com/office/drawing/2014/main" id="{7D546F6A-FAC8-4E62-AC0B-ADE5F1DD1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a:latin typeface="Times" panose="02020603050405020304" pitchFamily="18" charset="0"/>
              </a:rPr>
              <a:t>Patient leaflets were on average 13 pages long – range 5-23. Document was a sub-study of the INSIGHT START study.</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This community examples were comparable.</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Average sentence length is documents was 18 words per sentence.</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The range here is for mean values of all studies, not the range within studies.</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The community examples had an average of 12 words per sentence.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F1344781-3CD2-4B7C-8B61-E7CA129C06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9CA909F1-FA55-4C45-BFE4-A28404782C4A}" type="slidenum">
              <a:rPr lang="en-US" altLang="en-US" sz="1200">
                <a:latin typeface="Times" panose="02020603050405020304" pitchFamily="18" charset="0"/>
              </a:rPr>
              <a:pPr/>
              <a:t>18</a:t>
            </a:fld>
            <a:endParaRPr lang="en-US" altLang="en-US" sz="1200">
              <a:latin typeface="Times" panose="02020603050405020304" pitchFamily="18" charset="0"/>
            </a:endParaRPr>
          </a:p>
        </p:txBody>
      </p:sp>
      <p:sp>
        <p:nvSpPr>
          <p:cNvPr id="50178" name="Rectangle 2">
            <a:extLst>
              <a:ext uri="{FF2B5EF4-FFF2-40B4-BE49-F238E27FC236}">
                <a16:creationId xmlns:a16="http://schemas.microsoft.com/office/drawing/2014/main" id="{A74F3076-C358-47D3-8F4B-0FF185BA9F43}"/>
              </a:ext>
            </a:extLst>
          </p:cNvPr>
          <p:cNvSpPr>
            <a:spLocks noChangeArrowheads="1" noTextEdit="1"/>
          </p:cNvSpPr>
          <p:nvPr>
            <p:ph type="sldImg"/>
          </p:nvPr>
        </p:nvSpPr>
        <p:spPr>
          <a:ln/>
        </p:spPr>
      </p:sp>
      <p:sp>
        <p:nvSpPr>
          <p:cNvPr id="50179" name="Rectangle 3">
            <a:extLst>
              <a:ext uri="{FF2B5EF4-FFF2-40B4-BE49-F238E27FC236}">
                <a16:creationId xmlns:a16="http://schemas.microsoft.com/office/drawing/2014/main" id="{8C3924AB-1CFC-47D3-B2B6-30EE0D7119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a:latin typeface="Times" panose="02020603050405020304" pitchFamily="18" charset="0"/>
              </a:rPr>
              <a:t>Patient leaflets were on average 13 pages long – range 5-23. Document was a sub-study of the INSIGHT START study.</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This community examples were comparable.</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Average sentence length is documents was 18 words per sentence.</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The range here is for mean values of all studies, not the range within studies.</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The community examples had an average of 12 words per sentence.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5E3ECC9D-5953-4404-A2FB-213876D115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97B67EA3-5070-42D0-B953-404D3ACF57FA}" type="slidenum">
              <a:rPr lang="en-US" altLang="en-US" sz="1200">
                <a:latin typeface="Times" panose="02020603050405020304" pitchFamily="18" charset="0"/>
              </a:rPr>
              <a:pPr/>
              <a:t>19</a:t>
            </a:fld>
            <a:endParaRPr lang="en-US" altLang="en-US" sz="1200">
              <a:latin typeface="Times" panose="02020603050405020304" pitchFamily="18" charset="0"/>
            </a:endParaRPr>
          </a:p>
        </p:txBody>
      </p:sp>
      <p:sp>
        <p:nvSpPr>
          <p:cNvPr id="52226" name="Rectangle 2">
            <a:extLst>
              <a:ext uri="{FF2B5EF4-FFF2-40B4-BE49-F238E27FC236}">
                <a16:creationId xmlns:a16="http://schemas.microsoft.com/office/drawing/2014/main" id="{A61104C0-CDA8-4AB1-8998-514C6FEFAAB7}"/>
              </a:ext>
            </a:extLst>
          </p:cNvPr>
          <p:cNvSpPr>
            <a:spLocks noChangeArrowheads="1" noTextEdit="1"/>
          </p:cNvSpPr>
          <p:nvPr>
            <p:ph type="sldImg"/>
          </p:nvPr>
        </p:nvSpPr>
        <p:spPr>
          <a:ln/>
        </p:spPr>
      </p:sp>
      <p:sp>
        <p:nvSpPr>
          <p:cNvPr id="52227" name="Rectangle 3">
            <a:extLst>
              <a:ext uri="{FF2B5EF4-FFF2-40B4-BE49-F238E27FC236}">
                <a16:creationId xmlns:a16="http://schemas.microsoft.com/office/drawing/2014/main" id="{829CBD68-2722-41AF-918B-7919904E69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a:latin typeface="Times" panose="02020603050405020304" pitchFamily="18" charset="0"/>
              </a:rPr>
              <a:t>Readability scores were all lower than ideal target of 70. </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Mean reading ease was 55 with no study had a score above 70 and only one was above 60.</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Reading grade scores were also too high with all documents having higher than recommended reading grade.</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The two community example are included to show that reading ease &gt;70 and reading grade &lt;7 are achievable for documents of comparable length and medical complexity.</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Reading grade and SMOG scores were considerably lower that grade 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12E6AE7D-7BFC-41D6-9989-AAE125C589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B1F83E99-1CB8-4805-A430-FEC97DFB7179}" type="slidenum">
              <a:rPr lang="en-US" altLang="en-US" sz="1200">
                <a:latin typeface="Times" panose="02020603050405020304" pitchFamily="18" charset="0"/>
              </a:rPr>
              <a:pPr/>
              <a:t>2</a:t>
            </a:fld>
            <a:endParaRPr lang="en-US" altLang="en-US" sz="1200">
              <a:latin typeface="Times" panose="02020603050405020304" pitchFamily="18" charset="0"/>
            </a:endParaRPr>
          </a:p>
        </p:txBody>
      </p:sp>
      <p:sp>
        <p:nvSpPr>
          <p:cNvPr id="17410" name="Rectangle 2">
            <a:extLst>
              <a:ext uri="{FF2B5EF4-FFF2-40B4-BE49-F238E27FC236}">
                <a16:creationId xmlns:a16="http://schemas.microsoft.com/office/drawing/2014/main" id="{7E4D5710-597B-4AE5-85C7-106E6A3B3AEC}"/>
              </a:ext>
            </a:extLst>
          </p:cNvPr>
          <p:cNvSpPr>
            <a:spLocks noChangeArrowheads="1" noTextEdit="1"/>
          </p:cNvSpPr>
          <p:nvPr>
            <p:ph type="sldImg"/>
          </p:nvPr>
        </p:nvSpPr>
        <p:spPr>
          <a:ln/>
        </p:spPr>
      </p:sp>
      <p:sp>
        <p:nvSpPr>
          <p:cNvPr id="17411" name="Rectangle 3">
            <a:extLst>
              <a:ext uri="{FF2B5EF4-FFF2-40B4-BE49-F238E27FC236}">
                <a16:creationId xmlns:a16="http://schemas.microsoft.com/office/drawing/2014/main" id="{EDBC0EAF-6A64-484A-AE05-072E56FAA4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20603050405020304" pitchFamily="18" charset="0"/>
              </a:rPr>
              <a:t>Hi</a:t>
            </a:r>
          </a:p>
          <a:p>
            <a:endParaRPr lang="en-US" altLang="en-US" b="1">
              <a:latin typeface="Times" panose="02020603050405020304" pitchFamily="18" charset="0"/>
            </a:endParaRPr>
          </a:p>
          <a:p>
            <a:r>
              <a:rPr lang="en-US" altLang="en-US" b="1">
                <a:latin typeface="Times" panose="02020603050405020304" pitchFamily="18" charset="0"/>
              </a:rPr>
              <a:t>Thanks for being able to talk today about one aspect of involvement in research.</a:t>
            </a:r>
          </a:p>
          <a:p>
            <a:endParaRPr lang="en-US" altLang="en-US" b="1">
              <a:latin typeface="Times" panose="02020603050405020304" pitchFamily="18" charset="0"/>
            </a:endParaRPr>
          </a:p>
          <a:p>
            <a:r>
              <a:rPr lang="en-US" altLang="en-US" b="1">
                <a:latin typeface="Times" panose="02020603050405020304" pitchFamily="18" charset="0"/>
              </a:rPr>
              <a:t>This is based on a talk to BHIVA a few years ago.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2BF9DE6D-0D39-407F-92F2-3CE9724604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3BB2C498-3276-4EC7-A078-13CB863D9625}" type="slidenum">
              <a:rPr lang="en-US" altLang="en-US" sz="1200">
                <a:latin typeface="Times" panose="02020603050405020304" pitchFamily="18" charset="0"/>
              </a:rPr>
              <a:pPr/>
              <a:t>20</a:t>
            </a:fld>
            <a:endParaRPr lang="en-US" altLang="en-US" sz="1200">
              <a:latin typeface="Times" panose="02020603050405020304" pitchFamily="18" charset="0"/>
            </a:endParaRPr>
          </a:p>
        </p:txBody>
      </p:sp>
      <p:sp>
        <p:nvSpPr>
          <p:cNvPr id="54274" name="Rectangle 2">
            <a:extLst>
              <a:ext uri="{FF2B5EF4-FFF2-40B4-BE49-F238E27FC236}">
                <a16:creationId xmlns:a16="http://schemas.microsoft.com/office/drawing/2014/main" id="{B8E163F3-5F3D-42C3-BF8E-4A63852F1FBA}"/>
              </a:ext>
            </a:extLst>
          </p:cNvPr>
          <p:cNvSpPr>
            <a:spLocks noChangeArrowheads="1" noTextEdit="1"/>
          </p:cNvSpPr>
          <p:nvPr>
            <p:ph type="sldImg"/>
          </p:nvPr>
        </p:nvSpPr>
        <p:spPr>
          <a:ln/>
        </p:spPr>
      </p:sp>
      <p:sp>
        <p:nvSpPr>
          <p:cNvPr id="54275" name="Rectangle 3">
            <a:extLst>
              <a:ext uri="{FF2B5EF4-FFF2-40B4-BE49-F238E27FC236}">
                <a16:creationId xmlns:a16="http://schemas.microsoft.com/office/drawing/2014/main" id="{D17C12E1-84DC-40D8-A241-30658B6C6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a:latin typeface="Times" panose="02020603050405020304" pitchFamily="18" charset="0"/>
              </a:rPr>
              <a:t>Readability scores were all lower than ideal target of 70. </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Mean reading ease was 55 with no study had a score above 70 and only one was above 60.</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Reading grade scores were also too high with all documents having higher than recommended reading grade.</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The two community example are included to show that reading ease &gt;70 and reading grade &lt;7 are achievable for documents of comparable length and medical complexity.</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Reading grade and SMOG scores were considerably lower that grade 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4832A5C4-53D0-45C5-BE84-1073A3E13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38E2C384-AE06-490F-A3C7-179EB562BCDA}" type="slidenum">
              <a:rPr lang="en-US" altLang="en-US" sz="1200">
                <a:latin typeface="Times" panose="02020603050405020304" pitchFamily="18" charset="0"/>
              </a:rPr>
              <a:pPr/>
              <a:t>21</a:t>
            </a:fld>
            <a:endParaRPr lang="en-US" altLang="en-US" sz="1200">
              <a:latin typeface="Times" panose="02020603050405020304" pitchFamily="18" charset="0"/>
            </a:endParaRPr>
          </a:p>
        </p:txBody>
      </p:sp>
      <p:sp>
        <p:nvSpPr>
          <p:cNvPr id="56322" name="Rectangle 2">
            <a:extLst>
              <a:ext uri="{FF2B5EF4-FFF2-40B4-BE49-F238E27FC236}">
                <a16:creationId xmlns:a16="http://schemas.microsoft.com/office/drawing/2014/main" id="{C4FB0D85-359E-440F-A8A0-EFC63CBDA75E}"/>
              </a:ext>
            </a:extLst>
          </p:cNvPr>
          <p:cNvSpPr>
            <a:spLocks noChangeArrowheads="1" noTextEdit="1"/>
          </p:cNvSpPr>
          <p:nvPr>
            <p:ph type="sldImg"/>
          </p:nvPr>
        </p:nvSpPr>
        <p:spPr>
          <a:ln/>
        </p:spPr>
      </p:sp>
      <p:sp>
        <p:nvSpPr>
          <p:cNvPr id="56323" name="Rectangle 3">
            <a:extLst>
              <a:ext uri="{FF2B5EF4-FFF2-40B4-BE49-F238E27FC236}">
                <a16:creationId xmlns:a16="http://schemas.microsoft.com/office/drawing/2014/main" id="{DE819F5D-474B-4B6A-9A3D-C035B4375C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a:latin typeface="Times" panose="02020603050405020304" pitchFamily="18" charset="0"/>
              </a:rPr>
              <a:t>Readability scores were all lower than ideal target of 70. </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Mean reading ease was 55 with no study had a score above 70 and only one was above 60.</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Reading grade scores were also too high with all documents having higher than recommended reading grade.</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The two community example are included to show that reading ease &gt;70 and reading grade &lt;7 are achievable for documents of comparable length and medical complexity.</a:t>
            </a:r>
          </a:p>
          <a:p>
            <a:pPr>
              <a:spcBef>
                <a:spcPct val="50000"/>
              </a:spcBef>
            </a:pPr>
            <a:endParaRPr lang="en-US" altLang="en-US">
              <a:latin typeface="Times" panose="02020603050405020304" pitchFamily="18" charset="0"/>
            </a:endParaRPr>
          </a:p>
          <a:p>
            <a:pPr>
              <a:spcBef>
                <a:spcPct val="50000"/>
              </a:spcBef>
            </a:pPr>
            <a:r>
              <a:rPr lang="en-US" altLang="en-US">
                <a:latin typeface="Times" panose="02020603050405020304" pitchFamily="18" charset="0"/>
              </a:rPr>
              <a:t>Reading grade and SMOG scores were considerably lower that grade 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A5FD3301-E978-428B-9858-CCFB615F3B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3018DE8A-34FB-420F-AE31-F2FC4606FA50}" type="slidenum">
              <a:rPr lang="en-US" altLang="en-US" sz="1200">
                <a:latin typeface="Times" panose="02020603050405020304" pitchFamily="18" charset="0"/>
              </a:rPr>
              <a:pPr/>
              <a:t>22</a:t>
            </a:fld>
            <a:endParaRPr lang="en-US" altLang="en-US" sz="1200">
              <a:latin typeface="Times" panose="02020603050405020304" pitchFamily="18" charset="0"/>
            </a:endParaRPr>
          </a:p>
        </p:txBody>
      </p:sp>
      <p:sp>
        <p:nvSpPr>
          <p:cNvPr id="58370" name="Rectangle 2">
            <a:extLst>
              <a:ext uri="{FF2B5EF4-FFF2-40B4-BE49-F238E27FC236}">
                <a16:creationId xmlns:a16="http://schemas.microsoft.com/office/drawing/2014/main" id="{454B0B4E-A356-4A77-B64D-31B5C92B805E}"/>
              </a:ext>
            </a:extLst>
          </p:cNvPr>
          <p:cNvSpPr>
            <a:spLocks noChangeArrowheads="1" noTextEdit="1"/>
          </p:cNvSpPr>
          <p:nvPr>
            <p:ph type="sldImg"/>
          </p:nvPr>
        </p:nvSpPr>
        <p:spPr>
          <a:ln/>
        </p:spPr>
      </p:sp>
      <p:sp>
        <p:nvSpPr>
          <p:cNvPr id="58371" name="Rectangle 3">
            <a:extLst>
              <a:ext uri="{FF2B5EF4-FFF2-40B4-BE49-F238E27FC236}">
                <a16:creationId xmlns:a16="http://schemas.microsoft.com/office/drawing/2014/main" id="{D261023D-C184-415E-A79C-C10C6BC7C8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b="1">
                <a:latin typeface="Times" panose="02020603050405020304" pitchFamily="18" charset="0"/>
              </a:rPr>
              <a:t>•	Small number of protocols.</a:t>
            </a:r>
          </a:p>
          <a:p>
            <a:pPr>
              <a:spcBef>
                <a:spcPct val="50000"/>
              </a:spcBef>
            </a:pPr>
            <a:r>
              <a:rPr lang="en-US" altLang="en-US" b="1">
                <a:latin typeface="Times" panose="02020603050405020304" pitchFamily="18" charset="0"/>
              </a:rPr>
              <a:t>•	Other factors of readability were not assessed:</a:t>
            </a:r>
          </a:p>
          <a:p>
            <a:pPr>
              <a:spcBef>
                <a:spcPct val="50000"/>
              </a:spcBef>
            </a:pPr>
            <a:r>
              <a:rPr lang="en-US" altLang="en-US" b="1">
                <a:latin typeface="Times" panose="02020603050405020304" pitchFamily="18" charset="0"/>
              </a:rPr>
              <a:t>	i.e. text content and layout (font size, use of space and headings).</a:t>
            </a:r>
          </a:p>
          <a:p>
            <a:pPr>
              <a:spcBef>
                <a:spcPct val="50000"/>
              </a:spcBef>
            </a:pPr>
            <a:r>
              <a:rPr lang="en-US" altLang="en-US" b="1">
                <a:latin typeface="Times" panose="02020603050405020304" pitchFamily="18" charset="0"/>
              </a:rPr>
              <a:t>•	However, </a:t>
            </a:r>
            <a:r>
              <a:rPr lang="en-GB" altLang="en-US" b="1">
                <a:latin typeface="Times" panose="02020603050405020304" pitchFamily="18" charset="0"/>
              </a:rPr>
              <a:t>text heavy layouts and results probably </a:t>
            </a:r>
            <a:r>
              <a:rPr lang="en-US" altLang="en-US" b="1">
                <a:latin typeface="Times" panose="02020603050405020304" pitchFamily="18" charset="0"/>
              </a:rPr>
              <a:t>underestimated true readability scores.</a:t>
            </a:r>
          </a:p>
          <a:p>
            <a:pPr>
              <a:spcBef>
                <a:spcPct val="50000"/>
              </a:spcBef>
            </a:pPr>
            <a:r>
              <a:rPr lang="en-US" altLang="en-US" b="1">
                <a:latin typeface="Times" panose="02020603050405020304" pitchFamily="18" charset="0"/>
              </a:rPr>
              <a:t>•	Patient leaflets are not used in isolation. Talking through a study is essential– but readability enables independent engagement.	</a:t>
            </a:r>
            <a:endParaRPr lang="en-US" altLang="en-US">
              <a:latin typeface="Times"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ED66E253-65BA-4CFC-9E5E-8715CCAB22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7B15BC86-564D-4659-825F-9D7A07328F63}" type="slidenum">
              <a:rPr lang="en-US" altLang="en-US" sz="1200">
                <a:latin typeface="Times" panose="02020603050405020304" pitchFamily="18" charset="0"/>
              </a:rPr>
              <a:pPr/>
              <a:t>23</a:t>
            </a:fld>
            <a:endParaRPr lang="en-US" altLang="en-US" sz="1200">
              <a:latin typeface="Times" panose="02020603050405020304" pitchFamily="18" charset="0"/>
            </a:endParaRPr>
          </a:p>
        </p:txBody>
      </p:sp>
      <p:sp>
        <p:nvSpPr>
          <p:cNvPr id="60418" name="Rectangle 2">
            <a:extLst>
              <a:ext uri="{FF2B5EF4-FFF2-40B4-BE49-F238E27FC236}">
                <a16:creationId xmlns:a16="http://schemas.microsoft.com/office/drawing/2014/main" id="{4E227A08-26FC-4D78-A356-0AB1F0AFCCAE}"/>
              </a:ext>
            </a:extLst>
          </p:cNvPr>
          <p:cNvSpPr>
            <a:spLocks noChangeArrowheads="1" noTextEdit="1"/>
          </p:cNvSpPr>
          <p:nvPr>
            <p:ph type="sldImg"/>
          </p:nvPr>
        </p:nvSpPr>
        <p:spPr>
          <a:ln/>
        </p:spPr>
      </p:sp>
      <p:sp>
        <p:nvSpPr>
          <p:cNvPr id="60419" name="Rectangle 3">
            <a:extLst>
              <a:ext uri="{FF2B5EF4-FFF2-40B4-BE49-F238E27FC236}">
                <a16:creationId xmlns:a16="http://schemas.microsoft.com/office/drawing/2014/main" id="{C362F864-A669-441E-890A-88DD27191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20603050405020304" pitchFamily="18" charset="0"/>
              </a:rPr>
              <a:t>Using easy to understand language:</a:t>
            </a:r>
          </a:p>
          <a:p>
            <a:endParaRPr lang="en-US" altLang="en-US" b="1">
              <a:latin typeface="Times" panose="02020603050405020304" pitchFamily="18" charset="0"/>
            </a:endParaRPr>
          </a:p>
          <a:p>
            <a:r>
              <a:rPr lang="en-US" altLang="en-US" b="1">
                <a:latin typeface="Times" panose="02020603050405020304" pitchFamily="18" charset="0"/>
              </a:rPr>
              <a:t>•	Increases the pool of potential participants.</a:t>
            </a:r>
          </a:p>
          <a:p>
            <a:endParaRPr lang="en-US" altLang="en-US" b="1">
              <a:latin typeface="Times" panose="02020603050405020304" pitchFamily="18" charset="0"/>
            </a:endParaRPr>
          </a:p>
          <a:p>
            <a:r>
              <a:rPr lang="en-US" altLang="en-US" b="1">
                <a:latin typeface="Times" panose="02020603050405020304" pitchFamily="18" charset="0"/>
              </a:rPr>
              <a:t>•	Engages patients for effectively in research.</a:t>
            </a:r>
          </a:p>
          <a:p>
            <a:endParaRPr lang="en-US" altLang="en-US" b="1">
              <a:latin typeface="Times" panose="02020603050405020304" pitchFamily="18" charset="0"/>
            </a:endParaRPr>
          </a:p>
          <a:p>
            <a:r>
              <a:rPr lang="en-US" altLang="en-US" b="1">
                <a:latin typeface="Times" panose="02020603050405020304" pitchFamily="18" charset="0"/>
              </a:rPr>
              <a:t>•	Reduces the risk of people leaving the study later.</a:t>
            </a:r>
          </a:p>
          <a:p>
            <a:endParaRPr lang="en-US" altLang="en-US" b="1">
              <a:latin typeface="Times" panose="02020603050405020304" pitchFamily="18" charset="0"/>
            </a:endParaRPr>
          </a:p>
          <a:p>
            <a:r>
              <a:rPr lang="en-US" altLang="en-US" b="1">
                <a:latin typeface="Times" panose="02020603050405020304" pitchFamily="18" charset="0"/>
              </a:rPr>
              <a:t>•	Is more likely to enable real informed consent.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355E34DB-DDE4-4379-AA0A-4B63BDFD64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E209F148-1289-4679-BEA8-3FA04BD367B2}" type="slidenum">
              <a:rPr lang="en-US" altLang="en-US" sz="1200">
                <a:latin typeface="Times" panose="02020603050405020304" pitchFamily="18" charset="0"/>
              </a:rPr>
              <a:pPr/>
              <a:t>24</a:t>
            </a:fld>
            <a:endParaRPr lang="en-US" altLang="en-US" sz="1200">
              <a:latin typeface="Times" panose="02020603050405020304" pitchFamily="18" charset="0"/>
            </a:endParaRPr>
          </a:p>
        </p:txBody>
      </p:sp>
      <p:sp>
        <p:nvSpPr>
          <p:cNvPr id="62466" name="Rectangle 2">
            <a:extLst>
              <a:ext uri="{FF2B5EF4-FFF2-40B4-BE49-F238E27FC236}">
                <a16:creationId xmlns:a16="http://schemas.microsoft.com/office/drawing/2014/main" id="{1791FBD8-694A-46AF-BDA1-50BCB95C3632}"/>
              </a:ext>
            </a:extLst>
          </p:cNvPr>
          <p:cNvSpPr>
            <a:spLocks noChangeArrowheads="1" noTextEdit="1"/>
          </p:cNvSpPr>
          <p:nvPr>
            <p:ph type="sldImg"/>
          </p:nvPr>
        </p:nvSpPr>
        <p:spPr>
          <a:ln/>
        </p:spPr>
      </p:sp>
      <p:sp>
        <p:nvSpPr>
          <p:cNvPr id="62467" name="Rectangle 3">
            <a:extLst>
              <a:ext uri="{FF2B5EF4-FFF2-40B4-BE49-F238E27FC236}">
                <a16:creationId xmlns:a16="http://schemas.microsoft.com/office/drawing/2014/main" id="{E4E79FE5-CA97-4E5A-9406-03DCB20AAF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b="1">
                <a:latin typeface="Times" panose="02020603050405020304" pitchFamily="18" charset="0"/>
              </a:rPr>
              <a:t>•	This small study showed that literacy levels are commonly too high for most HIV positive people to be actively included in research.</a:t>
            </a:r>
          </a:p>
          <a:p>
            <a:pPr>
              <a:spcBef>
                <a:spcPct val="50000"/>
              </a:spcBef>
            </a:pPr>
            <a:endParaRPr lang="en-US" altLang="en-US" b="1">
              <a:latin typeface="Times" panose="02020603050405020304" pitchFamily="18" charset="0"/>
            </a:endParaRPr>
          </a:p>
          <a:p>
            <a:pPr>
              <a:spcBef>
                <a:spcPct val="50000"/>
              </a:spcBef>
            </a:pPr>
            <a:r>
              <a:rPr lang="en-US" altLang="en-US" b="1">
                <a:latin typeface="Times" panose="02020603050405020304" pitchFamily="18" charset="0"/>
              </a:rPr>
              <a:t>•	Given the care, detail and cost involved is other aspects of research, this should be reflected in patient information.</a:t>
            </a:r>
          </a:p>
          <a:p>
            <a:pPr>
              <a:spcBef>
                <a:spcPct val="50000"/>
              </a:spcBef>
            </a:pPr>
            <a:endParaRPr lang="en-US" altLang="en-US" b="1">
              <a:latin typeface="Times" panose="02020603050405020304" pitchFamily="18" charset="0"/>
            </a:endParaRPr>
          </a:p>
          <a:p>
            <a:pPr>
              <a:spcBef>
                <a:spcPct val="50000"/>
              </a:spcBef>
            </a:pPr>
            <a:r>
              <a:rPr lang="en-US" altLang="en-US" b="1">
                <a:latin typeface="Times" panose="02020603050405020304" pitchFamily="18" charset="0"/>
              </a:rPr>
              <a:t>•	This is neither a recent or UK-specific issue.* </a:t>
            </a:r>
          </a:p>
          <a:p>
            <a:pPr>
              <a:spcBef>
                <a:spcPct val="50000"/>
              </a:spcBef>
            </a:pPr>
            <a:endParaRPr lang="en-US" altLang="en-US" b="1">
              <a:latin typeface="Times" panose="02020603050405020304" pitchFamily="18" charset="0"/>
            </a:endParaRPr>
          </a:p>
          <a:p>
            <a:pPr>
              <a:spcBef>
                <a:spcPct val="50000"/>
              </a:spcBef>
            </a:pPr>
            <a:r>
              <a:rPr lang="en-US" altLang="en-US" b="1">
                <a:latin typeface="Times" panose="02020603050405020304" pitchFamily="18" charset="0"/>
              </a:rPr>
              <a:t>•	These skills are tools are easy to learn.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1F6563EB-401A-47F3-9D2D-77A56449B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612C0F34-68B5-494D-A562-1A356FDB069C}" type="slidenum">
              <a:rPr lang="en-US" altLang="en-US" sz="1200">
                <a:latin typeface="Times" panose="02020603050405020304" pitchFamily="18" charset="0"/>
              </a:rPr>
              <a:pPr/>
              <a:t>25</a:t>
            </a:fld>
            <a:endParaRPr lang="en-US" altLang="en-US" sz="1200">
              <a:latin typeface="Times" panose="02020603050405020304" pitchFamily="18" charset="0"/>
            </a:endParaRPr>
          </a:p>
        </p:txBody>
      </p:sp>
      <p:sp>
        <p:nvSpPr>
          <p:cNvPr id="64514" name="Rectangle 2">
            <a:extLst>
              <a:ext uri="{FF2B5EF4-FFF2-40B4-BE49-F238E27FC236}">
                <a16:creationId xmlns:a16="http://schemas.microsoft.com/office/drawing/2014/main" id="{60D96376-33F6-4394-B1CD-9E8081F64015}"/>
              </a:ext>
            </a:extLst>
          </p:cNvPr>
          <p:cNvSpPr>
            <a:spLocks noChangeArrowheads="1" noTextEdit="1"/>
          </p:cNvSpPr>
          <p:nvPr>
            <p:ph type="sldImg"/>
          </p:nvPr>
        </p:nvSpPr>
        <p:spPr>
          <a:ln/>
        </p:spPr>
      </p:sp>
      <p:sp>
        <p:nvSpPr>
          <p:cNvPr id="64515" name="Rectangle 3">
            <a:extLst>
              <a:ext uri="{FF2B5EF4-FFF2-40B4-BE49-F238E27FC236}">
                <a16:creationId xmlns:a16="http://schemas.microsoft.com/office/drawing/2014/main" id="{8144F3EF-A544-4F76-AB8B-2A1BCE141D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Times"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BA1F75B5-7C1D-4710-86DE-F0302C2EE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4B3A1F33-84AB-4ADC-9242-CBC67BD0B7A0}" type="slidenum">
              <a:rPr lang="en-US" altLang="en-US" sz="1200">
                <a:latin typeface="Times" panose="02020603050405020304" pitchFamily="18" charset="0"/>
              </a:rPr>
              <a:pPr/>
              <a:t>26</a:t>
            </a:fld>
            <a:endParaRPr lang="en-US" altLang="en-US" sz="1200">
              <a:latin typeface="Times" panose="02020603050405020304" pitchFamily="18" charset="0"/>
            </a:endParaRPr>
          </a:p>
        </p:txBody>
      </p:sp>
      <p:sp>
        <p:nvSpPr>
          <p:cNvPr id="66562" name="Rectangle 2">
            <a:extLst>
              <a:ext uri="{FF2B5EF4-FFF2-40B4-BE49-F238E27FC236}">
                <a16:creationId xmlns:a16="http://schemas.microsoft.com/office/drawing/2014/main" id="{EA027231-1246-4B1F-8C8F-D4B6F09FF24D}"/>
              </a:ext>
            </a:extLst>
          </p:cNvPr>
          <p:cNvSpPr>
            <a:spLocks noChangeArrowheads="1" noTextEdit="1"/>
          </p:cNvSpPr>
          <p:nvPr>
            <p:ph type="sldImg"/>
          </p:nvPr>
        </p:nvSpPr>
        <p:spPr>
          <a:ln/>
        </p:spPr>
      </p:sp>
      <p:sp>
        <p:nvSpPr>
          <p:cNvPr id="66563" name="Rectangle 3">
            <a:extLst>
              <a:ext uri="{FF2B5EF4-FFF2-40B4-BE49-F238E27FC236}">
                <a16:creationId xmlns:a16="http://schemas.microsoft.com/office/drawing/2014/main" id="{F03E477A-2CD4-45C6-88B8-36AD986D02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Times"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A5911CE6-9349-40FD-9CED-39EA7B04FD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6CCB0012-7E51-4D5D-9031-2ECE32AE50EA}" type="slidenum">
              <a:rPr lang="en-US" altLang="en-US" sz="1200">
                <a:latin typeface="Times" panose="02020603050405020304" pitchFamily="18" charset="0"/>
              </a:rPr>
              <a:pPr/>
              <a:t>27</a:t>
            </a:fld>
            <a:endParaRPr lang="en-US" altLang="en-US" sz="1200">
              <a:latin typeface="Times" panose="02020603050405020304" pitchFamily="18" charset="0"/>
            </a:endParaRPr>
          </a:p>
        </p:txBody>
      </p:sp>
      <p:sp>
        <p:nvSpPr>
          <p:cNvPr id="68610" name="Rectangle 2">
            <a:extLst>
              <a:ext uri="{FF2B5EF4-FFF2-40B4-BE49-F238E27FC236}">
                <a16:creationId xmlns:a16="http://schemas.microsoft.com/office/drawing/2014/main" id="{2EF0872C-FBE4-434B-A988-A1726CAE692F}"/>
              </a:ext>
            </a:extLst>
          </p:cNvPr>
          <p:cNvSpPr>
            <a:spLocks noChangeArrowheads="1" noTextEdit="1"/>
          </p:cNvSpPr>
          <p:nvPr>
            <p:ph type="sldImg"/>
          </p:nvPr>
        </p:nvSpPr>
        <p:spPr>
          <a:ln/>
        </p:spPr>
      </p:sp>
      <p:sp>
        <p:nvSpPr>
          <p:cNvPr id="68611" name="Rectangle 3">
            <a:extLst>
              <a:ext uri="{FF2B5EF4-FFF2-40B4-BE49-F238E27FC236}">
                <a16:creationId xmlns:a16="http://schemas.microsoft.com/office/drawing/2014/main" id="{2666774C-6C99-4B8F-8BF4-C84E4AAA43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Times"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67C52F5-5C41-4842-822C-A07A3845C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2BD60C84-620E-4C1F-8884-11EFA29B7384}" type="slidenum">
              <a:rPr lang="en-US" altLang="en-US" sz="1200">
                <a:latin typeface="Times" panose="02020603050405020304" pitchFamily="18" charset="0"/>
              </a:rPr>
              <a:pPr/>
              <a:t>28</a:t>
            </a:fld>
            <a:endParaRPr lang="en-US" altLang="en-US" sz="1200">
              <a:latin typeface="Times" panose="02020603050405020304" pitchFamily="18" charset="0"/>
            </a:endParaRPr>
          </a:p>
        </p:txBody>
      </p:sp>
      <p:sp>
        <p:nvSpPr>
          <p:cNvPr id="70658" name="Rectangle 2">
            <a:extLst>
              <a:ext uri="{FF2B5EF4-FFF2-40B4-BE49-F238E27FC236}">
                <a16:creationId xmlns:a16="http://schemas.microsoft.com/office/drawing/2014/main" id="{239A9B01-B9E3-4F14-8D1A-A0D7A102DA53}"/>
              </a:ext>
            </a:extLst>
          </p:cNvPr>
          <p:cNvSpPr>
            <a:spLocks noChangeArrowheads="1" noTextEdit="1"/>
          </p:cNvSpPr>
          <p:nvPr>
            <p:ph type="sldImg"/>
          </p:nvPr>
        </p:nvSpPr>
        <p:spPr>
          <a:ln/>
        </p:spPr>
      </p:sp>
      <p:sp>
        <p:nvSpPr>
          <p:cNvPr id="70659" name="Rectangle 3">
            <a:extLst>
              <a:ext uri="{FF2B5EF4-FFF2-40B4-BE49-F238E27FC236}">
                <a16:creationId xmlns:a16="http://schemas.microsoft.com/office/drawing/2014/main" id="{A76EBB70-D996-48E3-8A2E-02D90D868E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Times"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350DD17-9E3B-4C52-9179-9793DB861E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E85F1E95-395D-43EE-8FFE-EA7FBB6A68BB}" type="slidenum">
              <a:rPr lang="en-US" altLang="en-US" sz="1200">
                <a:latin typeface="Times" panose="02020603050405020304" pitchFamily="18" charset="0"/>
              </a:rPr>
              <a:pPr/>
              <a:t>29</a:t>
            </a:fld>
            <a:endParaRPr lang="en-US" altLang="en-US" sz="1200">
              <a:latin typeface="Times" panose="02020603050405020304" pitchFamily="18" charset="0"/>
            </a:endParaRPr>
          </a:p>
        </p:txBody>
      </p:sp>
      <p:sp>
        <p:nvSpPr>
          <p:cNvPr id="72706" name="Rectangle 2">
            <a:extLst>
              <a:ext uri="{FF2B5EF4-FFF2-40B4-BE49-F238E27FC236}">
                <a16:creationId xmlns:a16="http://schemas.microsoft.com/office/drawing/2014/main" id="{B9C5AF4F-8708-4393-A4DA-8739C45DA068}"/>
              </a:ext>
            </a:extLst>
          </p:cNvPr>
          <p:cNvSpPr>
            <a:spLocks noChangeArrowheads="1" noTextEdit="1"/>
          </p:cNvSpPr>
          <p:nvPr>
            <p:ph type="sldImg"/>
          </p:nvPr>
        </p:nvSpPr>
        <p:spPr>
          <a:ln/>
        </p:spPr>
      </p:sp>
      <p:sp>
        <p:nvSpPr>
          <p:cNvPr id="72707" name="Rectangle 3">
            <a:extLst>
              <a:ext uri="{FF2B5EF4-FFF2-40B4-BE49-F238E27FC236}">
                <a16:creationId xmlns:a16="http://schemas.microsoft.com/office/drawing/2014/main" id="{5EAB2EED-A8ED-48D6-B856-810E8A3332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724D853A-9560-4B34-A94B-0F737E95FB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38E10B9C-8585-49B6-865A-28EBDED79D2F}" type="slidenum">
              <a:rPr lang="en-US" altLang="en-US" sz="1200">
                <a:latin typeface="Times" panose="02020603050405020304" pitchFamily="18" charset="0"/>
              </a:rPr>
              <a:pPr/>
              <a:t>3</a:t>
            </a:fld>
            <a:endParaRPr lang="en-US" altLang="en-US" sz="1200">
              <a:latin typeface="Times" panose="02020603050405020304" pitchFamily="18" charset="0"/>
            </a:endParaRPr>
          </a:p>
        </p:txBody>
      </p:sp>
      <p:sp>
        <p:nvSpPr>
          <p:cNvPr id="19458" name="Rectangle 2">
            <a:extLst>
              <a:ext uri="{FF2B5EF4-FFF2-40B4-BE49-F238E27FC236}">
                <a16:creationId xmlns:a16="http://schemas.microsoft.com/office/drawing/2014/main" id="{B0978CDE-B808-4901-BE84-209A22100F3F}"/>
              </a:ext>
            </a:extLst>
          </p:cNvPr>
          <p:cNvSpPr>
            <a:spLocks noChangeArrowheads="1" noTextEdit="1"/>
          </p:cNvSpPr>
          <p:nvPr>
            <p:ph type="sldImg"/>
          </p:nvPr>
        </p:nvSpPr>
        <p:spPr>
          <a:ln/>
        </p:spPr>
      </p:sp>
      <p:sp>
        <p:nvSpPr>
          <p:cNvPr id="19459" name="Rectangle 3">
            <a:extLst>
              <a:ext uri="{FF2B5EF4-FFF2-40B4-BE49-F238E27FC236}">
                <a16:creationId xmlns:a16="http://schemas.microsoft.com/office/drawing/2014/main" id="{C45F16DC-B1E3-4A17-B39C-CAE886BA21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C7EFE66D-6C46-47A2-ADDD-A6F52EBC16E8}"/>
              </a:ext>
            </a:extLst>
          </p:cNvPr>
          <p:cNvSpPr>
            <a:spLocks noGrp="1" noRot="1" noChangeAspect="1" noChangeArrowheads="1" noTextEdit="1"/>
          </p:cNvSpPr>
          <p:nvPr>
            <p:ph type="sldImg"/>
          </p:nvPr>
        </p:nvSpPr>
        <p:spPr>
          <a:ln/>
        </p:spPr>
      </p:sp>
      <p:sp>
        <p:nvSpPr>
          <p:cNvPr id="74754" name="Notes Placeholder 2">
            <a:extLst>
              <a:ext uri="{FF2B5EF4-FFF2-40B4-BE49-F238E27FC236}">
                <a16:creationId xmlns:a16="http://schemas.microsoft.com/office/drawing/2014/main" id="{B8786645-8181-4162-94F6-2020D7CDBD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74755" name="Slide Number Placeholder 3">
            <a:extLst>
              <a:ext uri="{FF2B5EF4-FFF2-40B4-BE49-F238E27FC236}">
                <a16:creationId xmlns:a16="http://schemas.microsoft.com/office/drawing/2014/main" id="{3C2CA6C1-8FDA-4FE3-91C3-33C4247A92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54D9F546-DE7D-4852-A885-696BFD210E78}" type="slidenum">
              <a:rPr lang="en-US" altLang="en-US" sz="1200">
                <a:latin typeface="Times" panose="02020603050405020304" pitchFamily="18" charset="0"/>
              </a:rPr>
              <a:pPr/>
              <a:t>30</a:t>
            </a:fld>
            <a:endParaRPr lang="en-US" altLang="en-US" sz="1200">
              <a:latin typeface="Times"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8D9C9221-758F-47A1-914B-F5CE9B89823A}"/>
              </a:ext>
            </a:extLst>
          </p:cNvPr>
          <p:cNvSpPr>
            <a:spLocks noGrp="1" noRot="1" noChangeAspect="1" noChangeArrowheads="1" noTextEdit="1"/>
          </p:cNvSpPr>
          <p:nvPr>
            <p:ph type="sldImg"/>
          </p:nvPr>
        </p:nvSpPr>
        <p:spPr>
          <a:ln/>
        </p:spPr>
      </p:sp>
      <p:sp>
        <p:nvSpPr>
          <p:cNvPr id="76802" name="Notes Placeholder 2">
            <a:extLst>
              <a:ext uri="{FF2B5EF4-FFF2-40B4-BE49-F238E27FC236}">
                <a16:creationId xmlns:a16="http://schemas.microsoft.com/office/drawing/2014/main" id="{28D31DAE-C655-4437-90B9-FA509BA594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76803" name="Slide Number Placeholder 3">
            <a:extLst>
              <a:ext uri="{FF2B5EF4-FFF2-40B4-BE49-F238E27FC236}">
                <a16:creationId xmlns:a16="http://schemas.microsoft.com/office/drawing/2014/main" id="{5B56AC80-D5EC-4090-8D60-D16D8E1894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41FAAF73-9146-4CB7-970E-14DB21EC00DA}" type="slidenum">
              <a:rPr lang="en-US" altLang="en-US" sz="1200">
                <a:latin typeface="Times" panose="02020603050405020304" pitchFamily="18" charset="0"/>
              </a:rPr>
              <a:pPr/>
              <a:t>31</a:t>
            </a:fld>
            <a:endParaRPr lang="en-US" altLang="en-US" sz="1200">
              <a:latin typeface="Times"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3DF90168-F1B0-47D8-87DC-CDCD21E32C15}"/>
              </a:ext>
            </a:extLst>
          </p:cNvPr>
          <p:cNvSpPr>
            <a:spLocks noGrp="1" noRot="1" noChangeAspect="1" noChangeArrowheads="1" noTextEdit="1"/>
          </p:cNvSpPr>
          <p:nvPr>
            <p:ph type="sldImg"/>
          </p:nvPr>
        </p:nvSpPr>
        <p:spPr>
          <a:ln/>
        </p:spPr>
      </p:sp>
      <p:sp>
        <p:nvSpPr>
          <p:cNvPr id="78850" name="Notes Placeholder 2">
            <a:extLst>
              <a:ext uri="{FF2B5EF4-FFF2-40B4-BE49-F238E27FC236}">
                <a16:creationId xmlns:a16="http://schemas.microsoft.com/office/drawing/2014/main" id="{BCC5BCD2-FE67-4652-84E1-C7EF8CF202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78851" name="Slide Number Placeholder 3">
            <a:extLst>
              <a:ext uri="{FF2B5EF4-FFF2-40B4-BE49-F238E27FC236}">
                <a16:creationId xmlns:a16="http://schemas.microsoft.com/office/drawing/2014/main" id="{C4B71D9C-F892-4D5E-A0F9-E5DAA3AC6E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FC04E452-A3DF-4A9E-BE22-04FB7547408A}" type="slidenum">
              <a:rPr lang="en-US" altLang="en-US" sz="1200">
                <a:latin typeface="Times" panose="02020603050405020304" pitchFamily="18" charset="0"/>
              </a:rPr>
              <a:pPr/>
              <a:t>32</a:t>
            </a:fld>
            <a:endParaRPr lang="en-US" altLang="en-US" sz="1200">
              <a:latin typeface="Times"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719B1B16-B267-460C-8B31-C4832662792F}"/>
              </a:ext>
            </a:extLst>
          </p:cNvPr>
          <p:cNvSpPr>
            <a:spLocks noGrp="1" noRot="1" noChangeAspect="1" noChangeArrowheads="1" noTextEdit="1"/>
          </p:cNvSpPr>
          <p:nvPr>
            <p:ph type="sldImg"/>
          </p:nvPr>
        </p:nvSpPr>
        <p:spPr>
          <a:ln/>
        </p:spPr>
      </p:sp>
      <p:sp>
        <p:nvSpPr>
          <p:cNvPr id="80898" name="Notes Placeholder 2">
            <a:extLst>
              <a:ext uri="{FF2B5EF4-FFF2-40B4-BE49-F238E27FC236}">
                <a16:creationId xmlns:a16="http://schemas.microsoft.com/office/drawing/2014/main" id="{BAD20984-D7D9-4C0F-A7D6-2D05EB12E7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80899" name="Slide Number Placeholder 3">
            <a:extLst>
              <a:ext uri="{FF2B5EF4-FFF2-40B4-BE49-F238E27FC236}">
                <a16:creationId xmlns:a16="http://schemas.microsoft.com/office/drawing/2014/main" id="{53456D66-5975-4028-AF31-2C282B4BF9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2A1BC236-8381-4A0D-AD3F-6F176C51EC14}" type="slidenum">
              <a:rPr lang="en-US" altLang="en-US" sz="1200">
                <a:latin typeface="Times" panose="02020603050405020304" pitchFamily="18" charset="0"/>
              </a:rPr>
              <a:pPr/>
              <a:t>33</a:t>
            </a:fld>
            <a:endParaRPr lang="en-US" altLang="en-US" sz="1200">
              <a:latin typeface="Times"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33E0851D-1A8C-4F98-B369-87C9F0673C19}"/>
              </a:ext>
            </a:extLst>
          </p:cNvPr>
          <p:cNvSpPr>
            <a:spLocks noGrp="1" noRot="1" noChangeAspect="1" noChangeArrowheads="1" noTextEdit="1"/>
          </p:cNvSpPr>
          <p:nvPr>
            <p:ph type="sldImg"/>
          </p:nvPr>
        </p:nvSpPr>
        <p:spPr>
          <a:ln/>
        </p:spPr>
      </p:sp>
      <p:sp>
        <p:nvSpPr>
          <p:cNvPr id="82946" name="Notes Placeholder 2">
            <a:extLst>
              <a:ext uri="{FF2B5EF4-FFF2-40B4-BE49-F238E27FC236}">
                <a16:creationId xmlns:a16="http://schemas.microsoft.com/office/drawing/2014/main" id="{8549D0E9-5B98-4435-B350-F2EA82DC54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82947" name="Slide Number Placeholder 3">
            <a:extLst>
              <a:ext uri="{FF2B5EF4-FFF2-40B4-BE49-F238E27FC236}">
                <a16:creationId xmlns:a16="http://schemas.microsoft.com/office/drawing/2014/main" id="{03E33338-B008-4839-904B-50D82DFD55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641CFCAC-03F7-447D-95FA-51BE510BBA9D}" type="slidenum">
              <a:rPr lang="en-US" altLang="en-US" sz="1200">
                <a:latin typeface="Times" panose="02020603050405020304" pitchFamily="18" charset="0"/>
              </a:rPr>
              <a:pPr/>
              <a:t>34</a:t>
            </a:fld>
            <a:endParaRPr lang="en-US" altLang="en-US" sz="1200">
              <a:latin typeface="Times"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698451BC-2383-4496-A85A-5C7AFD5D1E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F46C88C9-A8CE-40AB-AF73-A03753D28AA8}" type="slidenum">
              <a:rPr lang="en-US" altLang="en-US" sz="1200">
                <a:latin typeface="Times" panose="02020603050405020304" pitchFamily="18" charset="0"/>
              </a:rPr>
              <a:pPr/>
              <a:t>35</a:t>
            </a:fld>
            <a:endParaRPr lang="en-US" altLang="en-US" sz="1200">
              <a:latin typeface="Times" panose="02020603050405020304" pitchFamily="18" charset="0"/>
            </a:endParaRPr>
          </a:p>
        </p:txBody>
      </p:sp>
      <p:sp>
        <p:nvSpPr>
          <p:cNvPr id="84994" name="Rectangle 2">
            <a:extLst>
              <a:ext uri="{FF2B5EF4-FFF2-40B4-BE49-F238E27FC236}">
                <a16:creationId xmlns:a16="http://schemas.microsoft.com/office/drawing/2014/main" id="{B4259228-7C9E-4C0C-85F5-23AAA0EE6AB3}"/>
              </a:ext>
            </a:extLst>
          </p:cNvPr>
          <p:cNvSpPr>
            <a:spLocks noChangeArrowheads="1" noTextEdit="1"/>
          </p:cNvSpPr>
          <p:nvPr>
            <p:ph type="sldImg"/>
          </p:nvPr>
        </p:nvSpPr>
        <p:spPr>
          <a:ln/>
        </p:spPr>
      </p:sp>
      <p:sp>
        <p:nvSpPr>
          <p:cNvPr id="84995" name="Rectangle 3">
            <a:extLst>
              <a:ext uri="{FF2B5EF4-FFF2-40B4-BE49-F238E27FC236}">
                <a16:creationId xmlns:a16="http://schemas.microsoft.com/office/drawing/2014/main" id="{C204185A-6B2C-4101-9FF3-E4B6B61565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2695DA5F-C117-4724-A608-28EC25C20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1D2643B8-2848-4551-82F6-0981AE6C7AA5}" type="slidenum">
              <a:rPr lang="en-US" altLang="en-US" sz="1200">
                <a:latin typeface="Times" panose="02020603050405020304" pitchFamily="18" charset="0"/>
              </a:rPr>
              <a:pPr/>
              <a:t>36</a:t>
            </a:fld>
            <a:endParaRPr lang="en-US" altLang="en-US" sz="1200">
              <a:latin typeface="Times" panose="02020603050405020304" pitchFamily="18" charset="0"/>
            </a:endParaRPr>
          </a:p>
        </p:txBody>
      </p:sp>
      <p:sp>
        <p:nvSpPr>
          <p:cNvPr id="87042" name="Rectangle 2">
            <a:extLst>
              <a:ext uri="{FF2B5EF4-FFF2-40B4-BE49-F238E27FC236}">
                <a16:creationId xmlns:a16="http://schemas.microsoft.com/office/drawing/2014/main" id="{F2C2F93D-AA98-450E-BD1A-C11206506D9C}"/>
              </a:ext>
            </a:extLst>
          </p:cNvPr>
          <p:cNvSpPr>
            <a:spLocks noChangeArrowheads="1" noTextEdit="1"/>
          </p:cNvSpPr>
          <p:nvPr>
            <p:ph type="sldImg"/>
          </p:nvPr>
        </p:nvSpPr>
        <p:spPr>
          <a:ln/>
        </p:spPr>
      </p:sp>
      <p:sp>
        <p:nvSpPr>
          <p:cNvPr id="87043" name="Rectangle 3">
            <a:extLst>
              <a:ext uri="{FF2B5EF4-FFF2-40B4-BE49-F238E27FC236}">
                <a16:creationId xmlns:a16="http://schemas.microsoft.com/office/drawing/2014/main" id="{E289DC82-4DB3-425F-A153-E277906779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C952A070-1A4E-4032-BBCF-2CB221A216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6E381F2E-F352-4E2E-AA11-207C7F4A6579}" type="slidenum">
              <a:rPr lang="en-US" altLang="en-US" sz="1200">
                <a:latin typeface="Times" panose="02020603050405020304" pitchFamily="18" charset="0"/>
              </a:rPr>
              <a:pPr/>
              <a:t>37</a:t>
            </a:fld>
            <a:endParaRPr lang="en-US" altLang="en-US" sz="1200">
              <a:latin typeface="Times" panose="02020603050405020304" pitchFamily="18" charset="0"/>
            </a:endParaRPr>
          </a:p>
        </p:txBody>
      </p:sp>
      <p:sp>
        <p:nvSpPr>
          <p:cNvPr id="89090" name="Rectangle 2">
            <a:extLst>
              <a:ext uri="{FF2B5EF4-FFF2-40B4-BE49-F238E27FC236}">
                <a16:creationId xmlns:a16="http://schemas.microsoft.com/office/drawing/2014/main" id="{13546384-7CA1-4958-8FFD-CB244DA9A5F8}"/>
              </a:ext>
            </a:extLst>
          </p:cNvPr>
          <p:cNvSpPr>
            <a:spLocks noChangeArrowheads="1" noTextEdit="1"/>
          </p:cNvSpPr>
          <p:nvPr>
            <p:ph type="sldImg"/>
          </p:nvPr>
        </p:nvSpPr>
        <p:spPr>
          <a:ln/>
        </p:spPr>
      </p:sp>
      <p:sp>
        <p:nvSpPr>
          <p:cNvPr id="89091" name="Rectangle 3">
            <a:extLst>
              <a:ext uri="{FF2B5EF4-FFF2-40B4-BE49-F238E27FC236}">
                <a16:creationId xmlns:a16="http://schemas.microsoft.com/office/drawing/2014/main" id="{F3288D7A-C47A-4F79-9BD4-50AA337C60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54CAE941-04C4-46DD-BC44-F53D79D6A9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9FC1EDB1-8193-4E4E-8B8F-A7AA099F3A5A}" type="slidenum">
              <a:rPr lang="en-US" altLang="en-US" sz="1200">
                <a:latin typeface="Times" panose="02020603050405020304" pitchFamily="18" charset="0"/>
              </a:rPr>
              <a:pPr/>
              <a:t>4</a:t>
            </a:fld>
            <a:endParaRPr lang="en-US" altLang="en-US" sz="1200">
              <a:latin typeface="Times" panose="02020603050405020304" pitchFamily="18" charset="0"/>
            </a:endParaRPr>
          </a:p>
        </p:txBody>
      </p:sp>
      <p:sp>
        <p:nvSpPr>
          <p:cNvPr id="21506" name="Rectangle 2">
            <a:extLst>
              <a:ext uri="{FF2B5EF4-FFF2-40B4-BE49-F238E27FC236}">
                <a16:creationId xmlns:a16="http://schemas.microsoft.com/office/drawing/2014/main" id="{5FEDAC5C-756B-41BD-AF32-A3C22BBFD95D}"/>
              </a:ext>
            </a:extLst>
          </p:cNvPr>
          <p:cNvSpPr>
            <a:spLocks noChangeArrowheads="1" noTextEdit="1"/>
          </p:cNvSpPr>
          <p:nvPr>
            <p:ph type="sldImg"/>
          </p:nvPr>
        </p:nvSpPr>
        <p:spPr>
          <a:ln/>
        </p:spPr>
      </p:sp>
      <p:sp>
        <p:nvSpPr>
          <p:cNvPr id="21507" name="Rectangle 3">
            <a:extLst>
              <a:ext uri="{FF2B5EF4-FFF2-40B4-BE49-F238E27FC236}">
                <a16:creationId xmlns:a16="http://schemas.microsoft.com/office/drawing/2014/main" id="{513A7D56-E8D3-402B-B2A0-90F6A4FDE2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20603050405020304" pitchFamily="18" charset="0"/>
              </a:rPr>
              <a:t>•	Informed consent (IC) is a cornerstone of medical research.</a:t>
            </a:r>
          </a:p>
          <a:p>
            <a:r>
              <a:rPr lang="en-US" altLang="en-US" b="1">
                <a:latin typeface="Times" panose="02020603050405020304" pitchFamily="18" charset="0"/>
              </a:rPr>
              <a:t>•	 Patient Information and consent forms are part of the IC process. They aim to ensure that participants understand:	</a:t>
            </a:r>
          </a:p>
          <a:p>
            <a:r>
              <a:rPr lang="en-US" altLang="en-US" b="1">
                <a:latin typeface="Times" panose="02020603050405020304" pitchFamily="18" charset="0"/>
              </a:rPr>
              <a:t>	- What the study is for.</a:t>
            </a:r>
          </a:p>
          <a:p>
            <a:r>
              <a:rPr lang="en-US" altLang="en-US" b="1">
                <a:latin typeface="Times" panose="02020603050405020304" pitchFamily="18" charset="0"/>
              </a:rPr>
              <a:t>	- What is involved and expected of them.</a:t>
            </a:r>
          </a:p>
          <a:p>
            <a:r>
              <a:rPr lang="en-US" altLang="en-US" b="1">
                <a:latin typeface="Times" panose="02020603050405020304" pitchFamily="18" charset="0"/>
              </a:rPr>
              <a:t>	- Possible risks and benefits.</a:t>
            </a:r>
          </a:p>
          <a:p>
            <a:r>
              <a:rPr lang="en-US" altLang="en-US" b="1">
                <a:latin typeface="Times" panose="02020603050405020304" pitchFamily="18" charset="0"/>
              </a:rPr>
              <a:t>	- That taking part is voluntary.</a:t>
            </a:r>
          </a:p>
          <a:p>
            <a:r>
              <a:rPr lang="en-US" altLang="en-US" b="1">
                <a:latin typeface="Times" panose="02020603050405020304" pitchFamily="18" charset="0"/>
              </a:rPr>
              <a:t>•	i-Base is often asked to discuss potential enrolment into research studies and we have recently seen patient information sheets that seem quite difficult.π</a:t>
            </a:r>
          </a:p>
          <a:p>
            <a:endParaRPr lang="en-US" altLang="en-US" b="1">
              <a:latin typeface="Times" panose="02020603050405020304" pitchFamily="18" charset="0"/>
            </a:endParaRPr>
          </a:p>
          <a:p>
            <a:r>
              <a:rPr lang="en-US" altLang="en-US" b="1">
                <a:latin typeface="Times" panose="02020603050405020304" pitchFamily="18"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1E04EC1A-94AD-4DF1-8EF4-F4BB4126A9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E08496BF-B507-45A6-8F6E-741D6DAF5D8F}" type="slidenum">
              <a:rPr lang="en-US" altLang="en-US" sz="1200">
                <a:latin typeface="Times" panose="02020603050405020304" pitchFamily="18" charset="0"/>
              </a:rPr>
              <a:pPr/>
              <a:t>5</a:t>
            </a:fld>
            <a:endParaRPr lang="en-US" altLang="en-US" sz="1200">
              <a:latin typeface="Times" panose="02020603050405020304" pitchFamily="18" charset="0"/>
            </a:endParaRPr>
          </a:p>
        </p:txBody>
      </p:sp>
      <p:sp>
        <p:nvSpPr>
          <p:cNvPr id="23554" name="Rectangle 2">
            <a:extLst>
              <a:ext uri="{FF2B5EF4-FFF2-40B4-BE49-F238E27FC236}">
                <a16:creationId xmlns:a16="http://schemas.microsoft.com/office/drawing/2014/main" id="{53E4D858-59FF-4B69-8D90-83D4C51DCA67}"/>
              </a:ext>
            </a:extLst>
          </p:cNvPr>
          <p:cNvSpPr>
            <a:spLocks noChangeArrowheads="1" noTextEdit="1"/>
          </p:cNvSpPr>
          <p:nvPr>
            <p:ph type="sldImg"/>
          </p:nvPr>
        </p:nvSpPr>
        <p:spPr>
          <a:ln/>
        </p:spPr>
      </p:sp>
      <p:sp>
        <p:nvSpPr>
          <p:cNvPr id="23555" name="Rectangle 3">
            <a:extLst>
              <a:ext uri="{FF2B5EF4-FFF2-40B4-BE49-F238E27FC236}">
                <a16:creationId xmlns:a16="http://schemas.microsoft.com/office/drawing/2014/main" id="{F6797DE3-7C9F-4058-8162-254BE9DFD4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20603050405020304" pitchFamily="18" charset="0"/>
              </a:rPr>
              <a:t>•	Recommended in NHS guidelines. [1]</a:t>
            </a:r>
          </a:p>
          <a:p>
            <a:r>
              <a:rPr lang="en-US" altLang="en-US" b="1">
                <a:latin typeface="Times" panose="02020603050405020304" pitchFamily="18" charset="0"/>
              </a:rPr>
              <a:t>•	How difficult is text to read?</a:t>
            </a:r>
          </a:p>
          <a:p>
            <a:r>
              <a:rPr lang="en-US" altLang="en-US" b="1">
                <a:latin typeface="Times" panose="02020603050405020304" pitchFamily="18" charset="0"/>
              </a:rPr>
              <a:t>•	What percentage of people will easily understand - or be excluded.</a:t>
            </a:r>
          </a:p>
          <a:p>
            <a:r>
              <a:rPr lang="en-US" altLang="en-US" b="1">
                <a:latin typeface="Times" panose="02020603050405020304" pitchFamily="18" charset="0"/>
              </a:rPr>
              <a:t>•	Usually includes average word length	(syllables) and sentence length (words).</a:t>
            </a:r>
            <a:br>
              <a:rPr lang="en-US" altLang="en-US" b="1">
                <a:latin typeface="Times" panose="02020603050405020304" pitchFamily="18" charset="0"/>
              </a:rPr>
            </a:br>
            <a:r>
              <a:rPr lang="en-US" altLang="en-US" b="1">
                <a:latin typeface="Times" panose="02020603050405020304" pitchFamily="18" charset="0"/>
              </a:rPr>
              <a:t>•	Sometimes grammar and use of commonly known words.</a:t>
            </a:r>
          </a:p>
          <a:p>
            <a:r>
              <a:rPr lang="en-US" altLang="en-US" b="1">
                <a:latin typeface="Times" panose="02020603050405020304" pitchFamily="18" charset="0"/>
              </a:rPr>
              <a:t>•	Readability is increased by using shorter words, sentences and paragraphs and using the active tense.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11D59A76-B1FD-4C20-BC3F-D11C20D95B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565FEB1F-44B1-4E51-8550-62A83006228F}" type="slidenum">
              <a:rPr lang="en-US" altLang="en-US" sz="1200">
                <a:latin typeface="Times" panose="02020603050405020304" pitchFamily="18" charset="0"/>
              </a:rPr>
              <a:pPr/>
              <a:t>6</a:t>
            </a:fld>
            <a:endParaRPr lang="en-US" altLang="en-US" sz="1200">
              <a:latin typeface="Times" panose="02020603050405020304" pitchFamily="18" charset="0"/>
            </a:endParaRPr>
          </a:p>
        </p:txBody>
      </p:sp>
      <p:sp>
        <p:nvSpPr>
          <p:cNvPr id="25602" name="Rectangle 2">
            <a:extLst>
              <a:ext uri="{FF2B5EF4-FFF2-40B4-BE49-F238E27FC236}">
                <a16:creationId xmlns:a16="http://schemas.microsoft.com/office/drawing/2014/main" id="{2EAE4423-28D0-40B1-8590-C08F6F01E4F8}"/>
              </a:ext>
            </a:extLst>
          </p:cNvPr>
          <p:cNvSpPr>
            <a:spLocks noChangeArrowheads="1" noTextEdit="1"/>
          </p:cNvSpPr>
          <p:nvPr>
            <p:ph type="sldImg"/>
          </p:nvPr>
        </p:nvSpPr>
        <p:spPr>
          <a:ln/>
        </p:spPr>
      </p:sp>
      <p:sp>
        <p:nvSpPr>
          <p:cNvPr id="25603" name="Rectangle 3">
            <a:extLst>
              <a:ext uri="{FF2B5EF4-FFF2-40B4-BE49-F238E27FC236}">
                <a16:creationId xmlns:a16="http://schemas.microsoft.com/office/drawing/2014/main" id="{3064071D-D640-498E-ABA3-8A3E293753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b="1">
                <a:latin typeface="Times" panose="02020603050405020304" pitchFamily="18" charset="0"/>
              </a:rPr>
              <a:t>•	</a:t>
            </a:r>
            <a:r>
              <a:rPr lang="en-US" altLang="en-US">
                <a:latin typeface="Times" panose="02020603050405020304" pitchFamily="18" charset="0"/>
              </a:rPr>
              <a:t>The main body text from PILs from 9 current UK studies were evaluated using a free online readability score calculator (www.readabilityscore.com). </a:t>
            </a:r>
          </a:p>
          <a:p>
            <a:pPr>
              <a:spcBef>
                <a:spcPct val="50000"/>
              </a:spcBef>
            </a:pPr>
            <a:r>
              <a:rPr lang="en-US" altLang="en-US">
                <a:latin typeface="Times" panose="02020603050405020304" pitchFamily="18" charset="0"/>
              </a:rPr>
              <a:t>•	Text was copied from PDF files with minor edits to help improve the scores (adding a full stop after headings and in bullet lists). </a:t>
            </a:r>
          </a:p>
          <a:p>
            <a:pPr>
              <a:spcBef>
                <a:spcPct val="50000"/>
              </a:spcBef>
            </a:pPr>
            <a:r>
              <a:rPr lang="en-US" altLang="en-US">
                <a:latin typeface="Times" panose="02020603050405020304" pitchFamily="18" charset="0"/>
              </a:rPr>
              <a:t>•	Tables were excluded. </a:t>
            </a:r>
          </a:p>
          <a:p>
            <a:pPr>
              <a:spcBef>
                <a:spcPct val="50000"/>
              </a:spcBef>
            </a:pPr>
            <a:r>
              <a:rPr lang="en-US" altLang="en-US">
                <a:latin typeface="Times" panose="02020603050405020304" pitchFamily="18" charset="0"/>
              </a:rPr>
              <a:t>•	This was to help increase readability.\</a:t>
            </a:r>
          </a:p>
          <a:p>
            <a:pPr>
              <a:spcBef>
                <a:spcPct val="50000"/>
              </a:spcBef>
            </a:pPr>
            <a:r>
              <a:rPr lang="en-US" altLang="en-US" b="1">
                <a:latin typeface="Times" panose="02020603050405020304" pitchFamily="18" charset="0"/>
              </a:rPr>
              <a:t>•	</a:t>
            </a:r>
            <a:r>
              <a:rPr lang="en-US" altLang="en-US">
                <a:latin typeface="Times" panose="02020603050405020304" pitchFamily="18" charset="0"/>
              </a:rPr>
              <a:t>Two community-written PILs were used as comparisons.</a:t>
            </a:r>
          </a:p>
          <a:p>
            <a:pPr eaLnBrk="1" hangingPunct="1"/>
            <a:endParaRPr lang="en-US" altLang="en-US">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B2F8A377-FCEA-43D5-A35B-7D512FD8AD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A970F2EA-BFDE-413C-AA2C-47B6C5C8CB3C}" type="slidenum">
              <a:rPr lang="en-US" altLang="en-US" sz="1200">
                <a:latin typeface="Times" panose="02020603050405020304" pitchFamily="18" charset="0"/>
              </a:rPr>
              <a:pPr/>
              <a:t>7</a:t>
            </a:fld>
            <a:endParaRPr lang="en-US" altLang="en-US" sz="1200">
              <a:latin typeface="Times" panose="02020603050405020304" pitchFamily="18" charset="0"/>
            </a:endParaRPr>
          </a:p>
        </p:txBody>
      </p:sp>
      <p:sp>
        <p:nvSpPr>
          <p:cNvPr id="27650" name="Rectangle 2">
            <a:extLst>
              <a:ext uri="{FF2B5EF4-FFF2-40B4-BE49-F238E27FC236}">
                <a16:creationId xmlns:a16="http://schemas.microsoft.com/office/drawing/2014/main" id="{5B760B17-9502-48DC-BE20-FDF9677B27DE}"/>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7202DEE3-9075-4D17-897E-B9293D6957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a:latin typeface="Times" panose="02020603050405020304" pitchFamily="18" charset="0"/>
              </a:rPr>
              <a:t>We used three scales to rate readability</a:t>
            </a:r>
          </a:p>
          <a:p>
            <a:pPr>
              <a:spcBef>
                <a:spcPct val="50000"/>
              </a:spcBef>
            </a:pPr>
            <a:endParaRPr lang="en-US" altLang="en-US">
              <a:latin typeface="Times" panose="02020603050405020304" pitchFamily="18" charset="0"/>
            </a:endParaRPr>
          </a:p>
          <a:p>
            <a:pPr>
              <a:spcBef>
                <a:spcPct val="50000"/>
              </a:spcBef>
            </a:pPr>
            <a:r>
              <a:rPr lang="en-US" altLang="en-US" b="1">
                <a:latin typeface="Times" panose="02020603050405020304" pitchFamily="18" charset="0"/>
              </a:rPr>
              <a:t>•	</a:t>
            </a:r>
            <a:r>
              <a:rPr lang="en-US" altLang="en-US">
                <a:latin typeface="Times" panose="02020603050405020304" pitchFamily="18" charset="0"/>
              </a:rPr>
              <a:t>The Flesch  reading ease – widely used for over 50 years – and closely linked to the campaign and development of Plain English </a:t>
            </a:r>
          </a:p>
          <a:p>
            <a:pPr>
              <a:spcBef>
                <a:spcPct val="50000"/>
              </a:spcBef>
            </a:pPr>
            <a:r>
              <a:rPr lang="en-US" altLang="en-US">
                <a:latin typeface="Times" panose="02020603050405020304" pitchFamily="18" charset="0"/>
              </a:rPr>
              <a:t>•	The Flesch-Kincaid (FK) reading grade – adapted to match to school years and reading age</a:t>
            </a:r>
          </a:p>
          <a:p>
            <a:pPr>
              <a:spcBef>
                <a:spcPct val="50000"/>
              </a:spcBef>
            </a:pPr>
            <a:r>
              <a:rPr lang="en-US" altLang="en-US">
                <a:latin typeface="Times" panose="02020603050405020304" pitchFamily="18" charset="0"/>
              </a:rPr>
              <a:t>•	SMOG index - </a:t>
            </a:r>
            <a:r>
              <a:rPr lang="en-US" altLang="en-US" b="1">
                <a:latin typeface="Times" panose="02020603050405020304" pitchFamily="18" charset="0"/>
              </a:rPr>
              <a:t>May have advantages for health information. Stricter criteria 	for higher comprehension. Used for cancer patients in US.</a:t>
            </a:r>
            <a:endParaRPr lang="en-US" altLang="en-US">
              <a:latin typeface="Times" panose="02020603050405020304" pitchFamily="18" charset="0"/>
            </a:endParaRPr>
          </a:p>
          <a:p>
            <a:pPr>
              <a:spcBef>
                <a:spcPct val="50000"/>
              </a:spcBef>
            </a:pPr>
            <a:r>
              <a:rPr lang="en-US" altLang="en-US" b="1">
                <a:latin typeface="Times" panose="02020603050405020304" pitchFamily="18" charset="0"/>
              </a:rPr>
              <a:t>•	</a:t>
            </a:r>
            <a:r>
              <a:rPr lang="en-US" altLang="en-US">
                <a:latin typeface="Times" panose="02020603050405020304" pitchFamily="18" charset="0"/>
              </a:rPr>
              <a:t>Two community-written PILs were used as comparisons.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C7CD8856-28AF-4B01-8463-274DF1E3A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5ED2909D-1D40-44D5-BF52-FCE99054AF38}" type="slidenum">
              <a:rPr lang="en-US" altLang="en-US" sz="1200">
                <a:latin typeface="Times" panose="02020603050405020304" pitchFamily="18" charset="0"/>
              </a:rPr>
              <a:pPr/>
              <a:t>8</a:t>
            </a:fld>
            <a:endParaRPr lang="en-US" altLang="en-US" sz="1200">
              <a:latin typeface="Times" panose="02020603050405020304" pitchFamily="18" charset="0"/>
            </a:endParaRPr>
          </a:p>
        </p:txBody>
      </p:sp>
      <p:sp>
        <p:nvSpPr>
          <p:cNvPr id="29698" name="Rectangle 2">
            <a:extLst>
              <a:ext uri="{FF2B5EF4-FFF2-40B4-BE49-F238E27FC236}">
                <a16:creationId xmlns:a16="http://schemas.microsoft.com/office/drawing/2014/main" id="{35F5A176-A54C-41AC-93EA-BB4F54D2B40A}"/>
              </a:ext>
            </a:extLst>
          </p:cNvPr>
          <p:cNvSpPr>
            <a:spLocks noChangeArrowheads="1" noTextEdit="1"/>
          </p:cNvSpPr>
          <p:nvPr>
            <p:ph type="sldImg"/>
          </p:nvPr>
        </p:nvSpPr>
        <p:spPr>
          <a:ln/>
        </p:spPr>
      </p:sp>
      <p:sp>
        <p:nvSpPr>
          <p:cNvPr id="29699" name="Rectangle 3">
            <a:extLst>
              <a:ext uri="{FF2B5EF4-FFF2-40B4-BE49-F238E27FC236}">
                <a16:creationId xmlns:a16="http://schemas.microsoft.com/office/drawing/2014/main" id="{B95F8EF1-44ED-4AED-B6C8-5D281BDA53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20603050405020304" pitchFamily="18" charset="0"/>
              </a:rPr>
              <a:t>These are the calculations – fairly easy to test manually.</a:t>
            </a:r>
          </a:p>
          <a:p>
            <a:endParaRPr lang="en-US" altLang="en-US" b="1">
              <a:latin typeface="Times" panose="02020603050405020304" pitchFamily="18" charset="0"/>
            </a:endParaRPr>
          </a:p>
          <a:p>
            <a:r>
              <a:rPr lang="en-US" altLang="en-US" b="1">
                <a:latin typeface="Times" panose="02020603050405020304" pitchFamily="18" charset="0"/>
              </a:rPr>
              <a:t>Not as complicated as they look once average sentence length and average syllable count are known.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932DF0DF-AF85-47AE-BCBD-73503B4DDD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1FE43CE2-6B09-4B06-A3C0-B276596CB3E7}" type="slidenum">
              <a:rPr lang="en-US" altLang="en-US" sz="1200">
                <a:latin typeface="Times" panose="02020603050405020304" pitchFamily="18" charset="0"/>
              </a:rPr>
              <a:pPr/>
              <a:t>9</a:t>
            </a:fld>
            <a:endParaRPr lang="en-US" altLang="en-US" sz="1200">
              <a:latin typeface="Times" panose="02020603050405020304" pitchFamily="18" charset="0"/>
            </a:endParaRPr>
          </a:p>
        </p:txBody>
      </p:sp>
      <p:sp>
        <p:nvSpPr>
          <p:cNvPr id="31746" name="Rectangle 2">
            <a:extLst>
              <a:ext uri="{FF2B5EF4-FFF2-40B4-BE49-F238E27FC236}">
                <a16:creationId xmlns:a16="http://schemas.microsoft.com/office/drawing/2014/main" id="{74D0DB91-3E11-4C91-B3EF-51453097759D}"/>
              </a:ext>
            </a:extLst>
          </p:cNvPr>
          <p:cNvSpPr>
            <a:spLocks noChangeArrowheads="1" noTextEdit="1"/>
          </p:cNvSpPr>
          <p:nvPr>
            <p:ph type="sldImg"/>
          </p:nvPr>
        </p:nvSpPr>
        <p:spPr>
          <a:ln/>
        </p:spPr>
      </p:sp>
      <p:sp>
        <p:nvSpPr>
          <p:cNvPr id="31747" name="Rectangle 3">
            <a:extLst>
              <a:ext uri="{FF2B5EF4-FFF2-40B4-BE49-F238E27FC236}">
                <a16:creationId xmlns:a16="http://schemas.microsoft.com/office/drawing/2014/main" id="{DAD1CD1E-EB6D-47CD-AA17-3B539E1DB2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20603050405020304" pitchFamily="18" charset="0"/>
              </a:rPr>
              <a:t>This graphic is another ways to show the relative importance of sentence length and average number od syllables.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2055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2668B484-14CE-4555-B31B-F75DFBB824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A4FFD6-9D5C-4C66-8C30-63A23756C8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51A12D-E212-4963-95B4-085CB7786E44}"/>
              </a:ext>
            </a:extLst>
          </p:cNvPr>
          <p:cNvSpPr>
            <a:spLocks noGrp="1" noChangeArrowheads="1"/>
          </p:cNvSpPr>
          <p:nvPr>
            <p:ph type="sldNum" sz="quarter" idx="12"/>
          </p:nvPr>
        </p:nvSpPr>
        <p:spPr>
          <a:ln/>
        </p:spPr>
        <p:txBody>
          <a:bodyPr/>
          <a:lstStyle>
            <a:lvl1pPr>
              <a:defRPr/>
            </a:lvl1pPr>
          </a:lstStyle>
          <a:p>
            <a:fld id="{B3B8DF2B-9A9B-429B-9831-BF921E21F834}" type="slidenum">
              <a:rPr lang="en-US" altLang="en-US"/>
              <a:pPr/>
              <a:t>‹#›</a:t>
            </a:fld>
            <a:endParaRPr lang="en-US" altLang="en-US"/>
          </a:p>
        </p:txBody>
      </p:sp>
    </p:spTree>
    <p:extLst>
      <p:ext uri="{BB962C8B-B14F-4D97-AF65-F5344CB8AC3E}">
        <p14:creationId xmlns:p14="http://schemas.microsoft.com/office/powerpoint/2010/main" val="15533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D2AD3B9F-28B0-4ABB-BE59-42A69795D6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3A858B-3743-41DA-AAB4-A6596266E4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6F4346-4D25-4E9D-B919-1E5D2CF3C09B}"/>
              </a:ext>
            </a:extLst>
          </p:cNvPr>
          <p:cNvSpPr>
            <a:spLocks noGrp="1" noChangeArrowheads="1"/>
          </p:cNvSpPr>
          <p:nvPr>
            <p:ph type="sldNum" sz="quarter" idx="12"/>
          </p:nvPr>
        </p:nvSpPr>
        <p:spPr>
          <a:ln/>
        </p:spPr>
        <p:txBody>
          <a:bodyPr/>
          <a:lstStyle>
            <a:lvl1pPr>
              <a:defRPr/>
            </a:lvl1pPr>
          </a:lstStyle>
          <a:p>
            <a:fld id="{5B6A9E96-E1B0-425F-B9E3-519C81BEFF59}" type="slidenum">
              <a:rPr lang="en-US" altLang="en-US"/>
              <a:pPr/>
              <a:t>‹#›</a:t>
            </a:fld>
            <a:endParaRPr lang="en-US" altLang="en-US"/>
          </a:p>
        </p:txBody>
      </p:sp>
    </p:spTree>
    <p:extLst>
      <p:ext uri="{BB962C8B-B14F-4D97-AF65-F5344CB8AC3E}">
        <p14:creationId xmlns:p14="http://schemas.microsoft.com/office/powerpoint/2010/main" val="28753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9491730F-E75E-4314-AE48-6CFE87B514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B3155D-662A-44CB-9D0C-1234E034C4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ADE8E0-56C2-4909-8059-658AF443762F}"/>
              </a:ext>
            </a:extLst>
          </p:cNvPr>
          <p:cNvSpPr>
            <a:spLocks noGrp="1" noChangeArrowheads="1"/>
          </p:cNvSpPr>
          <p:nvPr>
            <p:ph type="sldNum" sz="quarter" idx="12"/>
          </p:nvPr>
        </p:nvSpPr>
        <p:spPr>
          <a:ln/>
        </p:spPr>
        <p:txBody>
          <a:bodyPr/>
          <a:lstStyle>
            <a:lvl1pPr>
              <a:defRPr/>
            </a:lvl1pPr>
          </a:lstStyle>
          <a:p>
            <a:fld id="{62643650-9C0B-4686-8EBF-8B82C74752AF}" type="slidenum">
              <a:rPr lang="en-US" altLang="en-US"/>
              <a:pPr/>
              <a:t>‹#›</a:t>
            </a:fld>
            <a:endParaRPr lang="en-US" altLang="en-US"/>
          </a:p>
        </p:txBody>
      </p:sp>
    </p:spTree>
    <p:extLst>
      <p:ext uri="{BB962C8B-B14F-4D97-AF65-F5344CB8AC3E}">
        <p14:creationId xmlns:p14="http://schemas.microsoft.com/office/powerpoint/2010/main" val="330130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D9126FF4-484E-4EC3-BC18-B8E524FF77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A40A5F-B9B2-48C4-9757-4B38F51339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0054E1-351B-4605-B57A-CC621AC8F40E}"/>
              </a:ext>
            </a:extLst>
          </p:cNvPr>
          <p:cNvSpPr>
            <a:spLocks noGrp="1" noChangeArrowheads="1"/>
          </p:cNvSpPr>
          <p:nvPr>
            <p:ph type="sldNum" sz="quarter" idx="12"/>
          </p:nvPr>
        </p:nvSpPr>
        <p:spPr>
          <a:ln/>
        </p:spPr>
        <p:txBody>
          <a:bodyPr/>
          <a:lstStyle>
            <a:lvl1pPr>
              <a:defRPr/>
            </a:lvl1pPr>
          </a:lstStyle>
          <a:p>
            <a:fld id="{C962E0AC-AFC5-44E0-905B-DEA41A77B576}" type="slidenum">
              <a:rPr lang="en-US" altLang="en-US"/>
              <a:pPr/>
              <a:t>‹#›</a:t>
            </a:fld>
            <a:endParaRPr lang="en-US" altLang="en-US"/>
          </a:p>
        </p:txBody>
      </p:sp>
    </p:spTree>
    <p:extLst>
      <p:ext uri="{BB962C8B-B14F-4D97-AF65-F5344CB8AC3E}">
        <p14:creationId xmlns:p14="http://schemas.microsoft.com/office/powerpoint/2010/main" val="3777815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7EB2641A-C0DA-4872-8E7D-40539AAF78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27F5EC-12E0-470E-8E1D-F8D444E300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F4F462B-03DA-45FA-ADFD-BCDE4DB548C2}"/>
              </a:ext>
            </a:extLst>
          </p:cNvPr>
          <p:cNvSpPr>
            <a:spLocks noGrp="1" noChangeArrowheads="1"/>
          </p:cNvSpPr>
          <p:nvPr>
            <p:ph type="sldNum" sz="quarter" idx="12"/>
          </p:nvPr>
        </p:nvSpPr>
        <p:spPr>
          <a:ln/>
        </p:spPr>
        <p:txBody>
          <a:bodyPr/>
          <a:lstStyle>
            <a:lvl1pPr>
              <a:defRPr/>
            </a:lvl1pPr>
          </a:lstStyle>
          <a:p>
            <a:fld id="{294ACD63-9502-4C7D-8D7D-521672C04EE7}" type="slidenum">
              <a:rPr lang="en-US" altLang="en-US"/>
              <a:pPr/>
              <a:t>‹#›</a:t>
            </a:fld>
            <a:endParaRPr lang="en-US" altLang="en-US"/>
          </a:p>
        </p:txBody>
      </p:sp>
    </p:spTree>
    <p:extLst>
      <p:ext uri="{BB962C8B-B14F-4D97-AF65-F5344CB8AC3E}">
        <p14:creationId xmlns:p14="http://schemas.microsoft.com/office/powerpoint/2010/main" val="41440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982FD6EB-E88E-46AA-B927-55366D56ED8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0F117AD-45CF-492E-9303-68329F0718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25010E0-2206-4E62-A38C-EECC16E2B982}"/>
              </a:ext>
            </a:extLst>
          </p:cNvPr>
          <p:cNvSpPr>
            <a:spLocks noGrp="1" noChangeArrowheads="1"/>
          </p:cNvSpPr>
          <p:nvPr>
            <p:ph type="sldNum" sz="quarter" idx="12"/>
          </p:nvPr>
        </p:nvSpPr>
        <p:spPr>
          <a:ln/>
        </p:spPr>
        <p:txBody>
          <a:bodyPr/>
          <a:lstStyle>
            <a:lvl1pPr>
              <a:defRPr/>
            </a:lvl1pPr>
          </a:lstStyle>
          <a:p>
            <a:fld id="{69258489-7BE7-4D76-9811-33F99C119127}" type="slidenum">
              <a:rPr lang="en-US" altLang="en-US"/>
              <a:pPr/>
              <a:t>‹#›</a:t>
            </a:fld>
            <a:endParaRPr lang="en-US" altLang="en-US"/>
          </a:p>
        </p:txBody>
      </p:sp>
    </p:spTree>
    <p:extLst>
      <p:ext uri="{BB962C8B-B14F-4D97-AF65-F5344CB8AC3E}">
        <p14:creationId xmlns:p14="http://schemas.microsoft.com/office/powerpoint/2010/main" val="183270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43A0D37E-35A8-4B4A-BF26-C62B2EDB466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5320A9E-2380-44A2-8237-BFB9D560AD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C938F05-1CB6-4348-8578-AE3877F556CD}"/>
              </a:ext>
            </a:extLst>
          </p:cNvPr>
          <p:cNvSpPr>
            <a:spLocks noGrp="1" noChangeArrowheads="1"/>
          </p:cNvSpPr>
          <p:nvPr>
            <p:ph type="sldNum" sz="quarter" idx="12"/>
          </p:nvPr>
        </p:nvSpPr>
        <p:spPr>
          <a:ln/>
        </p:spPr>
        <p:txBody>
          <a:bodyPr/>
          <a:lstStyle>
            <a:lvl1pPr>
              <a:defRPr/>
            </a:lvl1pPr>
          </a:lstStyle>
          <a:p>
            <a:fld id="{AE357215-9561-4B2C-BC23-31EB542BDC03}" type="slidenum">
              <a:rPr lang="en-US" altLang="en-US"/>
              <a:pPr/>
              <a:t>‹#›</a:t>
            </a:fld>
            <a:endParaRPr lang="en-US" altLang="en-US"/>
          </a:p>
        </p:txBody>
      </p:sp>
    </p:spTree>
    <p:extLst>
      <p:ext uri="{BB962C8B-B14F-4D97-AF65-F5344CB8AC3E}">
        <p14:creationId xmlns:p14="http://schemas.microsoft.com/office/powerpoint/2010/main" val="163862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9C4AD36-C416-405E-8E11-2324B71B446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59A821A-8712-4D3B-993C-CD1B0A9E70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9B6FF5-DC2C-4882-8011-A6188BDD82CB}"/>
              </a:ext>
            </a:extLst>
          </p:cNvPr>
          <p:cNvSpPr>
            <a:spLocks noGrp="1" noChangeArrowheads="1"/>
          </p:cNvSpPr>
          <p:nvPr>
            <p:ph type="sldNum" sz="quarter" idx="12"/>
          </p:nvPr>
        </p:nvSpPr>
        <p:spPr>
          <a:ln/>
        </p:spPr>
        <p:txBody>
          <a:bodyPr/>
          <a:lstStyle>
            <a:lvl1pPr>
              <a:defRPr/>
            </a:lvl1pPr>
          </a:lstStyle>
          <a:p>
            <a:fld id="{5C59B73A-0551-4A47-A3C5-DB4CD80D51B4}" type="slidenum">
              <a:rPr lang="en-US" altLang="en-US"/>
              <a:pPr/>
              <a:t>‹#›</a:t>
            </a:fld>
            <a:endParaRPr lang="en-US" altLang="en-US"/>
          </a:p>
        </p:txBody>
      </p:sp>
    </p:spTree>
    <p:extLst>
      <p:ext uri="{BB962C8B-B14F-4D97-AF65-F5344CB8AC3E}">
        <p14:creationId xmlns:p14="http://schemas.microsoft.com/office/powerpoint/2010/main" val="335607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A7B6F7E3-CDFD-4606-901E-817ECFBCDB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90FDEEB-6586-4A77-BE38-058B1BE4F7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EED523-16B9-41FF-B232-2333122286CC}"/>
              </a:ext>
            </a:extLst>
          </p:cNvPr>
          <p:cNvSpPr>
            <a:spLocks noGrp="1" noChangeArrowheads="1"/>
          </p:cNvSpPr>
          <p:nvPr>
            <p:ph type="sldNum" sz="quarter" idx="12"/>
          </p:nvPr>
        </p:nvSpPr>
        <p:spPr>
          <a:ln/>
        </p:spPr>
        <p:txBody>
          <a:bodyPr/>
          <a:lstStyle>
            <a:lvl1pPr>
              <a:defRPr/>
            </a:lvl1pPr>
          </a:lstStyle>
          <a:p>
            <a:fld id="{CABE9929-8925-448F-B18D-CDA170FD4EDA}" type="slidenum">
              <a:rPr lang="en-US" altLang="en-US"/>
              <a:pPr/>
              <a:t>‹#›</a:t>
            </a:fld>
            <a:endParaRPr lang="en-US" altLang="en-US"/>
          </a:p>
        </p:txBody>
      </p:sp>
    </p:spTree>
    <p:extLst>
      <p:ext uri="{BB962C8B-B14F-4D97-AF65-F5344CB8AC3E}">
        <p14:creationId xmlns:p14="http://schemas.microsoft.com/office/powerpoint/2010/main" val="208274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35E2307E-FE48-4ADE-A833-D22FFF67C1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92A38B-D925-4CAB-9138-35DEEA762C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D74B349-376A-4B09-883B-3B40F7B23645}"/>
              </a:ext>
            </a:extLst>
          </p:cNvPr>
          <p:cNvSpPr>
            <a:spLocks noGrp="1" noChangeArrowheads="1"/>
          </p:cNvSpPr>
          <p:nvPr>
            <p:ph type="sldNum" sz="quarter" idx="12"/>
          </p:nvPr>
        </p:nvSpPr>
        <p:spPr>
          <a:ln/>
        </p:spPr>
        <p:txBody>
          <a:bodyPr/>
          <a:lstStyle>
            <a:lvl1pPr>
              <a:defRPr/>
            </a:lvl1pPr>
          </a:lstStyle>
          <a:p>
            <a:fld id="{F7BBE889-1BED-4CDF-AC1B-4C040A73A8C1}" type="slidenum">
              <a:rPr lang="en-US" altLang="en-US"/>
              <a:pPr/>
              <a:t>‹#›</a:t>
            </a:fld>
            <a:endParaRPr lang="en-US" altLang="en-US"/>
          </a:p>
        </p:txBody>
      </p:sp>
    </p:spTree>
    <p:extLst>
      <p:ext uri="{BB962C8B-B14F-4D97-AF65-F5344CB8AC3E}">
        <p14:creationId xmlns:p14="http://schemas.microsoft.com/office/powerpoint/2010/main" val="373483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756C7"/>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8598AA-2C91-489A-A43A-EFCD9561EE43}"/>
              </a:ext>
            </a:extLst>
          </p:cNvPr>
          <p:cNvSpPr>
            <a:spLocks noGrp="1" noChangeArrowheads="1"/>
          </p:cNvSpPr>
          <p:nvPr>
            <p:ph type="title"/>
          </p:nvPr>
        </p:nvSpPr>
        <p:spPr bwMode="auto">
          <a:xfrm>
            <a:off x="685800" y="3333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6284726-13DB-4BDD-8C2F-9ACD63C51172}"/>
              </a:ext>
            </a:extLst>
          </p:cNvPr>
          <p:cNvSpPr>
            <a:spLocks noGrp="1" noChangeArrowheads="1"/>
          </p:cNvSpPr>
          <p:nvPr>
            <p:ph type="body" idx="1"/>
          </p:nvPr>
        </p:nvSpPr>
        <p:spPr bwMode="auto">
          <a:xfrm>
            <a:off x="685800" y="17002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F056B6-E3A8-444D-9DCA-AB0A9146D13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029" name="Rectangle 5">
            <a:extLst>
              <a:ext uri="{FF2B5EF4-FFF2-40B4-BE49-F238E27FC236}">
                <a16:creationId xmlns:a16="http://schemas.microsoft.com/office/drawing/2014/main" id="{2833FBE4-E231-4D00-9A1F-CFB7F1F0F00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030" name="Rectangle 6">
            <a:extLst>
              <a:ext uri="{FF2B5EF4-FFF2-40B4-BE49-F238E27FC236}">
                <a16:creationId xmlns:a16="http://schemas.microsoft.com/office/drawing/2014/main" id="{1A475782-D51E-4DB6-AADA-DB1356007E7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anose="02020603050405020304" pitchFamily="18" charset="0"/>
              </a:defRPr>
            </a:lvl1pPr>
          </a:lstStyle>
          <a:p>
            <a:fld id="{FCBE4A27-F652-4897-B67D-939608257D90}" type="slidenum">
              <a:rPr lang="en-US" altLang="en-US"/>
              <a:pPr/>
              <a:t>‹#›</a:t>
            </a:fld>
            <a:endParaRPr lang="en-US" altLang="en-US"/>
          </a:p>
        </p:txBody>
      </p:sp>
      <p:sp>
        <p:nvSpPr>
          <p:cNvPr id="1031" name="Rectangle 7">
            <a:extLst>
              <a:ext uri="{FF2B5EF4-FFF2-40B4-BE49-F238E27FC236}">
                <a16:creationId xmlns:a16="http://schemas.microsoft.com/office/drawing/2014/main" id="{52B6A29B-25A3-446D-8528-0F32F13DEE6F}"/>
              </a:ext>
            </a:extLst>
          </p:cNvPr>
          <p:cNvSpPr>
            <a:spLocks noChangeArrowheads="1"/>
          </p:cNvSpPr>
          <p:nvPr userDrawn="1"/>
        </p:nvSpPr>
        <p:spPr bwMode="auto">
          <a:xfrm>
            <a:off x="0" y="6324600"/>
            <a:ext cx="9144000" cy="533400"/>
          </a:xfrm>
          <a:prstGeom prst="rect">
            <a:avLst/>
          </a:prstGeom>
          <a:solidFill>
            <a:srgbClr val="0D094F"/>
          </a:solidFill>
          <a:ln w="12700">
            <a:solidFill>
              <a:srgbClr val="110D84"/>
            </a:solidFill>
            <a:miter lim="800000"/>
            <a:headEnd type="none" w="sm" len="sm"/>
            <a:tailEnd type="none" w="sm" len="sm"/>
          </a:ln>
        </p:spPr>
        <p:txBody>
          <a:bodyPr wrap="none" anchor="ct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defRPr/>
            </a:pPr>
            <a:r>
              <a:rPr lang="en-GB" altLang="en-US" sz="1200" dirty="0">
                <a:solidFill>
                  <a:srgbClr val="110D84"/>
                </a:solidFill>
              </a:rPr>
              <a:t> </a:t>
            </a:r>
          </a:p>
        </p:txBody>
      </p:sp>
      <p:sp>
        <p:nvSpPr>
          <p:cNvPr id="1032" name="Rectangle 8">
            <a:extLst>
              <a:ext uri="{FF2B5EF4-FFF2-40B4-BE49-F238E27FC236}">
                <a16:creationId xmlns:a16="http://schemas.microsoft.com/office/drawing/2014/main" id="{F57C5D36-8F65-44ED-B1BA-8965A2209EB5}"/>
              </a:ext>
            </a:extLst>
          </p:cNvPr>
          <p:cNvSpPr>
            <a:spLocks noChangeArrowheads="1"/>
          </p:cNvSpPr>
          <p:nvPr/>
        </p:nvSpPr>
        <p:spPr bwMode="auto">
          <a:xfrm>
            <a:off x="609600" y="6400800"/>
            <a:ext cx="7924800" cy="457200"/>
          </a:xfrm>
          <a:prstGeom prst="rect">
            <a:avLst/>
          </a:prstGeom>
          <a:noFill/>
          <a:ln>
            <a:noFill/>
          </a:ln>
        </p:spPr>
        <p:txBody>
          <a:bodyPr wrap="none" lIns="92075" tIns="46038" rIns="92075" bIns="46038"/>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1200" dirty="0"/>
              <a:t>Simon Collins, </a:t>
            </a:r>
            <a:r>
              <a:rPr lang="en-US" altLang="en-US" sz="1200" dirty="0" err="1"/>
              <a:t>i-Base.info</a:t>
            </a:r>
            <a:r>
              <a:rPr lang="en-US" altLang="en-US" sz="1200" dirty="0"/>
              <a:t>					          Gilead workshop, Sep 2020</a:t>
            </a:r>
          </a:p>
        </p:txBody>
      </p:sp>
    </p:spTree>
  </p:cSld>
  <p:clrMap bg1="dk2" tx1="lt1" bg2="dk1" tx2="lt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rgbClr val="FFFF00"/>
          </a:solidFill>
          <a:latin typeface="Arial"/>
          <a:ea typeface="MS PGothic" panose="020B0600070205080204" pitchFamily="34" charset="-128"/>
          <a:cs typeface="Arial"/>
        </a:defRPr>
      </a:lvl1pPr>
      <a:lvl2pPr algn="ctr" rtl="0" eaLnBrk="0" fontAlgn="base" hangingPunct="0">
        <a:spcBef>
          <a:spcPct val="0"/>
        </a:spcBef>
        <a:spcAft>
          <a:spcPct val="0"/>
        </a:spcAft>
        <a:defRPr sz="4400">
          <a:solidFill>
            <a:srgbClr val="FFFF00"/>
          </a:solidFill>
          <a:latin typeface="Arial" pitchFamily="-1"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4400">
          <a:solidFill>
            <a:srgbClr val="FFFF00"/>
          </a:solidFill>
          <a:latin typeface="Arial" pitchFamily="-1"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4400">
          <a:solidFill>
            <a:srgbClr val="FFFF00"/>
          </a:solidFill>
          <a:latin typeface="Arial" pitchFamily="-1"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4400">
          <a:solidFill>
            <a:srgbClr val="FFFF00"/>
          </a:solidFill>
          <a:latin typeface="Arial" pitchFamily="-1"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Times" pitchFamily="-106" charset="0"/>
        </a:defRPr>
      </a:lvl6pPr>
      <a:lvl7pPr marL="914400" algn="ctr" rtl="0" fontAlgn="base">
        <a:spcBef>
          <a:spcPct val="0"/>
        </a:spcBef>
        <a:spcAft>
          <a:spcPct val="0"/>
        </a:spcAft>
        <a:defRPr sz="4400">
          <a:solidFill>
            <a:schemeClr val="tx2"/>
          </a:solidFill>
          <a:latin typeface="Times" pitchFamily="-106" charset="0"/>
        </a:defRPr>
      </a:lvl7pPr>
      <a:lvl8pPr marL="1371600" algn="ctr" rtl="0" fontAlgn="base">
        <a:spcBef>
          <a:spcPct val="0"/>
        </a:spcBef>
        <a:spcAft>
          <a:spcPct val="0"/>
        </a:spcAft>
        <a:defRPr sz="4400">
          <a:solidFill>
            <a:schemeClr val="tx2"/>
          </a:solidFill>
          <a:latin typeface="Times" pitchFamily="-106" charset="0"/>
        </a:defRPr>
      </a:lvl8pPr>
      <a:lvl9pPr marL="1828800" algn="ctr" rtl="0" fontAlgn="base">
        <a:spcBef>
          <a:spcPct val="0"/>
        </a:spcBef>
        <a:spcAft>
          <a:spcPct val="0"/>
        </a:spcAft>
        <a:defRPr sz="4400">
          <a:solidFill>
            <a:schemeClr val="tx2"/>
          </a:solidFill>
          <a:latin typeface="Times"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S PGothic" panose="020B0600070205080204" pitchFamily="34"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dx.doi.org/10.1080/21670811.2012.71492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E062C26F-DDD0-413F-9397-9D75306D741E}"/>
              </a:ext>
            </a:extLst>
          </p:cNvPr>
          <p:cNvSpPr>
            <a:spLocks noGrp="1" noChangeArrowheads="1"/>
          </p:cNvSpPr>
          <p:nvPr>
            <p:ph type="ctrTitle"/>
          </p:nvPr>
        </p:nvSpPr>
        <p:spPr>
          <a:xfrm>
            <a:off x="1042988" y="914400"/>
            <a:ext cx="7165975" cy="2514600"/>
          </a:xfrm>
        </p:spPr>
        <p:txBody>
          <a:bodyPr/>
          <a:lstStyle/>
          <a:p>
            <a:pPr eaLnBrk="1" hangingPunct="1"/>
            <a:r>
              <a:rPr lang="en-US" altLang="en-US" sz="3600" b="1">
                <a:latin typeface="Arial" panose="020B0604020202020204" pitchFamily="34" charset="0"/>
              </a:rPr>
              <a:t>Readability: importance of information that is easy to read for most people</a:t>
            </a:r>
            <a:br>
              <a:rPr lang="en-GB" altLang="en-US" sz="2800" b="1">
                <a:latin typeface="Arial" panose="020B0604020202020204" pitchFamily="34" charset="0"/>
              </a:rPr>
            </a:br>
            <a:endParaRPr lang="en-US" altLang="en-US" sz="2800" b="1">
              <a:latin typeface="Arial" panose="020B0604020202020204" pitchFamily="34" charset="0"/>
            </a:endParaRPr>
          </a:p>
        </p:txBody>
      </p:sp>
      <p:sp>
        <p:nvSpPr>
          <p:cNvPr id="14338" name="Rectangle 3">
            <a:extLst>
              <a:ext uri="{FF2B5EF4-FFF2-40B4-BE49-F238E27FC236}">
                <a16:creationId xmlns:a16="http://schemas.microsoft.com/office/drawing/2014/main" id="{423E27B9-253F-4C0C-8811-B912205067DA}"/>
              </a:ext>
            </a:extLst>
          </p:cNvPr>
          <p:cNvSpPr>
            <a:spLocks noGrp="1" noChangeArrowheads="1"/>
          </p:cNvSpPr>
          <p:nvPr>
            <p:ph type="subTitle" idx="1"/>
          </p:nvPr>
        </p:nvSpPr>
        <p:spPr>
          <a:xfrm>
            <a:off x="900113" y="4292600"/>
            <a:ext cx="7313612" cy="1657350"/>
          </a:xfrm>
        </p:spPr>
        <p:txBody>
          <a:bodyPr/>
          <a:lstStyle/>
          <a:p>
            <a:pPr eaLnBrk="1" hangingPunct="1"/>
            <a:r>
              <a:rPr lang="en-US" altLang="en-US" sz="2000">
                <a:latin typeface="Arial" panose="020B0604020202020204" pitchFamily="34" charset="0"/>
              </a:rPr>
              <a:t>Simon Collins, HIV i-Base</a:t>
            </a:r>
          </a:p>
          <a:p>
            <a:pPr eaLnBrk="1" hangingPunct="1"/>
            <a:endParaRPr lang="en-US" altLang="en-US" sz="2000">
              <a:latin typeface="Arial" panose="020B0604020202020204" pitchFamily="34" charset="0"/>
            </a:endParaRPr>
          </a:p>
          <a:p>
            <a:pPr eaLnBrk="1" hangingPunct="1"/>
            <a:r>
              <a:rPr lang="en-US" altLang="en-US" sz="2000">
                <a:latin typeface="Arial" panose="020B0604020202020204" pitchFamily="34" charset="0"/>
              </a:rPr>
              <a:t>www.i-Base.info</a:t>
            </a:r>
            <a:endParaRPr lang="en-US" altLang="en-US" sz="1800">
              <a:latin typeface="Arial" panose="020B0604020202020204" pitchFamily="34" charset="0"/>
            </a:endParaRPr>
          </a:p>
          <a:p>
            <a:pPr eaLnBrk="1" hangingPunct="1"/>
            <a:endParaRPr lang="en-US" altLang="en-US">
              <a:latin typeface="Arial" panose="020B0604020202020204" pitchFamily="34" charset="0"/>
            </a:endParaRPr>
          </a:p>
        </p:txBody>
      </p:sp>
      <p:pic>
        <p:nvPicPr>
          <p:cNvPr id="14339" name="Picture 10" descr="i-base logo_sml no phone">
            <a:extLst>
              <a:ext uri="{FF2B5EF4-FFF2-40B4-BE49-F238E27FC236}">
                <a16:creationId xmlns:a16="http://schemas.microsoft.com/office/drawing/2014/main" id="{A0BABBB2-2D95-40A7-86C1-2D34DEF57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502025"/>
            <a:ext cx="13112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12">
            <a:extLst>
              <a:ext uri="{FF2B5EF4-FFF2-40B4-BE49-F238E27FC236}">
                <a16:creationId xmlns:a16="http://schemas.microsoft.com/office/drawing/2014/main" id="{F07D3473-A251-495D-9A63-5C98D641A09F}"/>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14341" name="Text Box 13">
            <a:extLst>
              <a:ext uri="{FF2B5EF4-FFF2-40B4-BE49-F238E27FC236}">
                <a16:creationId xmlns:a16="http://schemas.microsoft.com/office/drawing/2014/main" id="{6DC43C16-9151-4909-AF63-34F0569113A0}"/>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6">
            <a:extLst>
              <a:ext uri="{FF2B5EF4-FFF2-40B4-BE49-F238E27FC236}">
                <a16:creationId xmlns:a16="http://schemas.microsoft.com/office/drawing/2014/main" id="{09A66E2C-73A5-43B2-AC6B-F0EE01768104}"/>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32770" name="Text Box 7">
            <a:extLst>
              <a:ext uri="{FF2B5EF4-FFF2-40B4-BE49-F238E27FC236}">
                <a16:creationId xmlns:a16="http://schemas.microsoft.com/office/drawing/2014/main" id="{A21779C9-1F39-4C8C-B42D-027C4E298208}"/>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32771" name="Rectangle 2">
            <a:extLst>
              <a:ext uri="{FF2B5EF4-FFF2-40B4-BE49-F238E27FC236}">
                <a16:creationId xmlns:a16="http://schemas.microsoft.com/office/drawing/2014/main" id="{EFB5017A-FF19-4B54-946A-3F524676961C}"/>
              </a:ext>
            </a:extLst>
          </p:cNvPr>
          <p:cNvSpPr txBox="1">
            <a:spLocks noChangeArrowheads="1"/>
          </p:cNvSpPr>
          <p:nvPr/>
        </p:nvSpPr>
        <p:spPr bwMode="auto">
          <a:xfrm>
            <a:off x="685800" y="47625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Target literacy</a:t>
            </a:r>
            <a:endParaRPr lang="en-US" altLang="en-US" sz="4400" b="1" baseline="30000">
              <a:solidFill>
                <a:srgbClr val="FFFF00"/>
              </a:solidFill>
              <a:cs typeface="Arial" panose="020B0604020202020204" pitchFamily="34" charset="0"/>
            </a:endParaRPr>
          </a:p>
        </p:txBody>
      </p:sp>
      <p:sp>
        <p:nvSpPr>
          <p:cNvPr id="32772" name="Rectangle 3">
            <a:extLst>
              <a:ext uri="{FF2B5EF4-FFF2-40B4-BE49-F238E27FC236}">
                <a16:creationId xmlns:a16="http://schemas.microsoft.com/office/drawing/2014/main" id="{90A993F7-0826-45F7-B830-A9D2BF866072}"/>
              </a:ext>
            </a:extLst>
          </p:cNvPr>
          <p:cNvSpPr txBox="1">
            <a:spLocks noChangeArrowheads="1"/>
          </p:cNvSpPr>
          <p:nvPr/>
        </p:nvSpPr>
        <p:spPr bwMode="auto">
          <a:xfrm>
            <a:off x="1187450" y="1412875"/>
            <a:ext cx="73453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400">
                <a:cs typeface="Arial" panose="020B0604020202020204" pitchFamily="34" charset="0"/>
              </a:rPr>
              <a:t>Reading ease score &gt;70: similar to tabloids. </a:t>
            </a:r>
            <a:r>
              <a:rPr lang="en-US" altLang="en-US" sz="2400" baseline="30000">
                <a:cs typeface="Arial" panose="020B0604020202020204" pitchFamily="34" charset="0"/>
              </a:rPr>
              <a:t>[1]</a:t>
            </a:r>
          </a:p>
          <a:p>
            <a:r>
              <a:rPr lang="en-US" altLang="en-US" sz="2400" b="1">
                <a:cs typeface="Arial" panose="020B0604020202020204" pitchFamily="34" charset="0"/>
              </a:rPr>
              <a:t>			       Score*		% of pop</a:t>
            </a:r>
          </a:p>
          <a:p>
            <a:r>
              <a:rPr lang="en-US" altLang="en-US" sz="2400">
                <a:cs typeface="Arial" panose="020B0604020202020204" pitchFamily="34" charset="0"/>
              </a:rPr>
              <a:t>Easy tabloids 		&gt;70		70-80%</a:t>
            </a:r>
          </a:p>
          <a:p>
            <a:r>
              <a:rPr lang="en-US" altLang="en-US" sz="2400">
                <a:cs typeface="Arial" panose="020B0604020202020204" pitchFamily="34" charset="0"/>
              </a:rPr>
              <a:t>Standard magazine		60-70		50-60% </a:t>
            </a:r>
          </a:p>
          <a:p>
            <a:r>
              <a:rPr lang="en-US" altLang="en-US" sz="2400">
                <a:cs typeface="Arial" panose="020B0604020202020204" pitchFamily="34" charset="0"/>
              </a:rPr>
              <a:t>Broadsheet 			40-60		30-50%</a:t>
            </a:r>
          </a:p>
          <a:p>
            <a:r>
              <a:rPr lang="en-US" altLang="en-US" sz="2400">
                <a:cs typeface="Arial" panose="020B0604020202020204" pitchFamily="34" charset="0"/>
              </a:rPr>
              <a:t>Academic	 		30-40		&lt;30%</a:t>
            </a:r>
          </a:p>
          <a:p>
            <a:endParaRPr lang="en-US" altLang="en-US" sz="2400">
              <a:cs typeface="Arial" panose="020B0604020202020204" pitchFamily="34" charset="0"/>
            </a:endParaRPr>
          </a:p>
          <a:p>
            <a:r>
              <a:rPr lang="en-US" altLang="en-US" sz="2400">
                <a:cs typeface="Arial" panose="020B0604020202020204" pitchFamily="34" charset="0"/>
              </a:rPr>
              <a:t>UK literacy </a:t>
            </a:r>
            <a:r>
              <a:rPr lang="en-US" altLang="en-US" sz="2400" baseline="30000">
                <a:cs typeface="Arial" panose="020B0604020202020204" pitchFamily="34" charset="0"/>
              </a:rPr>
              <a:t>[2]</a:t>
            </a:r>
          </a:p>
          <a:p>
            <a:r>
              <a:rPr lang="en-US" altLang="en-US" sz="2400">
                <a:cs typeface="Arial" panose="020B0604020202020204" pitchFamily="34" charset="0"/>
              </a:rPr>
              <a:t>	Level 2 - 57% or higher - GSCE grade A-C</a:t>
            </a:r>
          </a:p>
          <a:p>
            <a:r>
              <a:rPr lang="en-US" altLang="en-US" sz="2400">
                <a:cs typeface="Arial" panose="020B0604020202020204" pitchFamily="34" charset="0"/>
              </a:rPr>
              <a:t>	Level 1 - 27% - GSCE grade D-E</a:t>
            </a:r>
          </a:p>
          <a:p>
            <a:r>
              <a:rPr lang="en-US" altLang="en-US" sz="2400">
                <a:cs typeface="Arial" panose="020B0604020202020204" pitchFamily="34" charset="0"/>
              </a:rPr>
              <a:t>	Below Level 1 - 16% - reading age 11</a:t>
            </a:r>
          </a:p>
        </p:txBody>
      </p:sp>
      <p:sp>
        <p:nvSpPr>
          <p:cNvPr id="31749" name="Rectangle 3">
            <a:extLst>
              <a:ext uri="{FF2B5EF4-FFF2-40B4-BE49-F238E27FC236}">
                <a16:creationId xmlns:a16="http://schemas.microsoft.com/office/drawing/2014/main" id="{9CF33566-CABC-4DDA-9DF5-9E802A8647CE}"/>
              </a:ext>
            </a:extLst>
          </p:cNvPr>
          <p:cNvSpPr txBox="1">
            <a:spLocks noChangeArrowheads="1"/>
          </p:cNvSpPr>
          <p:nvPr/>
        </p:nvSpPr>
        <p:spPr bwMode="auto">
          <a:xfrm>
            <a:off x="981075" y="5589588"/>
            <a:ext cx="7407275"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200">
                <a:cs typeface="Arial" panose="020B0604020202020204" pitchFamily="34" charset="0"/>
              </a:rPr>
              <a:t>* modified, based on recent sampling.</a:t>
            </a:r>
          </a:p>
          <a:p>
            <a:pPr>
              <a:buFontTx/>
              <a:buAutoNum type="arabicPeriod"/>
            </a:pPr>
            <a:r>
              <a:rPr lang="en-US" altLang="en-US" sz="1200">
                <a:cs typeface="Arial" panose="020B0604020202020204" pitchFamily="34" charset="0"/>
              </a:rPr>
              <a:t>NHS. Information Sheets &amp; Consent Forms. Guidance for Researchers and Reviewers. March 2011. </a:t>
            </a:r>
          </a:p>
          <a:p>
            <a:pPr>
              <a:buFontTx/>
              <a:buAutoNum type="arabicPeriod"/>
            </a:pPr>
            <a:r>
              <a:rPr lang="en-US" altLang="en-US" sz="1200">
                <a:cs typeface="Arial" panose="020B0604020202020204" pitchFamily="34" charset="0"/>
              </a:rPr>
              <a:t>Department for Business,  Innovation and Skills. Skills for Life Survey (2011)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6">
            <a:extLst>
              <a:ext uri="{FF2B5EF4-FFF2-40B4-BE49-F238E27FC236}">
                <a16:creationId xmlns:a16="http://schemas.microsoft.com/office/drawing/2014/main" id="{C563F348-1A45-4CAC-B325-747AEE61AB3A}"/>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34818" name="Text Box 7">
            <a:extLst>
              <a:ext uri="{FF2B5EF4-FFF2-40B4-BE49-F238E27FC236}">
                <a16:creationId xmlns:a16="http://schemas.microsoft.com/office/drawing/2014/main" id="{63E4D0A1-F99C-4AA0-A5C9-5C7D1E73A658}"/>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34819" name="Rectangle 2">
            <a:extLst>
              <a:ext uri="{FF2B5EF4-FFF2-40B4-BE49-F238E27FC236}">
                <a16:creationId xmlns:a16="http://schemas.microsoft.com/office/drawing/2014/main" id="{B8BA9AEC-F79B-4979-A439-BABFBD1F1289}"/>
              </a:ext>
            </a:extLst>
          </p:cNvPr>
          <p:cNvSpPr txBox="1">
            <a:spLocks noChangeArrowheads="1"/>
          </p:cNvSpPr>
          <p:nvPr/>
        </p:nvSpPr>
        <p:spPr bwMode="auto">
          <a:xfrm>
            <a:off x="533400" y="441325"/>
            <a:ext cx="7391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Online scores</a:t>
            </a:r>
          </a:p>
        </p:txBody>
      </p:sp>
      <p:sp>
        <p:nvSpPr>
          <p:cNvPr id="34820" name="Rectangle 17">
            <a:extLst>
              <a:ext uri="{FF2B5EF4-FFF2-40B4-BE49-F238E27FC236}">
                <a16:creationId xmlns:a16="http://schemas.microsoft.com/office/drawing/2014/main" id="{2B0C2EB7-2FD8-44C8-9030-EB1A1C4A9476}"/>
              </a:ext>
            </a:extLst>
          </p:cNvPr>
          <p:cNvSpPr>
            <a:spLocks noChangeArrowheads="1"/>
          </p:cNvSpPr>
          <p:nvPr/>
        </p:nvSpPr>
        <p:spPr bwMode="auto">
          <a:xfrm>
            <a:off x="539750" y="5751513"/>
            <a:ext cx="73453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400" b="1">
                <a:cs typeface="Arial" panose="020B0604020202020204" pitchFamily="34" charset="0"/>
              </a:rPr>
              <a:t>Free service, unlimited text, instant results.</a:t>
            </a:r>
          </a:p>
          <a:p>
            <a:endParaRPr lang="en-US" altLang="en-US" sz="1100" b="1">
              <a:cs typeface="Arial" panose="020B0604020202020204" pitchFamily="34" charset="0"/>
            </a:endParaRPr>
          </a:p>
        </p:txBody>
      </p:sp>
      <p:pic>
        <p:nvPicPr>
          <p:cNvPr id="34821" name="Picture 7">
            <a:extLst>
              <a:ext uri="{FF2B5EF4-FFF2-40B4-BE49-F238E27FC236}">
                <a16:creationId xmlns:a16="http://schemas.microsoft.com/office/drawing/2014/main" id="{7FE4A263-D347-4243-9FE7-68D1021EF4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9977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1">
            <a:extLst>
              <a:ext uri="{FF2B5EF4-FFF2-40B4-BE49-F238E27FC236}">
                <a16:creationId xmlns:a16="http://schemas.microsoft.com/office/drawing/2014/main" id="{E11C0502-3B9C-4016-B70E-E511EF90F035}"/>
              </a:ext>
            </a:extLst>
          </p:cNvPr>
          <p:cNvSpPr>
            <a:spLocks noChangeArrowheads="1"/>
          </p:cNvSpPr>
          <p:nvPr/>
        </p:nvSpPr>
        <p:spPr bwMode="auto">
          <a:xfrm>
            <a:off x="4211638" y="260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800" b="1">
                <a:latin typeface="Helvetica" panose="020B0604020202020204" pitchFamily="34" charset="0"/>
              </a:rPr>
              <a:t>https://www.readabilityformulas.com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6">
            <a:extLst>
              <a:ext uri="{FF2B5EF4-FFF2-40B4-BE49-F238E27FC236}">
                <a16:creationId xmlns:a16="http://schemas.microsoft.com/office/drawing/2014/main" id="{550B928D-2DA6-4E2F-8110-B7DFA54FA4EF}"/>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36866" name="Text Box 7">
            <a:extLst>
              <a:ext uri="{FF2B5EF4-FFF2-40B4-BE49-F238E27FC236}">
                <a16:creationId xmlns:a16="http://schemas.microsoft.com/office/drawing/2014/main" id="{4C9011CB-101B-4E76-8F17-15BB82F6780D}"/>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36867" name="Rectangle 17">
            <a:extLst>
              <a:ext uri="{FF2B5EF4-FFF2-40B4-BE49-F238E27FC236}">
                <a16:creationId xmlns:a16="http://schemas.microsoft.com/office/drawing/2014/main" id="{1CF25EB5-BC08-4C37-8C1C-E17F30E43EE3}"/>
              </a:ext>
            </a:extLst>
          </p:cNvPr>
          <p:cNvSpPr>
            <a:spLocks noChangeArrowheads="1"/>
          </p:cNvSpPr>
          <p:nvPr/>
        </p:nvSpPr>
        <p:spPr bwMode="auto">
          <a:xfrm>
            <a:off x="539750" y="5751513"/>
            <a:ext cx="79930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400" b="1">
                <a:cs typeface="Arial" panose="020B0604020202020204" pitchFamily="34" charset="0"/>
              </a:rPr>
              <a:t>Statistics are provided in addition to calculations</a:t>
            </a:r>
          </a:p>
          <a:p>
            <a:endParaRPr lang="en-US" altLang="en-US" sz="1100" b="1">
              <a:cs typeface="Arial" panose="020B0604020202020204" pitchFamily="34" charset="0"/>
            </a:endParaRPr>
          </a:p>
        </p:txBody>
      </p:sp>
      <p:pic>
        <p:nvPicPr>
          <p:cNvPr id="36868" name="Picture 9">
            <a:extLst>
              <a:ext uri="{FF2B5EF4-FFF2-40B4-BE49-F238E27FC236}">
                <a16:creationId xmlns:a16="http://schemas.microsoft.com/office/drawing/2014/main" id="{35FFB424-0B88-49AF-ADE1-983D59DD21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9977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0">
            <a:extLst>
              <a:ext uri="{FF2B5EF4-FFF2-40B4-BE49-F238E27FC236}">
                <a16:creationId xmlns:a16="http://schemas.microsoft.com/office/drawing/2014/main" id="{BC770821-63A5-4E04-A56D-4A77633E79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28600"/>
            <a:ext cx="3105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9">
            <a:extLst>
              <a:ext uri="{FF2B5EF4-FFF2-40B4-BE49-F238E27FC236}">
                <a16:creationId xmlns:a16="http://schemas.microsoft.com/office/drawing/2014/main" id="{3171644F-A83C-4863-B4AF-B8879AED4FAA}"/>
              </a:ext>
            </a:extLst>
          </p:cNvPr>
          <p:cNvSpPr>
            <a:spLocks noChangeArrowheads="1"/>
          </p:cNvSpPr>
          <p:nvPr/>
        </p:nvSpPr>
        <p:spPr bwMode="auto">
          <a:xfrm>
            <a:off x="4500563" y="1341438"/>
            <a:ext cx="4103687" cy="2925762"/>
          </a:xfrm>
          <a:prstGeom prst="rect">
            <a:avLst/>
          </a:prstGeom>
          <a:solidFill>
            <a:schemeClr val="tx1"/>
          </a:solidFill>
          <a:ln w="76200">
            <a:solidFill>
              <a:srgbClr val="FF0000"/>
            </a:solidFill>
            <a:round/>
            <a:headEnd/>
            <a:tailEnd/>
          </a:ln>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13" name="Rectangle 3">
            <a:extLst>
              <a:ext uri="{FF2B5EF4-FFF2-40B4-BE49-F238E27FC236}">
                <a16:creationId xmlns:a16="http://schemas.microsoft.com/office/drawing/2014/main" id="{F599DA23-0534-49A3-AE17-18E97C67103D}"/>
              </a:ext>
            </a:extLst>
          </p:cNvPr>
          <p:cNvSpPr txBox="1">
            <a:spLocks noChangeArrowheads="1"/>
          </p:cNvSpPr>
          <p:nvPr/>
        </p:nvSpPr>
        <p:spPr bwMode="auto">
          <a:xfrm>
            <a:off x="4706938" y="1557338"/>
            <a:ext cx="3827462" cy="2762250"/>
          </a:xfrm>
          <a:prstGeom prst="rect">
            <a:avLst/>
          </a:prstGeom>
          <a:noFill/>
          <a:ln>
            <a:noFill/>
          </a:ln>
        </p:spPr>
        <p:txBody>
          <a:bodyPr/>
          <a:lstStyle>
            <a:lvl1pPr>
              <a:defRPr sz="3200">
                <a:solidFill>
                  <a:schemeClr val="tx1"/>
                </a:solidFill>
                <a:latin typeface="Arial" charset="0"/>
                <a:ea typeface="ＭＳ Ｐゴシック" charset="0"/>
                <a:cs typeface="ＭＳ Ｐゴシック" charset="0"/>
              </a:defRPr>
            </a:lvl1pPr>
            <a:lvl2pPr marL="37931725" indent="-37474525">
              <a:defRPr sz="3200">
                <a:solidFill>
                  <a:schemeClr val="tx1"/>
                </a:solidFill>
                <a:latin typeface="Arial" charset="0"/>
                <a:ea typeface="ＭＳ Ｐゴシック" charset="0"/>
              </a:defRPr>
            </a:lvl2pPr>
            <a:lvl3pPr>
              <a:defRPr sz="3200">
                <a:solidFill>
                  <a:schemeClr val="tx1"/>
                </a:solidFill>
                <a:latin typeface="Arial" charset="0"/>
                <a:ea typeface="ＭＳ Ｐゴシック" charset="0"/>
              </a:defRPr>
            </a:lvl3pPr>
            <a:lvl4pPr>
              <a:defRPr sz="3200">
                <a:solidFill>
                  <a:schemeClr val="tx1"/>
                </a:solidFill>
                <a:latin typeface="Arial" charset="0"/>
                <a:ea typeface="ＭＳ Ｐゴシック" charset="0"/>
              </a:defRPr>
            </a:lvl4pPr>
            <a:lvl5pPr>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1800" b="1" dirty="0">
                <a:solidFill>
                  <a:schemeClr val="bg1">
                    <a:lumMod val="50000"/>
                  </a:schemeClr>
                </a:solidFill>
              </a:rPr>
              <a:t>Text statistics</a:t>
            </a:r>
          </a:p>
          <a:p>
            <a:pPr>
              <a:defRPr/>
            </a:pPr>
            <a:endParaRPr lang="en-US" sz="1800" b="1" dirty="0">
              <a:solidFill>
                <a:schemeClr val="bg1">
                  <a:lumMod val="50000"/>
                </a:schemeClr>
              </a:solidFill>
            </a:endParaRPr>
          </a:p>
          <a:p>
            <a:pPr>
              <a:defRPr/>
            </a:pPr>
            <a:r>
              <a:rPr lang="en-US" sz="1800" b="1" dirty="0">
                <a:solidFill>
                  <a:schemeClr val="bg1">
                    <a:lumMod val="50000"/>
                  </a:schemeClr>
                </a:solidFill>
              </a:rPr>
              <a:t>No. of sentences	       1</a:t>
            </a:r>
          </a:p>
          <a:p>
            <a:pPr>
              <a:defRPr/>
            </a:pPr>
            <a:r>
              <a:rPr lang="en-US" sz="1800" b="1" dirty="0">
                <a:solidFill>
                  <a:schemeClr val="bg1">
                    <a:lumMod val="50000"/>
                  </a:schemeClr>
                </a:solidFill>
              </a:rPr>
              <a:t>No. of words	  	   120</a:t>
            </a:r>
          </a:p>
          <a:p>
            <a:pPr>
              <a:defRPr/>
            </a:pPr>
            <a:r>
              <a:rPr lang="en-US" sz="1800" b="1" dirty="0">
                <a:solidFill>
                  <a:schemeClr val="bg1">
                    <a:lumMod val="50000"/>
                  </a:schemeClr>
                </a:solidFill>
              </a:rPr>
              <a:t>No. of complex words	     10</a:t>
            </a:r>
          </a:p>
          <a:p>
            <a:pPr>
              <a:defRPr/>
            </a:pPr>
            <a:r>
              <a:rPr lang="en-US" sz="1800" b="1" dirty="0">
                <a:solidFill>
                  <a:schemeClr val="bg1">
                    <a:lumMod val="50000"/>
                  </a:schemeClr>
                </a:solidFill>
              </a:rPr>
              <a:t>% of complex words	   8.33%</a:t>
            </a:r>
          </a:p>
          <a:p>
            <a:pPr>
              <a:defRPr/>
            </a:pPr>
            <a:r>
              <a:rPr lang="en-US" sz="1800" b="1" dirty="0">
                <a:solidFill>
                  <a:schemeClr val="bg1">
                    <a:lumMod val="50000"/>
                  </a:schemeClr>
                </a:solidFill>
              </a:rPr>
              <a:t>Av. words per sentence	   120</a:t>
            </a:r>
          </a:p>
          <a:p>
            <a:pPr>
              <a:defRPr/>
            </a:pPr>
            <a:r>
              <a:rPr lang="en-US" sz="1800" b="1" dirty="0">
                <a:solidFill>
                  <a:schemeClr val="bg1">
                    <a:lumMod val="50000"/>
                  </a:schemeClr>
                </a:solidFill>
              </a:rPr>
              <a:t>Av. syllables per word	    1.4</a:t>
            </a:r>
          </a:p>
        </p:txBody>
      </p:sp>
      <p:sp>
        <p:nvSpPr>
          <p:cNvPr id="36872" name="Rectangle 2">
            <a:extLst>
              <a:ext uri="{FF2B5EF4-FFF2-40B4-BE49-F238E27FC236}">
                <a16:creationId xmlns:a16="http://schemas.microsoft.com/office/drawing/2014/main" id="{8115362C-F53F-4388-A06E-249D44762D49}"/>
              </a:ext>
            </a:extLst>
          </p:cNvPr>
          <p:cNvSpPr txBox="1">
            <a:spLocks noChangeArrowheads="1"/>
          </p:cNvSpPr>
          <p:nvPr/>
        </p:nvSpPr>
        <p:spPr bwMode="auto">
          <a:xfrm>
            <a:off x="533400" y="441325"/>
            <a:ext cx="7391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Online scores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6">
            <a:extLst>
              <a:ext uri="{FF2B5EF4-FFF2-40B4-BE49-F238E27FC236}">
                <a16:creationId xmlns:a16="http://schemas.microsoft.com/office/drawing/2014/main" id="{F5C7A51D-5697-49CA-AFC4-E0BAAE8709E4}"/>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38914" name="Text Box 7">
            <a:extLst>
              <a:ext uri="{FF2B5EF4-FFF2-40B4-BE49-F238E27FC236}">
                <a16:creationId xmlns:a16="http://schemas.microsoft.com/office/drawing/2014/main" id="{6B6D384E-798D-4C64-910D-1701717F06D2}"/>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pic>
        <p:nvPicPr>
          <p:cNvPr id="38915" name="Picture 10">
            <a:extLst>
              <a:ext uri="{FF2B5EF4-FFF2-40B4-BE49-F238E27FC236}">
                <a16:creationId xmlns:a16="http://schemas.microsoft.com/office/drawing/2014/main" id="{CC5193E7-5762-4098-83C5-15B289ABC8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
            <a:ext cx="3105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9">
            <a:extLst>
              <a:ext uri="{FF2B5EF4-FFF2-40B4-BE49-F238E27FC236}">
                <a16:creationId xmlns:a16="http://schemas.microsoft.com/office/drawing/2014/main" id="{6B7B94C6-7F7A-41BE-9AA0-3E79199F8724}"/>
              </a:ext>
            </a:extLst>
          </p:cNvPr>
          <p:cNvSpPr>
            <a:spLocks noChangeArrowheads="1"/>
          </p:cNvSpPr>
          <p:nvPr/>
        </p:nvSpPr>
        <p:spPr bwMode="auto">
          <a:xfrm>
            <a:off x="1219200" y="1447800"/>
            <a:ext cx="6934200" cy="2743200"/>
          </a:xfrm>
          <a:prstGeom prst="rect">
            <a:avLst/>
          </a:prstGeom>
          <a:solidFill>
            <a:schemeClr val="tx1"/>
          </a:solidFill>
          <a:ln w="76200">
            <a:solidFill>
              <a:srgbClr val="FF0000"/>
            </a:solidFill>
            <a:round/>
            <a:headEnd/>
            <a:tailEnd/>
          </a:ln>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pic>
        <p:nvPicPr>
          <p:cNvPr id="38917" name="Picture 16">
            <a:extLst>
              <a:ext uri="{FF2B5EF4-FFF2-40B4-BE49-F238E27FC236}">
                <a16:creationId xmlns:a16="http://schemas.microsoft.com/office/drawing/2014/main" id="{9E80E419-B689-4AC6-8590-432C103634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0"/>
            <a:ext cx="68453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2">
            <a:extLst>
              <a:ext uri="{FF2B5EF4-FFF2-40B4-BE49-F238E27FC236}">
                <a16:creationId xmlns:a16="http://schemas.microsoft.com/office/drawing/2014/main" id="{B3121319-4993-441D-8555-0457568A1B14}"/>
              </a:ext>
            </a:extLst>
          </p:cNvPr>
          <p:cNvSpPr txBox="1">
            <a:spLocks noChangeArrowheads="1"/>
          </p:cNvSpPr>
          <p:nvPr/>
        </p:nvSpPr>
        <p:spPr bwMode="auto">
          <a:xfrm>
            <a:off x="533400" y="441325"/>
            <a:ext cx="7391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Online scores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6">
            <a:extLst>
              <a:ext uri="{FF2B5EF4-FFF2-40B4-BE49-F238E27FC236}">
                <a16:creationId xmlns:a16="http://schemas.microsoft.com/office/drawing/2014/main" id="{E4140C88-E6F0-4A4C-896D-65D4EBEDE6D6}"/>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40962" name="Text Box 7">
            <a:extLst>
              <a:ext uri="{FF2B5EF4-FFF2-40B4-BE49-F238E27FC236}">
                <a16:creationId xmlns:a16="http://schemas.microsoft.com/office/drawing/2014/main" id="{3EEB1153-7BDB-4D9A-8343-ACFC2A79B82F}"/>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pic>
        <p:nvPicPr>
          <p:cNvPr id="40963" name="Picture 10">
            <a:extLst>
              <a:ext uri="{FF2B5EF4-FFF2-40B4-BE49-F238E27FC236}">
                <a16:creationId xmlns:a16="http://schemas.microsoft.com/office/drawing/2014/main" id="{0B67D50D-BCCD-45B5-8A7C-0DF6E2950E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
            <a:ext cx="3105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9">
            <a:extLst>
              <a:ext uri="{FF2B5EF4-FFF2-40B4-BE49-F238E27FC236}">
                <a16:creationId xmlns:a16="http://schemas.microsoft.com/office/drawing/2014/main" id="{21011D46-DE59-4903-9538-DF1C80687E00}"/>
              </a:ext>
            </a:extLst>
          </p:cNvPr>
          <p:cNvSpPr>
            <a:spLocks noChangeArrowheads="1"/>
          </p:cNvSpPr>
          <p:nvPr/>
        </p:nvSpPr>
        <p:spPr bwMode="auto">
          <a:xfrm>
            <a:off x="1219200" y="1447800"/>
            <a:ext cx="6934200" cy="2743200"/>
          </a:xfrm>
          <a:prstGeom prst="rect">
            <a:avLst/>
          </a:prstGeom>
          <a:solidFill>
            <a:schemeClr val="tx1"/>
          </a:solidFill>
          <a:ln w="76200">
            <a:solidFill>
              <a:srgbClr val="FF0000"/>
            </a:solidFill>
            <a:round/>
            <a:headEnd/>
            <a:tailEnd/>
          </a:ln>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40965" name="Rectangle 11">
            <a:extLst>
              <a:ext uri="{FF2B5EF4-FFF2-40B4-BE49-F238E27FC236}">
                <a16:creationId xmlns:a16="http://schemas.microsoft.com/office/drawing/2014/main" id="{F8293AB8-2150-4B42-964E-20B6B5DE2733}"/>
              </a:ext>
            </a:extLst>
          </p:cNvPr>
          <p:cNvSpPr>
            <a:spLocks noChangeArrowheads="1"/>
          </p:cNvSpPr>
          <p:nvPr/>
        </p:nvSpPr>
        <p:spPr bwMode="auto">
          <a:xfrm>
            <a:off x="539750" y="5649913"/>
            <a:ext cx="822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800" b="1">
                <a:cs typeface="Arial" panose="020B0604020202020204" pitchFamily="34" charset="0"/>
              </a:rPr>
              <a:t>A Tale of Two Cities (110 words).  Reading ease:   –34 Reading grade:   47</a:t>
            </a:r>
          </a:p>
        </p:txBody>
      </p:sp>
      <p:pic>
        <p:nvPicPr>
          <p:cNvPr id="40966" name="Picture 16">
            <a:extLst>
              <a:ext uri="{FF2B5EF4-FFF2-40B4-BE49-F238E27FC236}">
                <a16:creationId xmlns:a16="http://schemas.microsoft.com/office/drawing/2014/main" id="{B8EFC0DF-E93B-42B6-A6AB-687B24209F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0"/>
            <a:ext cx="68453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9">
            <a:extLst>
              <a:ext uri="{FF2B5EF4-FFF2-40B4-BE49-F238E27FC236}">
                <a16:creationId xmlns:a16="http://schemas.microsoft.com/office/drawing/2014/main" id="{38FC42A9-F8CD-4426-8689-F94AF2A76224}"/>
              </a:ext>
            </a:extLst>
          </p:cNvPr>
          <p:cNvSpPr>
            <a:spLocks noChangeArrowheads="1"/>
          </p:cNvSpPr>
          <p:nvPr/>
        </p:nvSpPr>
        <p:spPr bwMode="auto">
          <a:xfrm>
            <a:off x="2057400" y="2514600"/>
            <a:ext cx="6477000" cy="2514600"/>
          </a:xfrm>
          <a:prstGeom prst="rect">
            <a:avLst/>
          </a:prstGeom>
          <a:solidFill>
            <a:schemeClr val="tx1"/>
          </a:solidFill>
          <a:ln w="76200">
            <a:solidFill>
              <a:srgbClr val="FF0000"/>
            </a:solidFill>
            <a:round/>
            <a:headEnd/>
            <a:tailEnd/>
          </a:ln>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pic>
        <p:nvPicPr>
          <p:cNvPr id="40968" name="Picture 19">
            <a:extLst>
              <a:ext uri="{FF2B5EF4-FFF2-40B4-BE49-F238E27FC236}">
                <a16:creationId xmlns:a16="http://schemas.microsoft.com/office/drawing/2014/main" id="{8426F762-2342-4BD3-85C5-CB4B9CBA51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590800"/>
            <a:ext cx="6324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2">
            <a:extLst>
              <a:ext uri="{FF2B5EF4-FFF2-40B4-BE49-F238E27FC236}">
                <a16:creationId xmlns:a16="http://schemas.microsoft.com/office/drawing/2014/main" id="{43565212-8984-495F-8284-8DCDAFFDA167}"/>
              </a:ext>
            </a:extLst>
          </p:cNvPr>
          <p:cNvSpPr txBox="1">
            <a:spLocks noChangeArrowheads="1"/>
          </p:cNvSpPr>
          <p:nvPr/>
        </p:nvSpPr>
        <p:spPr bwMode="auto">
          <a:xfrm>
            <a:off x="533400" y="441325"/>
            <a:ext cx="7391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Online scores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6">
            <a:extLst>
              <a:ext uri="{FF2B5EF4-FFF2-40B4-BE49-F238E27FC236}">
                <a16:creationId xmlns:a16="http://schemas.microsoft.com/office/drawing/2014/main" id="{AB8E6F8E-D2BE-4DDD-9167-6FC7DC035211}"/>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43010" name="Text Box 7">
            <a:extLst>
              <a:ext uri="{FF2B5EF4-FFF2-40B4-BE49-F238E27FC236}">
                <a16:creationId xmlns:a16="http://schemas.microsoft.com/office/drawing/2014/main" id="{838254BB-27F9-4764-BA04-1CC145F66949}"/>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43011" name="Rectangle 2">
            <a:extLst>
              <a:ext uri="{FF2B5EF4-FFF2-40B4-BE49-F238E27FC236}">
                <a16:creationId xmlns:a16="http://schemas.microsoft.com/office/drawing/2014/main" id="{1C262E90-254E-46ED-8621-A1360A2347F7}"/>
              </a:ext>
            </a:extLst>
          </p:cNvPr>
          <p:cNvSpPr txBox="1">
            <a:spLocks noChangeArrowheads="1"/>
          </p:cNvSpPr>
          <p:nvPr/>
        </p:nvSpPr>
        <p:spPr bwMode="auto">
          <a:xfrm>
            <a:off x="304800" y="44450"/>
            <a:ext cx="8534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Results: document statistics</a:t>
            </a:r>
          </a:p>
        </p:txBody>
      </p:sp>
      <p:graphicFrame>
        <p:nvGraphicFramePr>
          <p:cNvPr id="2" name="Table 1">
            <a:extLst>
              <a:ext uri="{FF2B5EF4-FFF2-40B4-BE49-F238E27FC236}">
                <a16:creationId xmlns:a16="http://schemas.microsoft.com/office/drawing/2014/main" id="{084027CC-4F0E-4450-8B97-8DCFF2A56238}"/>
              </a:ext>
            </a:extLst>
          </p:cNvPr>
          <p:cNvGraphicFramePr>
            <a:graphicFrameLocks noGrp="1"/>
          </p:cNvGraphicFramePr>
          <p:nvPr/>
        </p:nvGraphicFramePr>
        <p:xfrm>
          <a:off x="539750" y="1268413"/>
          <a:ext cx="8135938" cy="3987800"/>
        </p:xfrm>
        <a:graphic>
          <a:graphicData uri="http://schemas.openxmlformats.org/drawingml/2006/table">
            <a:tbl>
              <a:tblPr/>
              <a:tblGrid>
                <a:gridCol w="3213100">
                  <a:extLst>
                    <a:ext uri="{9D8B030D-6E8A-4147-A177-3AD203B41FA5}">
                      <a16:colId xmlns:a16="http://schemas.microsoft.com/office/drawing/2014/main" val="68399917"/>
                    </a:ext>
                  </a:extLst>
                </a:gridCol>
                <a:gridCol w="1322388">
                  <a:extLst>
                    <a:ext uri="{9D8B030D-6E8A-4147-A177-3AD203B41FA5}">
                      <a16:colId xmlns:a16="http://schemas.microsoft.com/office/drawing/2014/main" val="2079877413"/>
                    </a:ext>
                  </a:extLst>
                </a:gridCol>
                <a:gridCol w="1655762">
                  <a:extLst>
                    <a:ext uri="{9D8B030D-6E8A-4147-A177-3AD203B41FA5}">
                      <a16:colId xmlns:a16="http://schemas.microsoft.com/office/drawing/2014/main" val="3920164827"/>
                    </a:ext>
                  </a:extLst>
                </a:gridCol>
                <a:gridCol w="1944688">
                  <a:extLst>
                    <a:ext uri="{9D8B030D-6E8A-4147-A177-3AD203B41FA5}">
                      <a16:colId xmlns:a16="http://schemas.microsoft.com/office/drawing/2014/main" val="152088559"/>
                    </a:ext>
                  </a:extLst>
                </a:gridCol>
              </a:tblGrid>
              <a:tr h="1439863">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Mean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Range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Community examples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85821406"/>
                  </a:ext>
                </a:extLst>
              </a:tr>
              <a:tr h="454025">
                <a:tc gridSpan="3">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Text statistics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tc hMerge="1">
                  <a:txBody>
                    <a:bodyPr/>
                    <a:lstStyle/>
                    <a:p>
                      <a:endParaRPr lang="en-GB"/>
                    </a:p>
                  </a:txBody>
                  <a:tcPr/>
                </a:tc>
                <a:tc hMerge="1">
                  <a:txBody>
                    <a:bodyPr/>
                    <a:lstStyle/>
                    <a:p>
                      <a:endParaRPr lang="en-GB"/>
                    </a:p>
                  </a:txBody>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extLst>
                  <a:ext uri="{0D108BD9-81ED-4DB2-BD59-A6C34878D82A}">
                    <a16:rowId xmlns:a16="http://schemas.microsoft.com/office/drawing/2014/main" val="4114126451"/>
                  </a:ext>
                </a:extLst>
              </a:tr>
              <a:tr h="45402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Page number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13</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5-23</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9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287001656"/>
                  </a:ext>
                </a:extLst>
              </a:tr>
              <a:tr h="45402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Word count</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4513</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1875-8530</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3582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extLst>
                  <a:ext uri="{0D108BD9-81ED-4DB2-BD59-A6C34878D82A}">
                    <a16:rowId xmlns:a16="http://schemas.microsoft.com/office/drawing/2014/main" val="603819001"/>
                  </a:ext>
                </a:extLst>
              </a:tr>
              <a:tr h="45402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Sentence count</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242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125-401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280</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1748579675"/>
                  </a:ext>
                </a:extLst>
              </a:tr>
              <a:tr h="731838">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Mean numbers of words per sentence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18.5</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15.6-22.1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12.8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extLst>
                  <a:ext uri="{0D108BD9-81ED-4DB2-BD59-A6C34878D82A}">
                    <a16:rowId xmlns:a16="http://schemas.microsoft.com/office/drawing/2014/main" val="2396610792"/>
                  </a:ext>
                </a:extLst>
              </a:tr>
            </a:tbl>
          </a:graphicData>
        </a:graphic>
      </p:graphicFrame>
      <p:sp>
        <p:nvSpPr>
          <p:cNvPr id="43036" name="Rectangle 6">
            <a:extLst>
              <a:ext uri="{FF2B5EF4-FFF2-40B4-BE49-F238E27FC236}">
                <a16:creationId xmlns:a16="http://schemas.microsoft.com/office/drawing/2014/main" id="{8A5D1827-9FAB-45AD-89D4-E2321B563CFD}"/>
              </a:ext>
            </a:extLst>
          </p:cNvPr>
          <p:cNvSpPr>
            <a:spLocks noChangeArrowheads="1"/>
          </p:cNvSpPr>
          <p:nvPr/>
        </p:nvSpPr>
        <p:spPr bwMode="auto">
          <a:xfrm>
            <a:off x="539750" y="5445125"/>
            <a:ext cx="8604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400" b="1">
                <a:cs typeface="Arial" panose="020B0604020202020204" pitchFamily="34" charset="0"/>
              </a:rPr>
              <a:t>Community examples matched for complexity.</a:t>
            </a:r>
          </a:p>
          <a:p>
            <a:r>
              <a:rPr lang="en-US" altLang="en-US" sz="2400" b="1">
                <a:cs typeface="Arial" panose="020B0604020202020204" pitchFamily="34" charset="0"/>
              </a:rPr>
              <a:t>Document length is a literacy factor (START substudy)</a:t>
            </a:r>
            <a:endParaRPr lang="en-US" altLang="en-US" sz="240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6">
            <a:extLst>
              <a:ext uri="{FF2B5EF4-FFF2-40B4-BE49-F238E27FC236}">
                <a16:creationId xmlns:a16="http://schemas.microsoft.com/office/drawing/2014/main" id="{8CF6DB3B-6785-43AC-9711-D8958F7900CD}"/>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45058" name="Text Box 7">
            <a:extLst>
              <a:ext uri="{FF2B5EF4-FFF2-40B4-BE49-F238E27FC236}">
                <a16:creationId xmlns:a16="http://schemas.microsoft.com/office/drawing/2014/main" id="{E71EC6CC-64A0-45E8-929B-081AC8889680}"/>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45059" name="Rectangle 2">
            <a:extLst>
              <a:ext uri="{FF2B5EF4-FFF2-40B4-BE49-F238E27FC236}">
                <a16:creationId xmlns:a16="http://schemas.microsoft.com/office/drawing/2014/main" id="{0C3A552C-BA4E-42F6-8840-3E15CC176FE7}"/>
              </a:ext>
            </a:extLst>
          </p:cNvPr>
          <p:cNvSpPr txBox="1">
            <a:spLocks noChangeArrowheads="1"/>
          </p:cNvSpPr>
          <p:nvPr/>
        </p:nvSpPr>
        <p:spPr bwMode="auto">
          <a:xfrm>
            <a:off x="304800" y="44450"/>
            <a:ext cx="8534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Results: document statistics</a:t>
            </a:r>
          </a:p>
        </p:txBody>
      </p:sp>
      <p:graphicFrame>
        <p:nvGraphicFramePr>
          <p:cNvPr id="2" name="Table 1">
            <a:extLst>
              <a:ext uri="{FF2B5EF4-FFF2-40B4-BE49-F238E27FC236}">
                <a16:creationId xmlns:a16="http://schemas.microsoft.com/office/drawing/2014/main" id="{FB542B44-7065-42E0-9C5E-68D6884A3F31}"/>
              </a:ext>
            </a:extLst>
          </p:cNvPr>
          <p:cNvGraphicFramePr>
            <a:graphicFrameLocks noGrp="1"/>
          </p:cNvGraphicFramePr>
          <p:nvPr/>
        </p:nvGraphicFramePr>
        <p:xfrm>
          <a:off x="539750" y="1268413"/>
          <a:ext cx="8135938" cy="3987800"/>
        </p:xfrm>
        <a:graphic>
          <a:graphicData uri="http://schemas.openxmlformats.org/drawingml/2006/table">
            <a:tbl>
              <a:tblPr/>
              <a:tblGrid>
                <a:gridCol w="3213100">
                  <a:extLst>
                    <a:ext uri="{9D8B030D-6E8A-4147-A177-3AD203B41FA5}">
                      <a16:colId xmlns:a16="http://schemas.microsoft.com/office/drawing/2014/main" val="3497246901"/>
                    </a:ext>
                  </a:extLst>
                </a:gridCol>
                <a:gridCol w="1322388">
                  <a:extLst>
                    <a:ext uri="{9D8B030D-6E8A-4147-A177-3AD203B41FA5}">
                      <a16:colId xmlns:a16="http://schemas.microsoft.com/office/drawing/2014/main" val="1709691409"/>
                    </a:ext>
                  </a:extLst>
                </a:gridCol>
                <a:gridCol w="1655762">
                  <a:extLst>
                    <a:ext uri="{9D8B030D-6E8A-4147-A177-3AD203B41FA5}">
                      <a16:colId xmlns:a16="http://schemas.microsoft.com/office/drawing/2014/main" val="2209436402"/>
                    </a:ext>
                  </a:extLst>
                </a:gridCol>
                <a:gridCol w="1944688">
                  <a:extLst>
                    <a:ext uri="{9D8B030D-6E8A-4147-A177-3AD203B41FA5}">
                      <a16:colId xmlns:a16="http://schemas.microsoft.com/office/drawing/2014/main" val="1112351876"/>
                    </a:ext>
                  </a:extLst>
                </a:gridCol>
              </a:tblGrid>
              <a:tr h="1439863">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Mean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Range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Community examples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496588864"/>
                  </a:ext>
                </a:extLst>
              </a:tr>
              <a:tr h="454025">
                <a:tc gridSpan="3">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Text statistics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tc hMerge="1">
                  <a:txBody>
                    <a:bodyPr/>
                    <a:lstStyle/>
                    <a:p>
                      <a:endParaRPr lang="en-GB"/>
                    </a:p>
                  </a:txBody>
                  <a:tcPr/>
                </a:tc>
                <a:tc hMerge="1">
                  <a:txBody>
                    <a:bodyPr/>
                    <a:lstStyle/>
                    <a:p>
                      <a:endParaRPr lang="en-GB"/>
                    </a:p>
                  </a:txBody>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extLst>
                  <a:ext uri="{0D108BD9-81ED-4DB2-BD59-A6C34878D82A}">
                    <a16:rowId xmlns:a16="http://schemas.microsoft.com/office/drawing/2014/main" val="3634173447"/>
                  </a:ext>
                </a:extLst>
              </a:tr>
              <a:tr h="45402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Page number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13</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5-23</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9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2943843722"/>
                  </a:ext>
                </a:extLst>
              </a:tr>
              <a:tr h="45402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Word count</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4513</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1875-8530</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3582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extLst>
                  <a:ext uri="{0D108BD9-81ED-4DB2-BD59-A6C34878D82A}">
                    <a16:rowId xmlns:a16="http://schemas.microsoft.com/office/drawing/2014/main" val="865630138"/>
                  </a:ext>
                </a:extLst>
              </a:tr>
              <a:tr h="45402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Sentence count</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242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125-401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280</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3565953036"/>
                  </a:ext>
                </a:extLst>
              </a:tr>
              <a:tr h="731838">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Mean numbers of words per sentence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18.5</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15.6-22.1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12.8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extLst>
                  <a:ext uri="{0D108BD9-81ED-4DB2-BD59-A6C34878D82A}">
                    <a16:rowId xmlns:a16="http://schemas.microsoft.com/office/drawing/2014/main" val="2702815792"/>
                  </a:ext>
                </a:extLst>
              </a:tr>
            </a:tbl>
          </a:graphicData>
        </a:graphic>
      </p:graphicFrame>
      <p:sp>
        <p:nvSpPr>
          <p:cNvPr id="45084" name="Rectangle 6">
            <a:extLst>
              <a:ext uri="{FF2B5EF4-FFF2-40B4-BE49-F238E27FC236}">
                <a16:creationId xmlns:a16="http://schemas.microsoft.com/office/drawing/2014/main" id="{E2951F18-D451-4AB0-BEAA-1C98E7F74690}"/>
              </a:ext>
            </a:extLst>
          </p:cNvPr>
          <p:cNvSpPr>
            <a:spLocks noChangeArrowheads="1"/>
          </p:cNvSpPr>
          <p:nvPr/>
        </p:nvSpPr>
        <p:spPr bwMode="auto">
          <a:xfrm>
            <a:off x="539750" y="5445125"/>
            <a:ext cx="8604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400" b="1">
                <a:cs typeface="Arial" panose="020B0604020202020204" pitchFamily="34" charset="0"/>
              </a:rPr>
              <a:t>Community examples matched for complexity.</a:t>
            </a:r>
          </a:p>
          <a:p>
            <a:r>
              <a:rPr lang="en-US" altLang="en-US" sz="2400" b="1">
                <a:cs typeface="Arial" panose="020B0604020202020204" pitchFamily="34" charset="0"/>
              </a:rPr>
              <a:t>Document length is a literacy factor (START substudy)</a:t>
            </a:r>
            <a:endParaRPr lang="en-US" altLang="en-US" sz="2400">
              <a:cs typeface="Arial" panose="020B0604020202020204" pitchFamily="34" charset="0"/>
            </a:endParaRPr>
          </a:p>
        </p:txBody>
      </p:sp>
      <p:sp>
        <p:nvSpPr>
          <p:cNvPr id="45085" name="Oval 13">
            <a:extLst>
              <a:ext uri="{FF2B5EF4-FFF2-40B4-BE49-F238E27FC236}">
                <a16:creationId xmlns:a16="http://schemas.microsoft.com/office/drawing/2014/main" id="{3C4BDE6B-65E8-4C6F-966A-B34E90FD6FAB}"/>
              </a:ext>
            </a:extLst>
          </p:cNvPr>
          <p:cNvSpPr>
            <a:spLocks noChangeArrowheads="1"/>
          </p:cNvSpPr>
          <p:nvPr/>
        </p:nvSpPr>
        <p:spPr bwMode="auto">
          <a:xfrm>
            <a:off x="5334000" y="2971800"/>
            <a:ext cx="1219200" cy="7620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6">
            <a:extLst>
              <a:ext uri="{FF2B5EF4-FFF2-40B4-BE49-F238E27FC236}">
                <a16:creationId xmlns:a16="http://schemas.microsoft.com/office/drawing/2014/main" id="{DA3A6FBD-2B8F-4281-B7ED-5373A016A230}"/>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47106" name="Text Box 7">
            <a:extLst>
              <a:ext uri="{FF2B5EF4-FFF2-40B4-BE49-F238E27FC236}">
                <a16:creationId xmlns:a16="http://schemas.microsoft.com/office/drawing/2014/main" id="{BAA5346E-EA06-48BA-A302-3E77B5D9620C}"/>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47107" name="Rectangle 2">
            <a:extLst>
              <a:ext uri="{FF2B5EF4-FFF2-40B4-BE49-F238E27FC236}">
                <a16:creationId xmlns:a16="http://schemas.microsoft.com/office/drawing/2014/main" id="{339C12F6-E38F-4C6D-94F1-77AE5882D931}"/>
              </a:ext>
            </a:extLst>
          </p:cNvPr>
          <p:cNvSpPr txBox="1">
            <a:spLocks noChangeArrowheads="1"/>
          </p:cNvSpPr>
          <p:nvPr/>
        </p:nvSpPr>
        <p:spPr bwMode="auto">
          <a:xfrm>
            <a:off x="304800" y="44450"/>
            <a:ext cx="8534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Results: document statistics</a:t>
            </a:r>
          </a:p>
        </p:txBody>
      </p:sp>
      <p:graphicFrame>
        <p:nvGraphicFramePr>
          <p:cNvPr id="2" name="Table 1">
            <a:extLst>
              <a:ext uri="{FF2B5EF4-FFF2-40B4-BE49-F238E27FC236}">
                <a16:creationId xmlns:a16="http://schemas.microsoft.com/office/drawing/2014/main" id="{180B56FF-AC97-4B9C-B17C-F0D916060CD8}"/>
              </a:ext>
            </a:extLst>
          </p:cNvPr>
          <p:cNvGraphicFramePr>
            <a:graphicFrameLocks noGrp="1"/>
          </p:cNvGraphicFramePr>
          <p:nvPr/>
        </p:nvGraphicFramePr>
        <p:xfrm>
          <a:off x="539750" y="1268413"/>
          <a:ext cx="8135938" cy="3987800"/>
        </p:xfrm>
        <a:graphic>
          <a:graphicData uri="http://schemas.openxmlformats.org/drawingml/2006/table">
            <a:tbl>
              <a:tblPr/>
              <a:tblGrid>
                <a:gridCol w="3213100">
                  <a:extLst>
                    <a:ext uri="{9D8B030D-6E8A-4147-A177-3AD203B41FA5}">
                      <a16:colId xmlns:a16="http://schemas.microsoft.com/office/drawing/2014/main" val="2299899792"/>
                    </a:ext>
                  </a:extLst>
                </a:gridCol>
                <a:gridCol w="1322388">
                  <a:extLst>
                    <a:ext uri="{9D8B030D-6E8A-4147-A177-3AD203B41FA5}">
                      <a16:colId xmlns:a16="http://schemas.microsoft.com/office/drawing/2014/main" val="918119297"/>
                    </a:ext>
                  </a:extLst>
                </a:gridCol>
                <a:gridCol w="1655762">
                  <a:extLst>
                    <a:ext uri="{9D8B030D-6E8A-4147-A177-3AD203B41FA5}">
                      <a16:colId xmlns:a16="http://schemas.microsoft.com/office/drawing/2014/main" val="3291029946"/>
                    </a:ext>
                  </a:extLst>
                </a:gridCol>
                <a:gridCol w="1944688">
                  <a:extLst>
                    <a:ext uri="{9D8B030D-6E8A-4147-A177-3AD203B41FA5}">
                      <a16:colId xmlns:a16="http://schemas.microsoft.com/office/drawing/2014/main" val="1026762202"/>
                    </a:ext>
                  </a:extLst>
                </a:gridCol>
              </a:tblGrid>
              <a:tr h="1439863">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Mean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Range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Community examples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583036136"/>
                  </a:ext>
                </a:extLst>
              </a:tr>
              <a:tr h="454025">
                <a:tc gridSpan="3">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Text statistics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tc hMerge="1">
                  <a:txBody>
                    <a:bodyPr/>
                    <a:lstStyle/>
                    <a:p>
                      <a:endParaRPr lang="en-GB"/>
                    </a:p>
                  </a:txBody>
                  <a:tcPr/>
                </a:tc>
                <a:tc hMerge="1">
                  <a:txBody>
                    <a:bodyPr/>
                    <a:lstStyle/>
                    <a:p>
                      <a:endParaRPr lang="en-GB"/>
                    </a:p>
                  </a:txBody>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extLst>
                  <a:ext uri="{0D108BD9-81ED-4DB2-BD59-A6C34878D82A}">
                    <a16:rowId xmlns:a16="http://schemas.microsoft.com/office/drawing/2014/main" val="2232964001"/>
                  </a:ext>
                </a:extLst>
              </a:tr>
              <a:tr h="45402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Page number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13</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5-23</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9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1487161526"/>
                  </a:ext>
                </a:extLst>
              </a:tr>
              <a:tr h="45402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Word count</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4513</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1875-8530</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3582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extLst>
                  <a:ext uri="{0D108BD9-81ED-4DB2-BD59-A6C34878D82A}">
                    <a16:rowId xmlns:a16="http://schemas.microsoft.com/office/drawing/2014/main" val="4204074307"/>
                  </a:ext>
                </a:extLst>
              </a:tr>
              <a:tr h="45402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Sentence count</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242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125-401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280</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827936758"/>
                  </a:ext>
                </a:extLst>
              </a:tr>
              <a:tr h="731838">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Mean numbers of words per sentence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18.5</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15.6-22.1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12.8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extLst>
                  <a:ext uri="{0D108BD9-81ED-4DB2-BD59-A6C34878D82A}">
                    <a16:rowId xmlns:a16="http://schemas.microsoft.com/office/drawing/2014/main" val="3587381989"/>
                  </a:ext>
                </a:extLst>
              </a:tr>
            </a:tbl>
          </a:graphicData>
        </a:graphic>
      </p:graphicFrame>
      <p:sp>
        <p:nvSpPr>
          <p:cNvPr id="47132" name="Rectangle 6">
            <a:extLst>
              <a:ext uri="{FF2B5EF4-FFF2-40B4-BE49-F238E27FC236}">
                <a16:creationId xmlns:a16="http://schemas.microsoft.com/office/drawing/2014/main" id="{E72526A6-289C-4555-9582-1FA141924429}"/>
              </a:ext>
            </a:extLst>
          </p:cNvPr>
          <p:cNvSpPr>
            <a:spLocks noChangeArrowheads="1"/>
          </p:cNvSpPr>
          <p:nvPr/>
        </p:nvSpPr>
        <p:spPr bwMode="auto">
          <a:xfrm>
            <a:off x="539750" y="5445125"/>
            <a:ext cx="8604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400" b="1">
                <a:cs typeface="Arial" panose="020B0604020202020204" pitchFamily="34" charset="0"/>
              </a:rPr>
              <a:t>Community examples matched for complexity.</a:t>
            </a:r>
          </a:p>
          <a:p>
            <a:r>
              <a:rPr lang="en-US" altLang="en-US" sz="2400" b="1">
                <a:cs typeface="Arial" panose="020B0604020202020204" pitchFamily="34" charset="0"/>
              </a:rPr>
              <a:t>Document length is a literacy factor (START substudy)</a:t>
            </a:r>
            <a:endParaRPr lang="en-US" altLang="en-US" sz="2400">
              <a:cs typeface="Arial" panose="020B0604020202020204" pitchFamily="34" charset="0"/>
            </a:endParaRPr>
          </a:p>
        </p:txBody>
      </p:sp>
      <p:sp>
        <p:nvSpPr>
          <p:cNvPr id="47133" name="Oval 13">
            <a:extLst>
              <a:ext uri="{FF2B5EF4-FFF2-40B4-BE49-F238E27FC236}">
                <a16:creationId xmlns:a16="http://schemas.microsoft.com/office/drawing/2014/main" id="{341C6095-C3A0-4BC8-9E54-EF773790A75D}"/>
              </a:ext>
            </a:extLst>
          </p:cNvPr>
          <p:cNvSpPr>
            <a:spLocks noChangeArrowheads="1"/>
          </p:cNvSpPr>
          <p:nvPr/>
        </p:nvSpPr>
        <p:spPr bwMode="auto">
          <a:xfrm>
            <a:off x="3810000" y="2971800"/>
            <a:ext cx="1219200" cy="12192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47134" name="Oval 13">
            <a:extLst>
              <a:ext uri="{FF2B5EF4-FFF2-40B4-BE49-F238E27FC236}">
                <a16:creationId xmlns:a16="http://schemas.microsoft.com/office/drawing/2014/main" id="{E383B51D-432B-4D2F-AC98-5AF907BE0AD5}"/>
              </a:ext>
            </a:extLst>
          </p:cNvPr>
          <p:cNvSpPr>
            <a:spLocks noChangeArrowheads="1"/>
          </p:cNvSpPr>
          <p:nvPr/>
        </p:nvSpPr>
        <p:spPr bwMode="auto">
          <a:xfrm>
            <a:off x="7086600" y="2971800"/>
            <a:ext cx="1219200" cy="12192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6">
            <a:extLst>
              <a:ext uri="{FF2B5EF4-FFF2-40B4-BE49-F238E27FC236}">
                <a16:creationId xmlns:a16="http://schemas.microsoft.com/office/drawing/2014/main" id="{F461F288-E550-4E06-B691-CF08C689458A}"/>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49154" name="Text Box 7">
            <a:extLst>
              <a:ext uri="{FF2B5EF4-FFF2-40B4-BE49-F238E27FC236}">
                <a16:creationId xmlns:a16="http://schemas.microsoft.com/office/drawing/2014/main" id="{328056E6-B09E-488B-9F5B-87D63D94712B}"/>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49155" name="Rectangle 2">
            <a:extLst>
              <a:ext uri="{FF2B5EF4-FFF2-40B4-BE49-F238E27FC236}">
                <a16:creationId xmlns:a16="http://schemas.microsoft.com/office/drawing/2014/main" id="{32B54943-9CFE-44BA-A43C-80359A1A8162}"/>
              </a:ext>
            </a:extLst>
          </p:cNvPr>
          <p:cNvSpPr txBox="1">
            <a:spLocks noChangeArrowheads="1"/>
          </p:cNvSpPr>
          <p:nvPr/>
        </p:nvSpPr>
        <p:spPr bwMode="auto">
          <a:xfrm>
            <a:off x="304800" y="44450"/>
            <a:ext cx="8534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Results: document statistics</a:t>
            </a:r>
          </a:p>
        </p:txBody>
      </p:sp>
      <p:graphicFrame>
        <p:nvGraphicFramePr>
          <p:cNvPr id="2" name="Table 1">
            <a:extLst>
              <a:ext uri="{FF2B5EF4-FFF2-40B4-BE49-F238E27FC236}">
                <a16:creationId xmlns:a16="http://schemas.microsoft.com/office/drawing/2014/main" id="{B2A9A2E1-B328-4846-AD1B-950BBD5E5C8C}"/>
              </a:ext>
            </a:extLst>
          </p:cNvPr>
          <p:cNvGraphicFramePr>
            <a:graphicFrameLocks noGrp="1"/>
          </p:cNvGraphicFramePr>
          <p:nvPr/>
        </p:nvGraphicFramePr>
        <p:xfrm>
          <a:off x="539750" y="1268413"/>
          <a:ext cx="8135938" cy="3987800"/>
        </p:xfrm>
        <a:graphic>
          <a:graphicData uri="http://schemas.openxmlformats.org/drawingml/2006/table">
            <a:tbl>
              <a:tblPr/>
              <a:tblGrid>
                <a:gridCol w="3213100">
                  <a:extLst>
                    <a:ext uri="{9D8B030D-6E8A-4147-A177-3AD203B41FA5}">
                      <a16:colId xmlns:a16="http://schemas.microsoft.com/office/drawing/2014/main" val="2858119635"/>
                    </a:ext>
                  </a:extLst>
                </a:gridCol>
                <a:gridCol w="1322388">
                  <a:extLst>
                    <a:ext uri="{9D8B030D-6E8A-4147-A177-3AD203B41FA5}">
                      <a16:colId xmlns:a16="http://schemas.microsoft.com/office/drawing/2014/main" val="1882539111"/>
                    </a:ext>
                  </a:extLst>
                </a:gridCol>
                <a:gridCol w="1655762">
                  <a:extLst>
                    <a:ext uri="{9D8B030D-6E8A-4147-A177-3AD203B41FA5}">
                      <a16:colId xmlns:a16="http://schemas.microsoft.com/office/drawing/2014/main" val="2015198519"/>
                    </a:ext>
                  </a:extLst>
                </a:gridCol>
                <a:gridCol w="1944688">
                  <a:extLst>
                    <a:ext uri="{9D8B030D-6E8A-4147-A177-3AD203B41FA5}">
                      <a16:colId xmlns:a16="http://schemas.microsoft.com/office/drawing/2014/main" val="2651911653"/>
                    </a:ext>
                  </a:extLst>
                </a:gridCol>
              </a:tblGrid>
              <a:tr h="1439863">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Mean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Range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Community examples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528590288"/>
                  </a:ext>
                </a:extLst>
              </a:tr>
              <a:tr h="454025">
                <a:tc gridSpan="3">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Text statistics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tc hMerge="1">
                  <a:txBody>
                    <a:bodyPr/>
                    <a:lstStyle/>
                    <a:p>
                      <a:endParaRPr lang="en-GB"/>
                    </a:p>
                  </a:txBody>
                  <a:tcPr/>
                </a:tc>
                <a:tc hMerge="1">
                  <a:txBody>
                    <a:bodyPr/>
                    <a:lstStyle/>
                    <a:p>
                      <a:endParaRPr lang="en-GB"/>
                    </a:p>
                  </a:txBody>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extLst>
                  <a:ext uri="{0D108BD9-81ED-4DB2-BD59-A6C34878D82A}">
                    <a16:rowId xmlns:a16="http://schemas.microsoft.com/office/drawing/2014/main" val="24123504"/>
                  </a:ext>
                </a:extLst>
              </a:tr>
              <a:tr h="45402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Page number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13</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5-23</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9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1301274404"/>
                  </a:ext>
                </a:extLst>
              </a:tr>
              <a:tr h="45402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Word count</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4513</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1875-8530</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3582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extLst>
                  <a:ext uri="{0D108BD9-81ED-4DB2-BD59-A6C34878D82A}">
                    <a16:rowId xmlns:a16="http://schemas.microsoft.com/office/drawing/2014/main" val="1583859064"/>
                  </a:ext>
                </a:extLst>
              </a:tr>
              <a:tr h="45402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Sentence count</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242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125-401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280</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1111494328"/>
                  </a:ext>
                </a:extLst>
              </a:tr>
              <a:tr h="731838">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Mean numbers of words per sentence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18.5</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15.6-22.1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12.8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2" marR="68572" marT="0" marB="0" horzOverflow="overflow">
                    <a:lnL>
                      <a:noFill/>
                    </a:lnL>
                    <a:lnR>
                      <a:noFill/>
                    </a:lnR>
                    <a:lnT>
                      <a:noFill/>
                    </a:lnT>
                    <a:lnB>
                      <a:noFill/>
                    </a:lnB>
                    <a:lnTlToBr>
                      <a:noFill/>
                    </a:lnTlToBr>
                    <a:lnBlToTr>
                      <a:noFill/>
                    </a:lnBlToTr>
                    <a:solidFill>
                      <a:srgbClr val="5A7178"/>
                    </a:solidFill>
                  </a:tcPr>
                </a:tc>
                <a:extLst>
                  <a:ext uri="{0D108BD9-81ED-4DB2-BD59-A6C34878D82A}">
                    <a16:rowId xmlns:a16="http://schemas.microsoft.com/office/drawing/2014/main" val="3208880895"/>
                  </a:ext>
                </a:extLst>
              </a:tr>
            </a:tbl>
          </a:graphicData>
        </a:graphic>
      </p:graphicFrame>
      <p:sp>
        <p:nvSpPr>
          <p:cNvPr id="49180" name="Rectangle 6">
            <a:extLst>
              <a:ext uri="{FF2B5EF4-FFF2-40B4-BE49-F238E27FC236}">
                <a16:creationId xmlns:a16="http://schemas.microsoft.com/office/drawing/2014/main" id="{E6E52FD3-AE03-494D-B753-21D5130B61AE}"/>
              </a:ext>
            </a:extLst>
          </p:cNvPr>
          <p:cNvSpPr>
            <a:spLocks noChangeArrowheads="1"/>
          </p:cNvSpPr>
          <p:nvPr/>
        </p:nvSpPr>
        <p:spPr bwMode="auto">
          <a:xfrm>
            <a:off x="539750" y="5445125"/>
            <a:ext cx="8604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400" b="1">
                <a:cs typeface="Arial" panose="020B0604020202020204" pitchFamily="34" charset="0"/>
              </a:rPr>
              <a:t>Community examples matched for complexity.</a:t>
            </a:r>
          </a:p>
          <a:p>
            <a:r>
              <a:rPr lang="en-US" altLang="en-US" sz="2400" b="1">
                <a:cs typeface="Arial" panose="020B0604020202020204" pitchFamily="34" charset="0"/>
              </a:rPr>
              <a:t>Document length is a literacy factor (START substudy)</a:t>
            </a:r>
            <a:endParaRPr lang="en-US" altLang="en-US" sz="2400">
              <a:cs typeface="Arial" panose="020B0604020202020204" pitchFamily="34" charset="0"/>
            </a:endParaRPr>
          </a:p>
        </p:txBody>
      </p:sp>
      <p:sp>
        <p:nvSpPr>
          <p:cNvPr id="49181" name="Oval 13">
            <a:extLst>
              <a:ext uri="{FF2B5EF4-FFF2-40B4-BE49-F238E27FC236}">
                <a16:creationId xmlns:a16="http://schemas.microsoft.com/office/drawing/2014/main" id="{D09153CC-6F66-406D-B8E7-435B725493C5}"/>
              </a:ext>
            </a:extLst>
          </p:cNvPr>
          <p:cNvSpPr>
            <a:spLocks noChangeArrowheads="1"/>
          </p:cNvSpPr>
          <p:nvPr/>
        </p:nvSpPr>
        <p:spPr bwMode="auto">
          <a:xfrm>
            <a:off x="3810000" y="4343400"/>
            <a:ext cx="1219200" cy="7620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49182" name="Oval 13">
            <a:extLst>
              <a:ext uri="{FF2B5EF4-FFF2-40B4-BE49-F238E27FC236}">
                <a16:creationId xmlns:a16="http://schemas.microsoft.com/office/drawing/2014/main" id="{1D1B30BB-F61C-430B-8B80-BD85D9F9F1D5}"/>
              </a:ext>
            </a:extLst>
          </p:cNvPr>
          <p:cNvSpPr>
            <a:spLocks noChangeArrowheads="1"/>
          </p:cNvSpPr>
          <p:nvPr/>
        </p:nvSpPr>
        <p:spPr bwMode="auto">
          <a:xfrm>
            <a:off x="7086600" y="4343400"/>
            <a:ext cx="1219200" cy="7620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6">
            <a:extLst>
              <a:ext uri="{FF2B5EF4-FFF2-40B4-BE49-F238E27FC236}">
                <a16:creationId xmlns:a16="http://schemas.microsoft.com/office/drawing/2014/main" id="{694834D9-19C8-4F7D-9620-30CEE32A1077}"/>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51202" name="Text Box 7">
            <a:extLst>
              <a:ext uri="{FF2B5EF4-FFF2-40B4-BE49-F238E27FC236}">
                <a16:creationId xmlns:a16="http://schemas.microsoft.com/office/drawing/2014/main" id="{F72AEB4C-78B8-4C33-8B08-E73EA693BDA9}"/>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51203" name="Rectangle 2">
            <a:extLst>
              <a:ext uri="{FF2B5EF4-FFF2-40B4-BE49-F238E27FC236}">
                <a16:creationId xmlns:a16="http://schemas.microsoft.com/office/drawing/2014/main" id="{0EB89AA1-BC5E-4C16-8B9A-D7A3C8953228}"/>
              </a:ext>
            </a:extLst>
          </p:cNvPr>
          <p:cNvSpPr txBox="1">
            <a:spLocks noChangeArrowheads="1"/>
          </p:cNvSpPr>
          <p:nvPr/>
        </p:nvSpPr>
        <p:spPr bwMode="auto">
          <a:xfrm>
            <a:off x="685800" y="444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Results: readability scores</a:t>
            </a:r>
          </a:p>
        </p:txBody>
      </p:sp>
      <p:graphicFrame>
        <p:nvGraphicFramePr>
          <p:cNvPr id="2" name="Table 1">
            <a:extLst>
              <a:ext uri="{FF2B5EF4-FFF2-40B4-BE49-F238E27FC236}">
                <a16:creationId xmlns:a16="http://schemas.microsoft.com/office/drawing/2014/main" id="{A188298E-F274-4D57-958C-E4CACBE15241}"/>
              </a:ext>
            </a:extLst>
          </p:cNvPr>
          <p:cNvGraphicFramePr>
            <a:graphicFrameLocks noGrp="1"/>
          </p:cNvGraphicFramePr>
          <p:nvPr/>
        </p:nvGraphicFramePr>
        <p:xfrm>
          <a:off x="539750" y="1341438"/>
          <a:ext cx="8101013" cy="3932237"/>
        </p:xfrm>
        <a:graphic>
          <a:graphicData uri="http://schemas.openxmlformats.org/drawingml/2006/table">
            <a:tbl>
              <a:tblPr/>
              <a:tblGrid>
                <a:gridCol w="2555875">
                  <a:extLst>
                    <a:ext uri="{9D8B030D-6E8A-4147-A177-3AD203B41FA5}">
                      <a16:colId xmlns:a16="http://schemas.microsoft.com/office/drawing/2014/main" val="638884299"/>
                    </a:ext>
                  </a:extLst>
                </a:gridCol>
                <a:gridCol w="1512888">
                  <a:extLst>
                    <a:ext uri="{9D8B030D-6E8A-4147-A177-3AD203B41FA5}">
                      <a16:colId xmlns:a16="http://schemas.microsoft.com/office/drawing/2014/main" val="3971831782"/>
                    </a:ext>
                  </a:extLst>
                </a:gridCol>
                <a:gridCol w="2160587">
                  <a:extLst>
                    <a:ext uri="{9D8B030D-6E8A-4147-A177-3AD203B41FA5}">
                      <a16:colId xmlns:a16="http://schemas.microsoft.com/office/drawing/2014/main" val="2582440765"/>
                    </a:ext>
                  </a:extLst>
                </a:gridCol>
                <a:gridCol w="1871663">
                  <a:extLst>
                    <a:ext uri="{9D8B030D-6E8A-4147-A177-3AD203B41FA5}">
                      <a16:colId xmlns:a16="http://schemas.microsoft.com/office/drawing/2014/main" val="2004826215"/>
                    </a:ext>
                  </a:extLst>
                </a:gridCol>
              </a:tblGrid>
              <a:tr h="1249363">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Mean scores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Range of mean scores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Community examples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82664365"/>
                  </a:ext>
                </a:extLst>
              </a:tr>
              <a:tr h="485775">
                <a:tc gridSpan="3">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Readability scores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tc hMerge="1">
                  <a:txBody>
                    <a:bodyPr/>
                    <a:lstStyle/>
                    <a:p>
                      <a:endParaRPr lang="en-GB"/>
                    </a:p>
                  </a:txBody>
                  <a:tcPr/>
                </a:tc>
                <a:tc hMerge="1">
                  <a:txBody>
                    <a:bodyPr/>
                    <a:lstStyle/>
                    <a:p>
                      <a:endParaRPr lang="en-GB"/>
                    </a:p>
                  </a:txBody>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extLst>
                  <a:ext uri="{0D108BD9-81ED-4DB2-BD59-A6C34878D82A}">
                    <a16:rowId xmlns:a16="http://schemas.microsoft.com/office/drawing/2014/main" val="3752260084"/>
                  </a:ext>
                </a:extLst>
              </a:tr>
              <a:tr h="839788">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Flesch Reading Ease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55.4</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47.1-63.1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70.3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1385754829"/>
                  </a:ext>
                </a:extLst>
              </a:tr>
              <a:tr h="871538">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Flesch-Kincaid Reading Grade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10.1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9.0-12.0</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6.6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5A7178"/>
                    </a:solidFill>
                  </a:tcPr>
                </a:tc>
                <a:extLst>
                  <a:ext uri="{0D108BD9-81ED-4DB2-BD59-A6C34878D82A}">
                    <a16:rowId xmlns:a16="http://schemas.microsoft.com/office/drawing/2014/main" val="2027783412"/>
                  </a:ext>
                </a:extLst>
              </a:tr>
              <a:tr h="4857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SMOG index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9.2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7.9-10.4</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6.9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3802720295"/>
                  </a:ext>
                </a:extLst>
              </a:tr>
            </a:tbl>
          </a:graphicData>
        </a:graphic>
      </p:graphicFrame>
      <p:sp>
        <p:nvSpPr>
          <p:cNvPr id="51224" name="Rectangle 6">
            <a:extLst>
              <a:ext uri="{FF2B5EF4-FFF2-40B4-BE49-F238E27FC236}">
                <a16:creationId xmlns:a16="http://schemas.microsoft.com/office/drawing/2014/main" id="{F92DB478-E233-4393-899E-5EC8C8553553}"/>
              </a:ext>
            </a:extLst>
          </p:cNvPr>
          <p:cNvSpPr>
            <a:spLocks noChangeArrowheads="1"/>
          </p:cNvSpPr>
          <p:nvPr/>
        </p:nvSpPr>
        <p:spPr bwMode="auto">
          <a:xfrm>
            <a:off x="457200" y="5481638"/>
            <a:ext cx="813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400" b="1">
                <a:cs typeface="Arial" panose="020B0604020202020204" pitchFamily="34" charset="0"/>
              </a:rPr>
              <a:t>Community examples show targets are achievable.</a:t>
            </a:r>
            <a:endParaRPr lang="en-US" altLang="en-US" sz="240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6">
            <a:extLst>
              <a:ext uri="{FF2B5EF4-FFF2-40B4-BE49-F238E27FC236}">
                <a16:creationId xmlns:a16="http://schemas.microsoft.com/office/drawing/2014/main" id="{9ED393BF-55F4-4F4B-8974-D2AE9AB47AFB}"/>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16386" name="Text Box 7">
            <a:extLst>
              <a:ext uri="{FF2B5EF4-FFF2-40B4-BE49-F238E27FC236}">
                <a16:creationId xmlns:a16="http://schemas.microsoft.com/office/drawing/2014/main" id="{85B61467-D76A-4EDF-BEF5-F0292FDC77B1}"/>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16387" name="Rectangle 2">
            <a:extLst>
              <a:ext uri="{FF2B5EF4-FFF2-40B4-BE49-F238E27FC236}">
                <a16:creationId xmlns:a16="http://schemas.microsoft.com/office/drawing/2014/main" id="{54832919-32CC-4099-998A-4C261DDC0C6D}"/>
              </a:ext>
            </a:extLst>
          </p:cNvPr>
          <p:cNvSpPr txBox="1">
            <a:spLocks noChangeArrowheads="1"/>
          </p:cNvSpPr>
          <p:nvPr/>
        </p:nvSpPr>
        <p:spPr bwMode="auto">
          <a:xfrm>
            <a:off x="685800" y="38100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Outline</a:t>
            </a:r>
          </a:p>
        </p:txBody>
      </p:sp>
      <p:sp>
        <p:nvSpPr>
          <p:cNvPr id="16388" name="Rectangle 3">
            <a:extLst>
              <a:ext uri="{FF2B5EF4-FFF2-40B4-BE49-F238E27FC236}">
                <a16:creationId xmlns:a16="http://schemas.microsoft.com/office/drawing/2014/main" id="{B638BF5F-595A-458A-8F80-D986A1F1F5C1}"/>
              </a:ext>
            </a:extLst>
          </p:cNvPr>
          <p:cNvSpPr txBox="1">
            <a:spLocks noChangeArrowheads="1"/>
          </p:cNvSpPr>
          <p:nvPr/>
        </p:nvSpPr>
        <p:spPr bwMode="auto">
          <a:xfrm>
            <a:off x="900113" y="1471613"/>
            <a:ext cx="75612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ts val="600"/>
              </a:spcBef>
              <a:spcAft>
                <a:spcPts val="600"/>
              </a:spcAft>
              <a:buFontTx/>
              <a:buChar char="•"/>
            </a:pPr>
            <a:r>
              <a:rPr lang="en-US" altLang="en-US" sz="2400" b="1">
                <a:cs typeface="Arial" panose="020B0604020202020204" pitchFamily="34" charset="0"/>
              </a:rPr>
              <a:t>This talk is based on an oral presentation to the UK BHIVA conference in 2015.</a:t>
            </a:r>
          </a:p>
          <a:p>
            <a:pPr>
              <a:spcBef>
                <a:spcPts val="600"/>
              </a:spcBef>
              <a:spcAft>
                <a:spcPts val="600"/>
              </a:spcAft>
              <a:buFontTx/>
              <a:buChar char="•"/>
            </a:pPr>
            <a:r>
              <a:rPr lang="en-US" altLang="en-US" sz="2400" b="1">
                <a:cs typeface="Arial" panose="020B0604020202020204" pitchFamily="34" charset="0"/>
              </a:rPr>
              <a:t>Designed to show whether literacy in patient information meets guideline targets.</a:t>
            </a:r>
          </a:p>
          <a:p>
            <a:pPr>
              <a:spcBef>
                <a:spcPts val="600"/>
              </a:spcBef>
              <a:spcAft>
                <a:spcPts val="600"/>
              </a:spcAft>
              <a:buFontTx/>
              <a:buChar char="•"/>
            </a:pPr>
            <a:r>
              <a:rPr lang="en-US" altLang="en-US" sz="2400" b="1">
                <a:cs typeface="Arial" panose="020B0604020202020204" pitchFamily="34" charset="0"/>
              </a:rPr>
              <a:t>Also, that to show that patient information can be made easier to understand.</a:t>
            </a:r>
          </a:p>
          <a:p>
            <a:pPr>
              <a:spcBef>
                <a:spcPts val="600"/>
              </a:spcBef>
              <a:spcAft>
                <a:spcPts val="600"/>
              </a:spcAft>
              <a:buFontTx/>
              <a:buChar char="•"/>
            </a:pPr>
            <a:r>
              <a:rPr lang="en-US" altLang="en-US" sz="2400" b="1">
                <a:cs typeface="Arial" panose="020B0604020202020204" pitchFamily="34" charset="0"/>
              </a:rPr>
              <a:t>Difficult text is a barrier to inclusion. It requires education to access to healthcare.</a:t>
            </a:r>
          </a:p>
          <a:p>
            <a:pPr>
              <a:spcBef>
                <a:spcPts val="600"/>
              </a:spcBef>
              <a:spcAft>
                <a:spcPts val="600"/>
              </a:spcAft>
              <a:buFontTx/>
              <a:buChar char="•"/>
            </a:pPr>
            <a:r>
              <a:rPr lang="en-US" altLang="en-US" sz="2400" b="1">
                <a:cs typeface="Arial" panose="020B0604020202020204" pitchFamily="34" charset="0"/>
              </a:rPr>
              <a:t>This is not a new issue and it is not specific to HIV </a:t>
            </a:r>
            <a:r>
              <a:rPr lang="en-US" altLang="en-US" sz="2400" b="1">
                <a:cs typeface="Arial" panose="020B0604020202020204" pitchFamily="34" charset="0"/>
                <a:sym typeface="Wingdings" panose="05000000000000000000" pitchFamily="2" charset="2"/>
              </a:rPr>
              <a:t></a:t>
            </a:r>
            <a:endParaRPr lang="en-US" altLang="en-US" sz="2400" b="1">
              <a:cs typeface="Arial" panose="020B0604020202020204" pitchFamily="34" charset="0"/>
            </a:endParaRPr>
          </a:p>
          <a:p>
            <a:pPr>
              <a:spcBef>
                <a:spcPts val="600"/>
              </a:spcBef>
              <a:spcAft>
                <a:spcPts val="600"/>
              </a:spcAft>
              <a:buFontTx/>
              <a:buChar char="•"/>
            </a:pPr>
            <a:endParaRPr lang="en-US" altLang="en-US" sz="2400" b="1">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6">
            <a:extLst>
              <a:ext uri="{FF2B5EF4-FFF2-40B4-BE49-F238E27FC236}">
                <a16:creationId xmlns:a16="http://schemas.microsoft.com/office/drawing/2014/main" id="{6E53FC6F-345A-45B1-AF5F-74B72ED1A7BB}"/>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53250" name="Text Box 7">
            <a:extLst>
              <a:ext uri="{FF2B5EF4-FFF2-40B4-BE49-F238E27FC236}">
                <a16:creationId xmlns:a16="http://schemas.microsoft.com/office/drawing/2014/main" id="{189E3B35-B287-49F2-BD66-3083F7241118}"/>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53251" name="Rectangle 2">
            <a:extLst>
              <a:ext uri="{FF2B5EF4-FFF2-40B4-BE49-F238E27FC236}">
                <a16:creationId xmlns:a16="http://schemas.microsoft.com/office/drawing/2014/main" id="{ECC1F584-53A1-4D1A-BA77-450EC7D2D979}"/>
              </a:ext>
            </a:extLst>
          </p:cNvPr>
          <p:cNvSpPr txBox="1">
            <a:spLocks noChangeArrowheads="1"/>
          </p:cNvSpPr>
          <p:nvPr/>
        </p:nvSpPr>
        <p:spPr bwMode="auto">
          <a:xfrm>
            <a:off x="685800" y="444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Results: readability scores</a:t>
            </a:r>
          </a:p>
        </p:txBody>
      </p:sp>
      <p:graphicFrame>
        <p:nvGraphicFramePr>
          <p:cNvPr id="2" name="Table 1">
            <a:extLst>
              <a:ext uri="{FF2B5EF4-FFF2-40B4-BE49-F238E27FC236}">
                <a16:creationId xmlns:a16="http://schemas.microsoft.com/office/drawing/2014/main" id="{B48970CC-015C-45BA-8FDD-8C79AC64D430}"/>
              </a:ext>
            </a:extLst>
          </p:cNvPr>
          <p:cNvGraphicFramePr>
            <a:graphicFrameLocks noGrp="1"/>
          </p:cNvGraphicFramePr>
          <p:nvPr/>
        </p:nvGraphicFramePr>
        <p:xfrm>
          <a:off x="539750" y="1341438"/>
          <a:ext cx="8101013" cy="3932237"/>
        </p:xfrm>
        <a:graphic>
          <a:graphicData uri="http://schemas.openxmlformats.org/drawingml/2006/table">
            <a:tbl>
              <a:tblPr/>
              <a:tblGrid>
                <a:gridCol w="2555875">
                  <a:extLst>
                    <a:ext uri="{9D8B030D-6E8A-4147-A177-3AD203B41FA5}">
                      <a16:colId xmlns:a16="http://schemas.microsoft.com/office/drawing/2014/main" val="792327616"/>
                    </a:ext>
                  </a:extLst>
                </a:gridCol>
                <a:gridCol w="1512888">
                  <a:extLst>
                    <a:ext uri="{9D8B030D-6E8A-4147-A177-3AD203B41FA5}">
                      <a16:colId xmlns:a16="http://schemas.microsoft.com/office/drawing/2014/main" val="2784943058"/>
                    </a:ext>
                  </a:extLst>
                </a:gridCol>
                <a:gridCol w="2160587">
                  <a:extLst>
                    <a:ext uri="{9D8B030D-6E8A-4147-A177-3AD203B41FA5}">
                      <a16:colId xmlns:a16="http://schemas.microsoft.com/office/drawing/2014/main" val="1974567022"/>
                    </a:ext>
                  </a:extLst>
                </a:gridCol>
                <a:gridCol w="1871663">
                  <a:extLst>
                    <a:ext uri="{9D8B030D-6E8A-4147-A177-3AD203B41FA5}">
                      <a16:colId xmlns:a16="http://schemas.microsoft.com/office/drawing/2014/main" val="3070103068"/>
                    </a:ext>
                  </a:extLst>
                </a:gridCol>
              </a:tblGrid>
              <a:tr h="1249363">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Mean scores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Range of mean scores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Community examples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201636141"/>
                  </a:ext>
                </a:extLst>
              </a:tr>
              <a:tr h="485775">
                <a:tc gridSpan="3">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Readability scores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tc hMerge="1">
                  <a:txBody>
                    <a:bodyPr/>
                    <a:lstStyle/>
                    <a:p>
                      <a:endParaRPr lang="en-GB"/>
                    </a:p>
                  </a:txBody>
                  <a:tcPr/>
                </a:tc>
                <a:tc hMerge="1">
                  <a:txBody>
                    <a:bodyPr/>
                    <a:lstStyle/>
                    <a:p>
                      <a:endParaRPr lang="en-GB"/>
                    </a:p>
                  </a:txBody>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extLst>
                  <a:ext uri="{0D108BD9-81ED-4DB2-BD59-A6C34878D82A}">
                    <a16:rowId xmlns:a16="http://schemas.microsoft.com/office/drawing/2014/main" val="995344206"/>
                  </a:ext>
                </a:extLst>
              </a:tr>
              <a:tr h="839788">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Flesch Reading Ease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55.4</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47.1-63.1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70.3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1402564396"/>
                  </a:ext>
                </a:extLst>
              </a:tr>
              <a:tr h="871538">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Flesch-Kincaid Reading Grade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10.1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9.0-12.0</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6.6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5A7178"/>
                    </a:solidFill>
                  </a:tcPr>
                </a:tc>
                <a:extLst>
                  <a:ext uri="{0D108BD9-81ED-4DB2-BD59-A6C34878D82A}">
                    <a16:rowId xmlns:a16="http://schemas.microsoft.com/office/drawing/2014/main" val="3030077982"/>
                  </a:ext>
                </a:extLst>
              </a:tr>
              <a:tr h="4857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SMOG index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9.2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7.9-10.4</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6.9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2449494807"/>
                  </a:ext>
                </a:extLst>
              </a:tr>
            </a:tbl>
          </a:graphicData>
        </a:graphic>
      </p:graphicFrame>
      <p:sp>
        <p:nvSpPr>
          <p:cNvPr id="53272" name="Rectangle 6">
            <a:extLst>
              <a:ext uri="{FF2B5EF4-FFF2-40B4-BE49-F238E27FC236}">
                <a16:creationId xmlns:a16="http://schemas.microsoft.com/office/drawing/2014/main" id="{62E0A318-1525-4CC0-87BB-FBA707A2A731}"/>
              </a:ext>
            </a:extLst>
          </p:cNvPr>
          <p:cNvSpPr>
            <a:spLocks noChangeArrowheads="1"/>
          </p:cNvSpPr>
          <p:nvPr/>
        </p:nvSpPr>
        <p:spPr bwMode="auto">
          <a:xfrm>
            <a:off x="457200" y="5481638"/>
            <a:ext cx="813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400" b="1">
                <a:cs typeface="Arial" panose="020B0604020202020204" pitchFamily="34" charset="0"/>
              </a:rPr>
              <a:t>Community examples show targets are achievable.</a:t>
            </a:r>
            <a:endParaRPr lang="en-US" altLang="en-US" sz="2400">
              <a:cs typeface="Arial" panose="020B0604020202020204" pitchFamily="34" charset="0"/>
            </a:endParaRPr>
          </a:p>
        </p:txBody>
      </p:sp>
      <p:sp>
        <p:nvSpPr>
          <p:cNvPr id="53273" name="Oval 13">
            <a:extLst>
              <a:ext uri="{FF2B5EF4-FFF2-40B4-BE49-F238E27FC236}">
                <a16:creationId xmlns:a16="http://schemas.microsoft.com/office/drawing/2014/main" id="{BFE27BD1-5977-4DE7-89B8-13EE576C3626}"/>
              </a:ext>
            </a:extLst>
          </p:cNvPr>
          <p:cNvSpPr>
            <a:spLocks noChangeArrowheads="1"/>
          </p:cNvSpPr>
          <p:nvPr/>
        </p:nvSpPr>
        <p:spPr bwMode="auto">
          <a:xfrm>
            <a:off x="3276600" y="2895600"/>
            <a:ext cx="1219200" cy="7620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53274" name="Oval 13">
            <a:extLst>
              <a:ext uri="{FF2B5EF4-FFF2-40B4-BE49-F238E27FC236}">
                <a16:creationId xmlns:a16="http://schemas.microsoft.com/office/drawing/2014/main" id="{52211907-9103-487D-BDB8-AFCBA41631E5}"/>
              </a:ext>
            </a:extLst>
          </p:cNvPr>
          <p:cNvSpPr>
            <a:spLocks noChangeArrowheads="1"/>
          </p:cNvSpPr>
          <p:nvPr/>
        </p:nvSpPr>
        <p:spPr bwMode="auto">
          <a:xfrm>
            <a:off x="7086600" y="2895600"/>
            <a:ext cx="1219200" cy="7620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6">
            <a:extLst>
              <a:ext uri="{FF2B5EF4-FFF2-40B4-BE49-F238E27FC236}">
                <a16:creationId xmlns:a16="http://schemas.microsoft.com/office/drawing/2014/main" id="{7891486D-2257-431F-A675-276C1A3CC8A5}"/>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55298" name="Text Box 7">
            <a:extLst>
              <a:ext uri="{FF2B5EF4-FFF2-40B4-BE49-F238E27FC236}">
                <a16:creationId xmlns:a16="http://schemas.microsoft.com/office/drawing/2014/main" id="{1E35A945-084A-4DF7-AECD-5299F324167F}"/>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55299" name="Rectangle 2">
            <a:extLst>
              <a:ext uri="{FF2B5EF4-FFF2-40B4-BE49-F238E27FC236}">
                <a16:creationId xmlns:a16="http://schemas.microsoft.com/office/drawing/2014/main" id="{2441946F-FB36-4FCB-8958-59009B638B09}"/>
              </a:ext>
            </a:extLst>
          </p:cNvPr>
          <p:cNvSpPr txBox="1">
            <a:spLocks noChangeArrowheads="1"/>
          </p:cNvSpPr>
          <p:nvPr/>
        </p:nvSpPr>
        <p:spPr bwMode="auto">
          <a:xfrm>
            <a:off x="685800" y="444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Results: readability scores</a:t>
            </a:r>
          </a:p>
        </p:txBody>
      </p:sp>
      <p:graphicFrame>
        <p:nvGraphicFramePr>
          <p:cNvPr id="2" name="Table 1">
            <a:extLst>
              <a:ext uri="{FF2B5EF4-FFF2-40B4-BE49-F238E27FC236}">
                <a16:creationId xmlns:a16="http://schemas.microsoft.com/office/drawing/2014/main" id="{56E84501-0FDA-417D-8DB5-B299810EA189}"/>
              </a:ext>
            </a:extLst>
          </p:cNvPr>
          <p:cNvGraphicFramePr>
            <a:graphicFrameLocks noGrp="1"/>
          </p:cNvGraphicFramePr>
          <p:nvPr/>
        </p:nvGraphicFramePr>
        <p:xfrm>
          <a:off x="539750" y="1341438"/>
          <a:ext cx="8101013" cy="3932237"/>
        </p:xfrm>
        <a:graphic>
          <a:graphicData uri="http://schemas.openxmlformats.org/drawingml/2006/table">
            <a:tbl>
              <a:tblPr/>
              <a:tblGrid>
                <a:gridCol w="2555875">
                  <a:extLst>
                    <a:ext uri="{9D8B030D-6E8A-4147-A177-3AD203B41FA5}">
                      <a16:colId xmlns:a16="http://schemas.microsoft.com/office/drawing/2014/main" val="944799468"/>
                    </a:ext>
                  </a:extLst>
                </a:gridCol>
                <a:gridCol w="1512888">
                  <a:extLst>
                    <a:ext uri="{9D8B030D-6E8A-4147-A177-3AD203B41FA5}">
                      <a16:colId xmlns:a16="http://schemas.microsoft.com/office/drawing/2014/main" val="4073996813"/>
                    </a:ext>
                  </a:extLst>
                </a:gridCol>
                <a:gridCol w="2160587">
                  <a:extLst>
                    <a:ext uri="{9D8B030D-6E8A-4147-A177-3AD203B41FA5}">
                      <a16:colId xmlns:a16="http://schemas.microsoft.com/office/drawing/2014/main" val="2494330257"/>
                    </a:ext>
                  </a:extLst>
                </a:gridCol>
                <a:gridCol w="1871663">
                  <a:extLst>
                    <a:ext uri="{9D8B030D-6E8A-4147-A177-3AD203B41FA5}">
                      <a16:colId xmlns:a16="http://schemas.microsoft.com/office/drawing/2014/main" val="1775185170"/>
                    </a:ext>
                  </a:extLst>
                </a:gridCol>
              </a:tblGrid>
              <a:tr h="1249363">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Mean scores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Range of mean scores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n=9</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Community examples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n=2</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7418004"/>
                  </a:ext>
                </a:extLst>
              </a:tr>
              <a:tr h="485775">
                <a:tc gridSpan="3">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Readability scores</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tc hMerge="1">
                  <a:txBody>
                    <a:bodyPr/>
                    <a:lstStyle/>
                    <a:p>
                      <a:endParaRPr lang="en-GB"/>
                    </a:p>
                  </a:txBody>
                  <a:tcPr/>
                </a:tc>
                <a:tc hMerge="1">
                  <a:txBody>
                    <a:bodyPr/>
                    <a:lstStyle/>
                    <a:p>
                      <a:endParaRPr lang="en-GB"/>
                    </a:p>
                  </a:txBody>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5A7178"/>
                    </a:solidFill>
                  </a:tcPr>
                </a:tc>
                <a:extLst>
                  <a:ext uri="{0D108BD9-81ED-4DB2-BD59-A6C34878D82A}">
                    <a16:rowId xmlns:a16="http://schemas.microsoft.com/office/drawing/2014/main" val="1491673177"/>
                  </a:ext>
                </a:extLst>
              </a:tr>
              <a:tr h="839788">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Flesch Reading Ease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55.4</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47.1-63.1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70.3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1911488970"/>
                  </a:ext>
                </a:extLst>
              </a:tr>
              <a:tr h="871538">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Flesch-Kincaid Reading Grade</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10.1</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9.0-12.0</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5A717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6.6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5A7178"/>
                    </a:solidFill>
                  </a:tcPr>
                </a:tc>
                <a:extLst>
                  <a:ext uri="{0D108BD9-81ED-4DB2-BD59-A6C34878D82A}">
                    <a16:rowId xmlns:a16="http://schemas.microsoft.com/office/drawing/2014/main" val="115528684"/>
                  </a:ext>
                </a:extLst>
              </a:tr>
              <a:tr h="4857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SMOG index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9.2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7.9-10.4</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6.9 </a:t>
                      </a:r>
                      <a:endParaRPr kumimoji="0" lang="en-GB" altLang="en-US" sz="2400" b="1" i="0" u="none" strike="noStrike" cap="none" normalizeH="0" baseline="0">
                        <a:ln>
                          <a:noFill/>
                        </a:ln>
                        <a:solidFill>
                          <a:srgbClr val="FFFFFF"/>
                        </a:solidFill>
                        <a:effectLst/>
                        <a:latin typeface="Arial" panose="020B0604020202020204" pitchFamily="34" charset="0"/>
                        <a:ea typeface="MS PGothic" panose="020B0600070205080204" pitchFamily="34" charset="-128"/>
                      </a:endParaRPr>
                    </a:p>
                  </a:txBody>
                  <a:tcPr marL="68577" marR="68577" marT="0" marB="0" horzOverflow="overflow">
                    <a:lnL>
                      <a:noFill/>
                    </a:lnL>
                    <a:lnR>
                      <a:noFill/>
                    </a:lnR>
                    <a:lnT>
                      <a:noFill/>
                    </a:lnT>
                    <a:lnB>
                      <a:noFill/>
                    </a:lnB>
                    <a:lnTlToBr>
                      <a:noFill/>
                    </a:lnTlToBr>
                    <a:lnBlToTr>
                      <a:noFill/>
                    </a:lnBlToTr>
                    <a:solidFill>
                      <a:srgbClr val="738F98"/>
                    </a:solidFill>
                  </a:tcPr>
                </a:tc>
                <a:extLst>
                  <a:ext uri="{0D108BD9-81ED-4DB2-BD59-A6C34878D82A}">
                    <a16:rowId xmlns:a16="http://schemas.microsoft.com/office/drawing/2014/main" val="2157278020"/>
                  </a:ext>
                </a:extLst>
              </a:tr>
            </a:tbl>
          </a:graphicData>
        </a:graphic>
      </p:graphicFrame>
      <p:sp>
        <p:nvSpPr>
          <p:cNvPr id="55320" name="Rectangle 6">
            <a:extLst>
              <a:ext uri="{FF2B5EF4-FFF2-40B4-BE49-F238E27FC236}">
                <a16:creationId xmlns:a16="http://schemas.microsoft.com/office/drawing/2014/main" id="{EF34B239-BD28-4C06-A4FF-38DFA5C7E4EC}"/>
              </a:ext>
            </a:extLst>
          </p:cNvPr>
          <p:cNvSpPr>
            <a:spLocks noChangeArrowheads="1"/>
          </p:cNvSpPr>
          <p:nvPr/>
        </p:nvSpPr>
        <p:spPr bwMode="auto">
          <a:xfrm>
            <a:off x="457200" y="5481638"/>
            <a:ext cx="813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400" b="1">
                <a:cs typeface="Arial" panose="020B0604020202020204" pitchFamily="34" charset="0"/>
              </a:rPr>
              <a:t>Community examples show targets are achievable.</a:t>
            </a:r>
            <a:endParaRPr lang="en-US" altLang="en-US" sz="2400">
              <a:cs typeface="Arial" panose="020B0604020202020204" pitchFamily="34" charset="0"/>
            </a:endParaRPr>
          </a:p>
        </p:txBody>
      </p:sp>
      <p:sp>
        <p:nvSpPr>
          <p:cNvPr id="55321" name="Oval 13">
            <a:extLst>
              <a:ext uri="{FF2B5EF4-FFF2-40B4-BE49-F238E27FC236}">
                <a16:creationId xmlns:a16="http://schemas.microsoft.com/office/drawing/2014/main" id="{2D31D49A-7952-41AC-A3B3-AA0A72E69D2C}"/>
              </a:ext>
            </a:extLst>
          </p:cNvPr>
          <p:cNvSpPr>
            <a:spLocks noChangeArrowheads="1"/>
          </p:cNvSpPr>
          <p:nvPr/>
        </p:nvSpPr>
        <p:spPr bwMode="auto">
          <a:xfrm>
            <a:off x="3276600" y="3733800"/>
            <a:ext cx="1219200" cy="7620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55322" name="Oval 13">
            <a:extLst>
              <a:ext uri="{FF2B5EF4-FFF2-40B4-BE49-F238E27FC236}">
                <a16:creationId xmlns:a16="http://schemas.microsoft.com/office/drawing/2014/main" id="{26A1FD8E-5E80-4BB6-85F3-76D04BF2E2A4}"/>
              </a:ext>
            </a:extLst>
          </p:cNvPr>
          <p:cNvSpPr>
            <a:spLocks noChangeArrowheads="1"/>
          </p:cNvSpPr>
          <p:nvPr/>
        </p:nvSpPr>
        <p:spPr bwMode="auto">
          <a:xfrm>
            <a:off x="7086600" y="3733800"/>
            <a:ext cx="1219200" cy="7620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6">
            <a:extLst>
              <a:ext uri="{FF2B5EF4-FFF2-40B4-BE49-F238E27FC236}">
                <a16:creationId xmlns:a16="http://schemas.microsoft.com/office/drawing/2014/main" id="{D54524C4-0F8B-4941-A02F-1C3965E1451C}"/>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57346" name="Text Box 7">
            <a:extLst>
              <a:ext uri="{FF2B5EF4-FFF2-40B4-BE49-F238E27FC236}">
                <a16:creationId xmlns:a16="http://schemas.microsoft.com/office/drawing/2014/main" id="{882646A6-1AB0-4392-A971-129A77EE7A16}"/>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57347" name="Rectangle 2">
            <a:extLst>
              <a:ext uri="{FF2B5EF4-FFF2-40B4-BE49-F238E27FC236}">
                <a16:creationId xmlns:a16="http://schemas.microsoft.com/office/drawing/2014/main" id="{BF305AF4-CEED-4D31-8249-1EF6515878CB}"/>
              </a:ext>
            </a:extLst>
          </p:cNvPr>
          <p:cNvSpPr txBox="1">
            <a:spLocks noChangeArrowheads="1"/>
          </p:cNvSpPr>
          <p:nvPr/>
        </p:nvSpPr>
        <p:spPr bwMode="auto">
          <a:xfrm>
            <a:off x="685800"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Limitations and discussion</a:t>
            </a:r>
          </a:p>
        </p:txBody>
      </p:sp>
      <p:sp>
        <p:nvSpPr>
          <p:cNvPr id="57348" name="Rectangle 3">
            <a:extLst>
              <a:ext uri="{FF2B5EF4-FFF2-40B4-BE49-F238E27FC236}">
                <a16:creationId xmlns:a16="http://schemas.microsoft.com/office/drawing/2014/main" id="{DBB8599C-676F-4806-92AD-F2751335ABEF}"/>
              </a:ext>
            </a:extLst>
          </p:cNvPr>
          <p:cNvSpPr txBox="1">
            <a:spLocks noChangeArrowheads="1"/>
          </p:cNvSpPr>
          <p:nvPr/>
        </p:nvSpPr>
        <p:spPr bwMode="auto">
          <a:xfrm>
            <a:off x="611188" y="1557338"/>
            <a:ext cx="8208962"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400" b="1">
                <a:cs typeface="Arial" panose="020B0604020202020204" pitchFamily="34" charset="0"/>
              </a:rPr>
              <a:t>•	Small number of protocols.</a:t>
            </a:r>
          </a:p>
          <a:p>
            <a:pPr>
              <a:spcBef>
                <a:spcPct val="50000"/>
              </a:spcBef>
            </a:pPr>
            <a:r>
              <a:rPr lang="en-US" altLang="en-US" sz="2400" b="1">
                <a:cs typeface="Arial" panose="020B0604020202020204" pitchFamily="34" charset="0"/>
              </a:rPr>
              <a:t>•	Other factors of readability were not assessed:</a:t>
            </a:r>
          </a:p>
          <a:p>
            <a:pPr>
              <a:spcBef>
                <a:spcPct val="50000"/>
              </a:spcBef>
            </a:pPr>
            <a:r>
              <a:rPr lang="en-US" altLang="en-US" sz="2400" b="1">
                <a:cs typeface="Arial" panose="020B0604020202020204" pitchFamily="34" charset="0"/>
              </a:rPr>
              <a:t>	i.e. text content and layout (font size, use of 	space and headings).</a:t>
            </a:r>
          </a:p>
          <a:p>
            <a:pPr>
              <a:spcBef>
                <a:spcPct val="50000"/>
              </a:spcBef>
            </a:pPr>
            <a:r>
              <a:rPr lang="en-US" altLang="en-US" sz="2400" b="1">
                <a:cs typeface="Arial" panose="020B0604020202020204" pitchFamily="34" charset="0"/>
              </a:rPr>
              <a:t>•	However, </a:t>
            </a:r>
            <a:r>
              <a:rPr lang="en-GB" altLang="en-US" sz="2400" b="1">
                <a:cs typeface="Arial" panose="020B0604020202020204" pitchFamily="34" charset="0"/>
              </a:rPr>
              <a:t>text heavy layouts and results	probably </a:t>
            </a:r>
            <a:r>
              <a:rPr lang="en-US" altLang="en-US" sz="2400" b="1">
                <a:cs typeface="Arial" panose="020B0604020202020204" pitchFamily="34" charset="0"/>
              </a:rPr>
              <a:t>underestimated true readability scores.</a:t>
            </a:r>
          </a:p>
          <a:p>
            <a:pPr>
              <a:spcBef>
                <a:spcPct val="50000"/>
              </a:spcBef>
            </a:pPr>
            <a:r>
              <a:rPr lang="en-US" altLang="en-US" sz="2400" b="1">
                <a:cs typeface="Arial" panose="020B0604020202020204" pitchFamily="34" charset="0"/>
              </a:rPr>
              <a:t>•	Patient leaflets are not used in isolation. Talking 	through a study is essential – but readability enables 	independent engagement.	</a:t>
            </a:r>
            <a:endParaRPr lang="en-US" altLang="en-US" sz="240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6">
            <a:extLst>
              <a:ext uri="{FF2B5EF4-FFF2-40B4-BE49-F238E27FC236}">
                <a16:creationId xmlns:a16="http://schemas.microsoft.com/office/drawing/2014/main" id="{21BD44A8-2C01-4878-A82C-F01D3D4FA481}"/>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59394" name="Text Box 7">
            <a:extLst>
              <a:ext uri="{FF2B5EF4-FFF2-40B4-BE49-F238E27FC236}">
                <a16:creationId xmlns:a16="http://schemas.microsoft.com/office/drawing/2014/main" id="{10EB0007-1051-475D-8367-672D462AF32D}"/>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59395" name="Rectangle 2">
            <a:extLst>
              <a:ext uri="{FF2B5EF4-FFF2-40B4-BE49-F238E27FC236}">
                <a16:creationId xmlns:a16="http://schemas.microsoft.com/office/drawing/2014/main" id="{B13BD9E0-ABF5-49BE-A360-47D24AB71ADC}"/>
              </a:ext>
            </a:extLst>
          </p:cNvPr>
          <p:cNvSpPr txBox="1">
            <a:spLocks noChangeArrowheads="1"/>
          </p:cNvSpPr>
          <p:nvPr/>
        </p:nvSpPr>
        <p:spPr bwMode="auto">
          <a:xfrm>
            <a:off x="685800" y="322263"/>
            <a:ext cx="77724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Advantages of readability</a:t>
            </a:r>
          </a:p>
        </p:txBody>
      </p:sp>
      <p:sp>
        <p:nvSpPr>
          <p:cNvPr id="59396" name="Rectangle 3">
            <a:extLst>
              <a:ext uri="{FF2B5EF4-FFF2-40B4-BE49-F238E27FC236}">
                <a16:creationId xmlns:a16="http://schemas.microsoft.com/office/drawing/2014/main" id="{C4BB10A6-E280-48BC-BD8A-E5EF07E86EB9}"/>
              </a:ext>
            </a:extLst>
          </p:cNvPr>
          <p:cNvSpPr txBox="1">
            <a:spLocks noChangeArrowheads="1"/>
          </p:cNvSpPr>
          <p:nvPr/>
        </p:nvSpPr>
        <p:spPr bwMode="auto">
          <a:xfrm>
            <a:off x="762000" y="1600200"/>
            <a:ext cx="741045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sz="2400" b="1">
              <a:cs typeface="Arial" panose="020B0604020202020204" pitchFamily="34" charset="0"/>
            </a:endParaRPr>
          </a:p>
          <a:p>
            <a:r>
              <a:rPr lang="en-US" altLang="en-US" sz="2400" b="1">
                <a:cs typeface="Arial" panose="020B0604020202020204" pitchFamily="34" charset="0"/>
              </a:rPr>
              <a:t>•	Increase the pool of potential participants.</a:t>
            </a:r>
          </a:p>
          <a:p>
            <a:endParaRPr lang="en-US" altLang="en-US" sz="2400" b="1">
              <a:cs typeface="Arial" panose="020B0604020202020204" pitchFamily="34" charset="0"/>
            </a:endParaRPr>
          </a:p>
          <a:p>
            <a:r>
              <a:rPr lang="en-US" altLang="en-US" sz="2400" b="1">
                <a:cs typeface="Arial" panose="020B0604020202020204" pitchFamily="34" charset="0"/>
              </a:rPr>
              <a:t>•	Engage people in research.</a:t>
            </a:r>
          </a:p>
          <a:p>
            <a:endParaRPr lang="en-US" altLang="en-US" sz="2400" b="1">
              <a:cs typeface="Arial" panose="020B0604020202020204" pitchFamily="34" charset="0"/>
            </a:endParaRPr>
          </a:p>
          <a:p>
            <a:r>
              <a:rPr lang="en-US" altLang="en-US" sz="2400" b="1">
                <a:cs typeface="Arial" panose="020B0604020202020204" pitchFamily="34" charset="0"/>
              </a:rPr>
              <a:t>•	Reduce the chance that people leave the 	study later.</a:t>
            </a:r>
          </a:p>
          <a:p>
            <a:endParaRPr lang="en-US" altLang="en-US" sz="2400" b="1">
              <a:cs typeface="Arial" panose="020B0604020202020204" pitchFamily="34" charset="0"/>
            </a:endParaRPr>
          </a:p>
          <a:p>
            <a:r>
              <a:rPr lang="en-US" altLang="en-US" sz="2400" b="1">
                <a:cs typeface="Arial" panose="020B0604020202020204" pitchFamily="34" charset="0"/>
              </a:rPr>
              <a:t>•	More likely to enable real informed 	consent.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6">
            <a:extLst>
              <a:ext uri="{FF2B5EF4-FFF2-40B4-BE49-F238E27FC236}">
                <a16:creationId xmlns:a16="http://schemas.microsoft.com/office/drawing/2014/main" id="{75FA7A66-890C-43CA-8511-A7FCDE0BDD86}"/>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1442" name="Text Box 7">
            <a:extLst>
              <a:ext uri="{FF2B5EF4-FFF2-40B4-BE49-F238E27FC236}">
                <a16:creationId xmlns:a16="http://schemas.microsoft.com/office/drawing/2014/main" id="{D8418704-36D6-45EA-8FA1-689EC787965C}"/>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1443" name="Rectangle 2">
            <a:extLst>
              <a:ext uri="{FF2B5EF4-FFF2-40B4-BE49-F238E27FC236}">
                <a16:creationId xmlns:a16="http://schemas.microsoft.com/office/drawing/2014/main" id="{66CBBBA5-C2A6-43BA-9B82-0E1C6E917CEB}"/>
              </a:ext>
            </a:extLst>
          </p:cNvPr>
          <p:cNvSpPr txBox="1">
            <a:spLocks noChangeArrowheads="1"/>
          </p:cNvSpPr>
          <p:nvPr/>
        </p:nvSpPr>
        <p:spPr bwMode="auto">
          <a:xfrm>
            <a:off x="685800"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Conclusion</a:t>
            </a:r>
          </a:p>
        </p:txBody>
      </p:sp>
      <p:sp>
        <p:nvSpPr>
          <p:cNvPr id="61444" name="Rectangle 3">
            <a:extLst>
              <a:ext uri="{FF2B5EF4-FFF2-40B4-BE49-F238E27FC236}">
                <a16:creationId xmlns:a16="http://schemas.microsoft.com/office/drawing/2014/main" id="{DBFBD430-E8B4-48B6-A64F-A67381147DD3}"/>
              </a:ext>
            </a:extLst>
          </p:cNvPr>
          <p:cNvSpPr txBox="1">
            <a:spLocks noChangeArrowheads="1"/>
          </p:cNvSpPr>
          <p:nvPr/>
        </p:nvSpPr>
        <p:spPr bwMode="auto">
          <a:xfrm>
            <a:off x="685800" y="1412875"/>
            <a:ext cx="78486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400" b="1">
                <a:cs typeface="Arial" panose="020B0604020202020204" pitchFamily="34" charset="0"/>
              </a:rPr>
              <a:t>•	This small study showed that literacy levels 	are too high for people to be easily included in 	research.</a:t>
            </a:r>
          </a:p>
          <a:p>
            <a:pPr>
              <a:spcBef>
                <a:spcPct val="50000"/>
              </a:spcBef>
            </a:pPr>
            <a:r>
              <a:rPr lang="en-US" altLang="en-US" sz="2400" b="1">
                <a:cs typeface="Arial" panose="020B0604020202020204" pitchFamily="34" charset="0"/>
              </a:rPr>
              <a:t>•	Given the care, detail and costs involved in 	HIV studies, similar attention is needed for 	patient  information</a:t>
            </a:r>
            <a:r>
              <a:rPr lang="en-GB" altLang="en-US" sz="2400" b="1">
                <a:cs typeface="Arial" panose="020B0604020202020204" pitchFamily="34" charset="0"/>
              </a:rPr>
              <a:t> - no</a:t>
            </a:r>
            <a:r>
              <a:rPr lang="en-US" altLang="en-US" sz="2400" b="1">
                <a:cs typeface="Arial" panose="020B0604020202020204" pitchFamily="34" charset="0"/>
              </a:rPr>
              <a:t>t as an afterthought.</a:t>
            </a:r>
          </a:p>
          <a:p>
            <a:pPr>
              <a:spcBef>
                <a:spcPct val="50000"/>
              </a:spcBef>
            </a:pPr>
            <a:r>
              <a:rPr lang="en-US" altLang="en-US" sz="2400" b="1">
                <a:cs typeface="Arial" panose="020B0604020202020204" pitchFamily="34" charset="0"/>
              </a:rPr>
              <a:t>•	This is neither a recent or UK-specific issue.* </a:t>
            </a:r>
          </a:p>
          <a:p>
            <a:pPr>
              <a:spcBef>
                <a:spcPct val="50000"/>
              </a:spcBef>
            </a:pPr>
            <a:r>
              <a:rPr lang="en-US" altLang="en-US" sz="2400" b="1">
                <a:cs typeface="Arial" panose="020B0604020202020204" pitchFamily="34" charset="0"/>
              </a:rPr>
              <a:t>•	These skills are easy to learn and the tools are 	easy to use.</a:t>
            </a:r>
          </a:p>
          <a:p>
            <a:pPr>
              <a:spcBef>
                <a:spcPct val="50000"/>
              </a:spcBef>
            </a:pPr>
            <a:endParaRPr lang="en-US" altLang="en-US" sz="1800" b="1">
              <a:cs typeface="Arial" panose="020B0604020202020204" pitchFamily="34" charset="0"/>
            </a:endParaRPr>
          </a:p>
          <a:p>
            <a:pPr>
              <a:spcBef>
                <a:spcPct val="50000"/>
              </a:spcBef>
            </a:pPr>
            <a:endParaRPr lang="en-US" altLang="en-US" sz="2400" b="1">
              <a:cs typeface="Arial" panose="020B0604020202020204" pitchFamily="34" charset="0"/>
            </a:endParaRPr>
          </a:p>
        </p:txBody>
      </p:sp>
      <p:sp>
        <p:nvSpPr>
          <p:cNvPr id="61445" name="Rectangle 3">
            <a:extLst>
              <a:ext uri="{FF2B5EF4-FFF2-40B4-BE49-F238E27FC236}">
                <a16:creationId xmlns:a16="http://schemas.microsoft.com/office/drawing/2014/main" id="{DA6B2948-EA75-42CC-B036-DF27660FAC8F}"/>
              </a:ext>
            </a:extLst>
          </p:cNvPr>
          <p:cNvSpPr txBox="1">
            <a:spLocks noChangeArrowheads="1"/>
          </p:cNvSpPr>
          <p:nvPr/>
        </p:nvSpPr>
        <p:spPr bwMode="auto">
          <a:xfrm>
            <a:off x="468313" y="5638800"/>
            <a:ext cx="8207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400">
                <a:cs typeface="Arial" panose="020B0604020202020204" pitchFamily="34" charset="0"/>
              </a:rPr>
              <a:t>* See: Grossman SA et al. Jour Oncology (1994); Sugarman J et al. Hastings Centre Report (1999); Paasche-Orlow et al. NEJM (2003) etc.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6">
            <a:extLst>
              <a:ext uri="{FF2B5EF4-FFF2-40B4-BE49-F238E27FC236}">
                <a16:creationId xmlns:a16="http://schemas.microsoft.com/office/drawing/2014/main" id="{1EE22D3F-DC03-4AD7-AC84-2E0F9688E1DE}"/>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3490" name="Text Box 7">
            <a:extLst>
              <a:ext uri="{FF2B5EF4-FFF2-40B4-BE49-F238E27FC236}">
                <a16:creationId xmlns:a16="http://schemas.microsoft.com/office/drawing/2014/main" id="{764CBE13-C552-4E70-9BB7-B2872B88E21D}"/>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3491" name="Rectangle 2">
            <a:extLst>
              <a:ext uri="{FF2B5EF4-FFF2-40B4-BE49-F238E27FC236}">
                <a16:creationId xmlns:a16="http://schemas.microsoft.com/office/drawing/2014/main" id="{18B1A670-50C3-48EA-91B6-11D1E61D9958}"/>
              </a:ext>
            </a:extLst>
          </p:cNvPr>
          <p:cNvSpPr txBox="1">
            <a:spLocks noChangeArrowheads="1"/>
          </p:cNvSpPr>
          <p:nvPr/>
        </p:nvSpPr>
        <p:spPr bwMode="auto">
          <a:xfrm>
            <a:off x="533400" y="304800"/>
            <a:ext cx="8229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Readability in Microsoft Word</a:t>
            </a:r>
          </a:p>
        </p:txBody>
      </p:sp>
      <p:pic>
        <p:nvPicPr>
          <p:cNvPr id="63492" name="Picture 11">
            <a:extLst>
              <a:ext uri="{FF2B5EF4-FFF2-40B4-BE49-F238E27FC236}">
                <a16:creationId xmlns:a16="http://schemas.microsoft.com/office/drawing/2014/main" id="{F9EB1E45-8066-454B-9ECA-AFF1377612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359251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6">
            <a:extLst>
              <a:ext uri="{FF2B5EF4-FFF2-40B4-BE49-F238E27FC236}">
                <a16:creationId xmlns:a16="http://schemas.microsoft.com/office/drawing/2014/main" id="{3AC5ED58-E575-434B-8B53-677761EEEF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971800"/>
            <a:ext cx="25384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Rectangle 14">
            <a:extLst>
              <a:ext uri="{FF2B5EF4-FFF2-40B4-BE49-F238E27FC236}">
                <a16:creationId xmlns:a16="http://schemas.microsoft.com/office/drawing/2014/main" id="{FBACDA2D-982E-47ED-81D1-8A5B796ED2DF}"/>
              </a:ext>
            </a:extLst>
          </p:cNvPr>
          <p:cNvSpPr>
            <a:spLocks noChangeArrowheads="1"/>
          </p:cNvSpPr>
          <p:nvPr/>
        </p:nvSpPr>
        <p:spPr bwMode="auto">
          <a:xfrm>
            <a:off x="4114800" y="2971800"/>
            <a:ext cx="2514600" cy="2971800"/>
          </a:xfrm>
          <a:prstGeom prst="rect">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3495" name="Rectangle 8">
            <a:extLst>
              <a:ext uri="{FF2B5EF4-FFF2-40B4-BE49-F238E27FC236}">
                <a16:creationId xmlns:a16="http://schemas.microsoft.com/office/drawing/2014/main" id="{83B74F57-026C-48D7-87B5-708C5BD5E9D7}"/>
              </a:ext>
            </a:extLst>
          </p:cNvPr>
          <p:cNvSpPr>
            <a:spLocks noChangeArrowheads="1"/>
          </p:cNvSpPr>
          <p:nvPr/>
        </p:nvSpPr>
        <p:spPr bwMode="auto">
          <a:xfrm>
            <a:off x="4038600" y="141922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000">
                <a:cs typeface="Arial" panose="020B0604020202020204" pitchFamily="34" charset="0"/>
              </a:rPr>
              <a:t>In </a:t>
            </a:r>
            <a:r>
              <a:rPr lang="en-US" altLang="en-US" sz="2000" b="1">
                <a:cs typeface="Arial" panose="020B0604020202020204" pitchFamily="34" charset="0"/>
              </a:rPr>
              <a:t>Spelling and Grammar preferences, check the box to select: </a:t>
            </a:r>
          </a:p>
          <a:p>
            <a:r>
              <a:rPr lang="ja-JP" altLang="en-US" sz="2000" b="1">
                <a:cs typeface="Arial" panose="020B0604020202020204" pitchFamily="34" charset="0"/>
              </a:rPr>
              <a:t>“</a:t>
            </a:r>
            <a:r>
              <a:rPr lang="en-US" altLang="ja-JP" sz="2000" b="1">
                <a:cs typeface="Arial" panose="020B0604020202020204" pitchFamily="34" charset="0"/>
              </a:rPr>
              <a:t>Show readability statistics</a:t>
            </a:r>
            <a:r>
              <a:rPr lang="ja-JP" altLang="en-US" sz="2000" b="1">
                <a:cs typeface="Arial" panose="020B0604020202020204" pitchFamily="34" charset="0"/>
              </a:rPr>
              <a:t>”</a:t>
            </a:r>
            <a:endParaRPr lang="en-US" altLang="en-US" sz="200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6">
            <a:extLst>
              <a:ext uri="{FF2B5EF4-FFF2-40B4-BE49-F238E27FC236}">
                <a16:creationId xmlns:a16="http://schemas.microsoft.com/office/drawing/2014/main" id="{9AE1AB00-3149-4BB7-9A5C-A418CEE164BF}"/>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5538" name="Text Box 7">
            <a:extLst>
              <a:ext uri="{FF2B5EF4-FFF2-40B4-BE49-F238E27FC236}">
                <a16:creationId xmlns:a16="http://schemas.microsoft.com/office/drawing/2014/main" id="{720C6628-3BFE-4524-A868-9563279D4D16}"/>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pic>
        <p:nvPicPr>
          <p:cNvPr id="65539" name="Picture 11">
            <a:extLst>
              <a:ext uri="{FF2B5EF4-FFF2-40B4-BE49-F238E27FC236}">
                <a16:creationId xmlns:a16="http://schemas.microsoft.com/office/drawing/2014/main" id="{1C82577C-312D-4875-B1C7-3F71050E69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359251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Oval 13">
            <a:extLst>
              <a:ext uri="{FF2B5EF4-FFF2-40B4-BE49-F238E27FC236}">
                <a16:creationId xmlns:a16="http://schemas.microsoft.com/office/drawing/2014/main" id="{86D62E57-79CC-4B13-B9E3-79EB551B4E8F}"/>
              </a:ext>
            </a:extLst>
          </p:cNvPr>
          <p:cNvSpPr>
            <a:spLocks noChangeArrowheads="1"/>
          </p:cNvSpPr>
          <p:nvPr/>
        </p:nvSpPr>
        <p:spPr bwMode="auto">
          <a:xfrm>
            <a:off x="1981200" y="2209800"/>
            <a:ext cx="1219200" cy="7620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pic>
        <p:nvPicPr>
          <p:cNvPr id="65541" name="Picture 16">
            <a:extLst>
              <a:ext uri="{FF2B5EF4-FFF2-40B4-BE49-F238E27FC236}">
                <a16:creationId xmlns:a16="http://schemas.microsoft.com/office/drawing/2014/main" id="{A3F97473-3FB4-4326-8769-2FBA9D09C2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971800"/>
            <a:ext cx="25384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14">
            <a:extLst>
              <a:ext uri="{FF2B5EF4-FFF2-40B4-BE49-F238E27FC236}">
                <a16:creationId xmlns:a16="http://schemas.microsoft.com/office/drawing/2014/main" id="{A131F657-E109-479E-B77E-50320412A480}"/>
              </a:ext>
            </a:extLst>
          </p:cNvPr>
          <p:cNvSpPr>
            <a:spLocks noChangeArrowheads="1"/>
          </p:cNvSpPr>
          <p:nvPr/>
        </p:nvSpPr>
        <p:spPr bwMode="auto">
          <a:xfrm>
            <a:off x="4114800" y="2971800"/>
            <a:ext cx="2514600" cy="2971800"/>
          </a:xfrm>
          <a:prstGeom prst="rect">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5543" name="Rectangle 2">
            <a:extLst>
              <a:ext uri="{FF2B5EF4-FFF2-40B4-BE49-F238E27FC236}">
                <a16:creationId xmlns:a16="http://schemas.microsoft.com/office/drawing/2014/main" id="{1847A926-9807-4338-989A-ED602969530C}"/>
              </a:ext>
            </a:extLst>
          </p:cNvPr>
          <p:cNvSpPr txBox="1">
            <a:spLocks noChangeArrowheads="1"/>
          </p:cNvSpPr>
          <p:nvPr/>
        </p:nvSpPr>
        <p:spPr bwMode="auto">
          <a:xfrm>
            <a:off x="533400" y="304800"/>
            <a:ext cx="8229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Readability in Microsoft Word</a:t>
            </a:r>
          </a:p>
        </p:txBody>
      </p:sp>
      <p:sp>
        <p:nvSpPr>
          <p:cNvPr id="65544" name="Rectangle 8">
            <a:extLst>
              <a:ext uri="{FF2B5EF4-FFF2-40B4-BE49-F238E27FC236}">
                <a16:creationId xmlns:a16="http://schemas.microsoft.com/office/drawing/2014/main" id="{24311D5F-C576-4A99-B72B-D4214B7B7CB4}"/>
              </a:ext>
            </a:extLst>
          </p:cNvPr>
          <p:cNvSpPr>
            <a:spLocks noChangeArrowheads="1"/>
          </p:cNvSpPr>
          <p:nvPr/>
        </p:nvSpPr>
        <p:spPr bwMode="auto">
          <a:xfrm>
            <a:off x="4038600" y="141922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000">
                <a:cs typeface="Arial" panose="020B0604020202020204" pitchFamily="34" charset="0"/>
              </a:rPr>
              <a:t>In </a:t>
            </a:r>
            <a:r>
              <a:rPr lang="en-US" altLang="en-US" sz="2000" b="1">
                <a:cs typeface="Arial" panose="020B0604020202020204" pitchFamily="34" charset="0"/>
              </a:rPr>
              <a:t>Spelling and Grammar preferences, check the box to select: </a:t>
            </a:r>
          </a:p>
          <a:p>
            <a:r>
              <a:rPr lang="ja-JP" altLang="en-US" sz="2000" b="1">
                <a:cs typeface="Arial" panose="020B0604020202020204" pitchFamily="34" charset="0"/>
              </a:rPr>
              <a:t>“</a:t>
            </a:r>
            <a:r>
              <a:rPr lang="en-US" altLang="ja-JP" sz="2000" b="1">
                <a:cs typeface="Arial" panose="020B0604020202020204" pitchFamily="34" charset="0"/>
              </a:rPr>
              <a:t>Show readability statistics</a:t>
            </a:r>
            <a:r>
              <a:rPr lang="ja-JP" altLang="en-US" sz="2000" b="1">
                <a:cs typeface="Arial" panose="020B0604020202020204" pitchFamily="34" charset="0"/>
              </a:rPr>
              <a:t>”</a:t>
            </a:r>
            <a:endParaRPr lang="en-US" altLang="en-US" sz="200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6">
            <a:extLst>
              <a:ext uri="{FF2B5EF4-FFF2-40B4-BE49-F238E27FC236}">
                <a16:creationId xmlns:a16="http://schemas.microsoft.com/office/drawing/2014/main" id="{AABCD489-B99F-4162-B8FA-EC25A692BA8E}"/>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7586" name="Text Box 7">
            <a:extLst>
              <a:ext uri="{FF2B5EF4-FFF2-40B4-BE49-F238E27FC236}">
                <a16:creationId xmlns:a16="http://schemas.microsoft.com/office/drawing/2014/main" id="{8E1E7419-FE41-4D15-AEFE-3CD598A8EBF4}"/>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pic>
        <p:nvPicPr>
          <p:cNvPr id="67587" name="Picture 11">
            <a:extLst>
              <a:ext uri="{FF2B5EF4-FFF2-40B4-BE49-F238E27FC236}">
                <a16:creationId xmlns:a16="http://schemas.microsoft.com/office/drawing/2014/main" id="{ACE2CDB6-146E-483A-A40A-B2C50CA968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359251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Oval 13">
            <a:extLst>
              <a:ext uri="{FF2B5EF4-FFF2-40B4-BE49-F238E27FC236}">
                <a16:creationId xmlns:a16="http://schemas.microsoft.com/office/drawing/2014/main" id="{CBDF7E05-B31E-480D-AA71-A6964FA34E21}"/>
              </a:ext>
            </a:extLst>
          </p:cNvPr>
          <p:cNvSpPr>
            <a:spLocks noChangeArrowheads="1"/>
          </p:cNvSpPr>
          <p:nvPr/>
        </p:nvSpPr>
        <p:spPr bwMode="auto">
          <a:xfrm>
            <a:off x="1981200" y="2209800"/>
            <a:ext cx="1219200" cy="7620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pic>
        <p:nvPicPr>
          <p:cNvPr id="67589" name="Picture 16">
            <a:extLst>
              <a:ext uri="{FF2B5EF4-FFF2-40B4-BE49-F238E27FC236}">
                <a16:creationId xmlns:a16="http://schemas.microsoft.com/office/drawing/2014/main" id="{49AEC9FF-D807-454A-A592-E30A950FAD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971800"/>
            <a:ext cx="25384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14">
            <a:extLst>
              <a:ext uri="{FF2B5EF4-FFF2-40B4-BE49-F238E27FC236}">
                <a16:creationId xmlns:a16="http://schemas.microsoft.com/office/drawing/2014/main" id="{D10A8126-9F3B-4AAE-A3D3-41DF5F189B96}"/>
              </a:ext>
            </a:extLst>
          </p:cNvPr>
          <p:cNvSpPr>
            <a:spLocks noChangeArrowheads="1"/>
          </p:cNvSpPr>
          <p:nvPr/>
        </p:nvSpPr>
        <p:spPr bwMode="auto">
          <a:xfrm>
            <a:off x="4114800" y="2971800"/>
            <a:ext cx="2514600" cy="2971800"/>
          </a:xfrm>
          <a:prstGeom prst="rect">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7591" name="Oval 18">
            <a:extLst>
              <a:ext uri="{FF2B5EF4-FFF2-40B4-BE49-F238E27FC236}">
                <a16:creationId xmlns:a16="http://schemas.microsoft.com/office/drawing/2014/main" id="{DFC1C680-3DDD-4DDC-B4C2-95F4F31D6FAD}"/>
              </a:ext>
            </a:extLst>
          </p:cNvPr>
          <p:cNvSpPr>
            <a:spLocks noChangeArrowheads="1"/>
          </p:cNvSpPr>
          <p:nvPr/>
        </p:nvSpPr>
        <p:spPr bwMode="auto">
          <a:xfrm>
            <a:off x="3886200" y="5029200"/>
            <a:ext cx="1752600" cy="6096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7592" name="Rectangle 2">
            <a:extLst>
              <a:ext uri="{FF2B5EF4-FFF2-40B4-BE49-F238E27FC236}">
                <a16:creationId xmlns:a16="http://schemas.microsoft.com/office/drawing/2014/main" id="{9453A135-A983-49C1-A784-514154A3FF6B}"/>
              </a:ext>
            </a:extLst>
          </p:cNvPr>
          <p:cNvSpPr txBox="1">
            <a:spLocks noChangeArrowheads="1"/>
          </p:cNvSpPr>
          <p:nvPr/>
        </p:nvSpPr>
        <p:spPr bwMode="auto">
          <a:xfrm>
            <a:off x="533400" y="304800"/>
            <a:ext cx="8229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Readability in Microsoft Word</a:t>
            </a:r>
          </a:p>
        </p:txBody>
      </p:sp>
      <p:sp>
        <p:nvSpPr>
          <p:cNvPr id="67593" name="Rectangle 9">
            <a:extLst>
              <a:ext uri="{FF2B5EF4-FFF2-40B4-BE49-F238E27FC236}">
                <a16:creationId xmlns:a16="http://schemas.microsoft.com/office/drawing/2014/main" id="{A91475AB-E75A-466F-97C5-850EF9B70533}"/>
              </a:ext>
            </a:extLst>
          </p:cNvPr>
          <p:cNvSpPr>
            <a:spLocks noChangeArrowheads="1"/>
          </p:cNvSpPr>
          <p:nvPr/>
        </p:nvSpPr>
        <p:spPr bwMode="auto">
          <a:xfrm>
            <a:off x="4038600" y="1419225"/>
            <a:ext cx="4781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000">
                <a:cs typeface="Arial" panose="020B0604020202020204" pitchFamily="34" charset="0"/>
              </a:rPr>
              <a:t>In </a:t>
            </a:r>
            <a:r>
              <a:rPr lang="en-US" altLang="en-US" sz="2000" b="1">
                <a:cs typeface="Arial" panose="020B0604020202020204" pitchFamily="34" charset="0"/>
              </a:rPr>
              <a:t>Spelling and Grammar preferences, check boxes to select: </a:t>
            </a:r>
          </a:p>
          <a:p>
            <a:r>
              <a:rPr lang="en-US" altLang="en-US" sz="2000" b="1">
                <a:cs typeface="Arial" panose="020B0604020202020204" pitchFamily="34" charset="0"/>
              </a:rPr>
              <a:t>“Check grammar with spelling” and</a:t>
            </a:r>
          </a:p>
          <a:p>
            <a:r>
              <a:rPr lang="ja-JP" altLang="en-US" sz="2000" b="1">
                <a:cs typeface="Arial" panose="020B0604020202020204" pitchFamily="34" charset="0"/>
              </a:rPr>
              <a:t>“</a:t>
            </a:r>
            <a:r>
              <a:rPr lang="en-US" altLang="ja-JP" sz="2000" b="1">
                <a:cs typeface="Arial" panose="020B0604020202020204" pitchFamily="34" charset="0"/>
              </a:rPr>
              <a:t>Show readability statistics</a:t>
            </a:r>
            <a:r>
              <a:rPr lang="ja-JP" altLang="en-US" sz="2000" b="1">
                <a:cs typeface="Arial" panose="020B0604020202020204" pitchFamily="34" charset="0"/>
              </a:rPr>
              <a:t>”</a:t>
            </a:r>
            <a:endParaRPr lang="en-US" altLang="en-US" sz="200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6">
            <a:extLst>
              <a:ext uri="{FF2B5EF4-FFF2-40B4-BE49-F238E27FC236}">
                <a16:creationId xmlns:a16="http://schemas.microsoft.com/office/drawing/2014/main" id="{CA3989CD-8C26-4AB0-928A-850060167BD9}"/>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9634" name="Text Box 7">
            <a:extLst>
              <a:ext uri="{FF2B5EF4-FFF2-40B4-BE49-F238E27FC236}">
                <a16:creationId xmlns:a16="http://schemas.microsoft.com/office/drawing/2014/main" id="{BC3152DD-6328-4992-9AD2-B678212A2E20}"/>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9635" name="Rectangle 2">
            <a:extLst>
              <a:ext uri="{FF2B5EF4-FFF2-40B4-BE49-F238E27FC236}">
                <a16:creationId xmlns:a16="http://schemas.microsoft.com/office/drawing/2014/main" id="{57759D57-E3BE-48FB-B5FD-A9229D3F29C3}"/>
              </a:ext>
            </a:extLst>
          </p:cNvPr>
          <p:cNvSpPr txBox="1">
            <a:spLocks noChangeArrowheads="1"/>
          </p:cNvSpPr>
          <p:nvPr/>
        </p:nvSpPr>
        <p:spPr bwMode="auto">
          <a:xfrm>
            <a:off x="685800" y="30480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Readability in MS Word</a:t>
            </a:r>
          </a:p>
        </p:txBody>
      </p:sp>
      <p:pic>
        <p:nvPicPr>
          <p:cNvPr id="69636" name="Picture 12">
            <a:extLst>
              <a:ext uri="{FF2B5EF4-FFF2-40B4-BE49-F238E27FC236}">
                <a16:creationId xmlns:a16="http://schemas.microsoft.com/office/drawing/2014/main" id="{78B35472-A9A1-4A57-A73B-9462FBC51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14600"/>
            <a:ext cx="54435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13">
            <a:extLst>
              <a:ext uri="{FF2B5EF4-FFF2-40B4-BE49-F238E27FC236}">
                <a16:creationId xmlns:a16="http://schemas.microsoft.com/office/drawing/2014/main" id="{305009B8-2ECB-4184-A1B6-E1E803218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52514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14">
            <a:extLst>
              <a:ext uri="{FF2B5EF4-FFF2-40B4-BE49-F238E27FC236}">
                <a16:creationId xmlns:a16="http://schemas.microsoft.com/office/drawing/2014/main" id="{C09A01E9-DE85-44F4-B76E-A3380581EC61}"/>
              </a:ext>
            </a:extLst>
          </p:cNvPr>
          <p:cNvSpPr>
            <a:spLocks noChangeArrowheads="1"/>
          </p:cNvSpPr>
          <p:nvPr/>
        </p:nvSpPr>
        <p:spPr bwMode="auto">
          <a:xfrm>
            <a:off x="5791200" y="2514600"/>
            <a:ext cx="3200400" cy="3429000"/>
          </a:xfrm>
          <a:prstGeom prst="rect">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69639" name="Oval 10">
            <a:extLst>
              <a:ext uri="{FF2B5EF4-FFF2-40B4-BE49-F238E27FC236}">
                <a16:creationId xmlns:a16="http://schemas.microsoft.com/office/drawing/2014/main" id="{E99138E4-74E7-4EF2-98BC-190653CA4C17}"/>
              </a:ext>
            </a:extLst>
          </p:cNvPr>
          <p:cNvSpPr>
            <a:spLocks noChangeArrowheads="1"/>
          </p:cNvSpPr>
          <p:nvPr/>
        </p:nvSpPr>
        <p:spPr bwMode="auto">
          <a:xfrm>
            <a:off x="3048000" y="1295400"/>
            <a:ext cx="1752600" cy="60960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6">
            <a:extLst>
              <a:ext uri="{FF2B5EF4-FFF2-40B4-BE49-F238E27FC236}">
                <a16:creationId xmlns:a16="http://schemas.microsoft.com/office/drawing/2014/main" id="{ADDDA978-6E95-40C2-BD82-37395C31F855}"/>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71682" name="Text Box 7">
            <a:extLst>
              <a:ext uri="{FF2B5EF4-FFF2-40B4-BE49-F238E27FC236}">
                <a16:creationId xmlns:a16="http://schemas.microsoft.com/office/drawing/2014/main" id="{E41DF570-7846-4070-8C98-9812C6E98628}"/>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71683" name="Rectangle 6">
            <a:extLst>
              <a:ext uri="{FF2B5EF4-FFF2-40B4-BE49-F238E27FC236}">
                <a16:creationId xmlns:a16="http://schemas.microsoft.com/office/drawing/2014/main" id="{1F51113A-F508-4E66-AB6A-66EB9BA5F402}"/>
              </a:ext>
            </a:extLst>
          </p:cNvPr>
          <p:cNvSpPr>
            <a:spLocks noChangeArrowheads="1"/>
          </p:cNvSpPr>
          <p:nvPr/>
        </p:nvSpPr>
        <p:spPr bwMode="auto">
          <a:xfrm>
            <a:off x="1042988" y="1196975"/>
            <a:ext cx="7488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000" b="1">
                <a:cs typeface="Arial" panose="020B0604020202020204" pitchFamily="34" charset="0"/>
              </a:rPr>
              <a:t>Comparison of selection of US and UK journals based on writing style (Flesch reading ease and subjectivity).</a:t>
            </a:r>
          </a:p>
        </p:txBody>
      </p:sp>
      <p:sp>
        <p:nvSpPr>
          <p:cNvPr id="71684" name="Rectangle 14">
            <a:extLst>
              <a:ext uri="{FF2B5EF4-FFF2-40B4-BE49-F238E27FC236}">
                <a16:creationId xmlns:a16="http://schemas.microsoft.com/office/drawing/2014/main" id="{7F7E0B2A-7728-4EF9-A079-8E7E7E537D90}"/>
              </a:ext>
            </a:extLst>
          </p:cNvPr>
          <p:cNvSpPr>
            <a:spLocks noChangeArrowheads="1"/>
          </p:cNvSpPr>
          <p:nvPr/>
        </p:nvSpPr>
        <p:spPr bwMode="auto">
          <a:xfrm>
            <a:off x="2438400" y="1955800"/>
            <a:ext cx="45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sz="6000">
              <a:solidFill>
                <a:srgbClr val="0D094F"/>
              </a:solidFill>
              <a:cs typeface="Arial" panose="020B0604020202020204" pitchFamily="34" charset="0"/>
            </a:endParaRPr>
          </a:p>
        </p:txBody>
      </p:sp>
      <p:sp>
        <p:nvSpPr>
          <p:cNvPr id="71685" name="Rectangle 2">
            <a:extLst>
              <a:ext uri="{FF2B5EF4-FFF2-40B4-BE49-F238E27FC236}">
                <a16:creationId xmlns:a16="http://schemas.microsoft.com/office/drawing/2014/main" id="{EA396F64-7B6C-4567-9294-57DC150D4F4E}"/>
              </a:ext>
            </a:extLst>
          </p:cNvPr>
          <p:cNvSpPr txBox="1">
            <a:spLocks noChangeArrowheads="1"/>
          </p:cNvSpPr>
          <p:nvPr/>
        </p:nvSpPr>
        <p:spPr bwMode="auto">
          <a:xfrm>
            <a:off x="685800" y="15240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Newspaper readability</a:t>
            </a:r>
          </a:p>
        </p:txBody>
      </p:sp>
      <p:pic>
        <p:nvPicPr>
          <p:cNvPr id="71686" name="Picture 1">
            <a:extLst>
              <a:ext uri="{FF2B5EF4-FFF2-40B4-BE49-F238E27FC236}">
                <a16:creationId xmlns:a16="http://schemas.microsoft.com/office/drawing/2014/main" id="{EAAA90EB-1A23-419E-B2BD-B1E5CCABC0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989138"/>
            <a:ext cx="47117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Rectangle 2">
            <a:extLst>
              <a:ext uri="{FF2B5EF4-FFF2-40B4-BE49-F238E27FC236}">
                <a16:creationId xmlns:a16="http://schemas.microsoft.com/office/drawing/2014/main" id="{AD0AF3AF-449A-47EE-96E1-72CF114964EF}"/>
              </a:ext>
            </a:extLst>
          </p:cNvPr>
          <p:cNvSpPr>
            <a:spLocks noChangeArrowheads="1"/>
          </p:cNvSpPr>
          <p:nvPr/>
        </p:nvSpPr>
        <p:spPr bwMode="auto">
          <a:xfrm>
            <a:off x="1116013" y="5961063"/>
            <a:ext cx="7343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200">
                <a:cs typeface="Arial" panose="020B0604020202020204" pitchFamily="34" charset="0"/>
              </a:rPr>
              <a:t>Cristianini N et al. Digital Journalism 1(1)102-116 (2012) </a:t>
            </a:r>
            <a:r>
              <a:rPr lang="en-US" altLang="en-US" sz="1200">
                <a:cs typeface="Arial" panose="020B0604020202020204" pitchFamily="34" charset="0"/>
                <a:hlinkClick r:id="rId4"/>
              </a:rPr>
              <a:t>10.1080/21670811.2012.714928</a:t>
            </a:r>
            <a:r>
              <a:rPr lang="en-US" altLang="en-US" sz="1200">
                <a:cs typeface="Arial" panose="020B0604020202020204" pitchFamily="34" charset="0"/>
              </a:rPr>
              <a:t>. </a:t>
            </a:r>
          </a:p>
        </p:txBody>
      </p:sp>
      <p:sp>
        <p:nvSpPr>
          <p:cNvPr id="71688" name="Rectangle 6">
            <a:extLst>
              <a:ext uri="{FF2B5EF4-FFF2-40B4-BE49-F238E27FC236}">
                <a16:creationId xmlns:a16="http://schemas.microsoft.com/office/drawing/2014/main" id="{9905C73D-1891-4820-BE82-90C1DEDFB732}"/>
              </a:ext>
            </a:extLst>
          </p:cNvPr>
          <p:cNvSpPr>
            <a:spLocks noChangeArrowheads="1"/>
          </p:cNvSpPr>
          <p:nvPr/>
        </p:nvSpPr>
        <p:spPr bwMode="auto">
          <a:xfrm>
            <a:off x="7092950" y="2135188"/>
            <a:ext cx="1871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800" b="1">
                <a:cs typeface="Arial" panose="020B0604020202020204" pitchFamily="34" charset="0"/>
              </a:rPr>
              <a:t>Tabloids:</a:t>
            </a:r>
          </a:p>
          <a:p>
            <a:r>
              <a:rPr lang="en-US" altLang="en-US" sz="1800" b="1">
                <a:cs typeface="Arial" panose="020B0604020202020204" pitchFamily="34" charset="0"/>
              </a:rPr>
              <a:t>Sun, Mirror.</a:t>
            </a:r>
          </a:p>
        </p:txBody>
      </p:sp>
      <p:sp>
        <p:nvSpPr>
          <p:cNvPr id="71689" name="Rectangle 6">
            <a:extLst>
              <a:ext uri="{FF2B5EF4-FFF2-40B4-BE49-F238E27FC236}">
                <a16:creationId xmlns:a16="http://schemas.microsoft.com/office/drawing/2014/main" id="{C2677D60-B6D8-43BD-BB21-FF48285486CA}"/>
              </a:ext>
            </a:extLst>
          </p:cNvPr>
          <p:cNvSpPr>
            <a:spLocks noChangeArrowheads="1"/>
          </p:cNvSpPr>
          <p:nvPr/>
        </p:nvSpPr>
        <p:spPr bwMode="auto">
          <a:xfrm>
            <a:off x="7164388" y="3357563"/>
            <a:ext cx="19796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800" b="1">
                <a:cs typeface="Arial" panose="020B0604020202020204" pitchFamily="34" charset="0"/>
              </a:rPr>
              <a:t>Broadsheets:</a:t>
            </a:r>
          </a:p>
          <a:p>
            <a:r>
              <a:rPr lang="en-US" altLang="en-US" sz="1800" b="1">
                <a:cs typeface="Arial" panose="020B0604020202020204" pitchFamily="34" charset="0"/>
              </a:rPr>
              <a:t>Telegraph, Independent,</a:t>
            </a:r>
          </a:p>
          <a:p>
            <a:r>
              <a:rPr lang="en-US" altLang="en-US" sz="1800" b="1">
                <a:cs typeface="Arial" panose="020B0604020202020204" pitchFamily="34" charset="0"/>
              </a:rPr>
              <a:t>NY Times,</a:t>
            </a:r>
          </a:p>
          <a:p>
            <a:r>
              <a:rPr lang="en-US" altLang="en-US" sz="1800" b="1">
                <a:cs typeface="Arial" panose="020B0604020202020204" pitchFamily="34" charset="0"/>
              </a:rPr>
              <a:t>WSJ.</a:t>
            </a:r>
          </a:p>
        </p:txBody>
      </p:sp>
      <p:cxnSp>
        <p:nvCxnSpPr>
          <p:cNvPr id="71690" name="Straight Connector 4">
            <a:extLst>
              <a:ext uri="{FF2B5EF4-FFF2-40B4-BE49-F238E27FC236}">
                <a16:creationId xmlns:a16="http://schemas.microsoft.com/office/drawing/2014/main" id="{75FF0559-A3C2-4619-A928-267F94E91482}"/>
              </a:ext>
            </a:extLst>
          </p:cNvPr>
          <p:cNvCxnSpPr>
            <a:cxnSpLocks noChangeShapeType="1"/>
          </p:cNvCxnSpPr>
          <p:nvPr/>
        </p:nvCxnSpPr>
        <p:spPr bwMode="auto">
          <a:xfrm flipV="1">
            <a:off x="1258888" y="3068638"/>
            <a:ext cx="6985000" cy="73025"/>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6DF75A56-0C25-4895-9BB9-FC2F5B81D6DB}"/>
              </a:ext>
            </a:extLst>
          </p:cNvPr>
          <p:cNvSpPr>
            <a:spLocks noGrp="1" noChangeArrowheads="1"/>
          </p:cNvSpPr>
          <p:nvPr>
            <p:ph type="ctrTitle"/>
          </p:nvPr>
        </p:nvSpPr>
        <p:spPr>
          <a:xfrm>
            <a:off x="684213" y="914400"/>
            <a:ext cx="7848600" cy="2514600"/>
          </a:xfrm>
        </p:spPr>
        <p:txBody>
          <a:bodyPr/>
          <a:lstStyle/>
          <a:p>
            <a:pPr eaLnBrk="1" hangingPunct="1"/>
            <a:r>
              <a:rPr lang="en-US" altLang="en-US" sz="3600" b="1">
                <a:latin typeface="Arial" panose="020B0604020202020204" pitchFamily="34" charset="0"/>
              </a:rPr>
              <a:t>Patient information leaflets (PILs) currently require graduate level literacy levels:</a:t>
            </a:r>
            <a:r>
              <a:rPr lang="en-US" altLang="en-US" sz="3600">
                <a:latin typeface="Arial" panose="020B0604020202020204" pitchFamily="34" charset="0"/>
              </a:rPr>
              <a:t> </a:t>
            </a:r>
            <a:br>
              <a:rPr lang="en-US" altLang="en-US" sz="3600">
                <a:latin typeface="Arial" panose="020B0604020202020204" pitchFamily="34" charset="0"/>
              </a:rPr>
            </a:br>
            <a:r>
              <a:rPr lang="en-US" altLang="en-US" sz="2800" b="1">
                <a:latin typeface="Arial" panose="020B0604020202020204" pitchFamily="34" charset="0"/>
              </a:rPr>
              <a:t>equivalent to The Guardian or The Telegraph newspapers</a:t>
            </a:r>
            <a:br>
              <a:rPr lang="en-GB" altLang="en-US" sz="2800" b="1">
                <a:latin typeface="Arial" panose="020B0604020202020204" pitchFamily="34" charset="0"/>
              </a:rPr>
            </a:br>
            <a:endParaRPr lang="en-US" altLang="en-US" sz="2800" b="1">
              <a:latin typeface="Arial" panose="020B0604020202020204" pitchFamily="34" charset="0"/>
            </a:endParaRPr>
          </a:p>
        </p:txBody>
      </p:sp>
      <p:sp>
        <p:nvSpPr>
          <p:cNvPr id="18434" name="Rectangle 3">
            <a:extLst>
              <a:ext uri="{FF2B5EF4-FFF2-40B4-BE49-F238E27FC236}">
                <a16:creationId xmlns:a16="http://schemas.microsoft.com/office/drawing/2014/main" id="{DD00FF32-0612-4599-90F2-2DDAE373C47F}"/>
              </a:ext>
            </a:extLst>
          </p:cNvPr>
          <p:cNvSpPr>
            <a:spLocks noGrp="1" noChangeArrowheads="1"/>
          </p:cNvSpPr>
          <p:nvPr>
            <p:ph type="subTitle" idx="1"/>
          </p:nvPr>
        </p:nvSpPr>
        <p:spPr>
          <a:xfrm>
            <a:off x="900113" y="4292600"/>
            <a:ext cx="7313612" cy="1657350"/>
          </a:xfrm>
        </p:spPr>
        <p:txBody>
          <a:bodyPr/>
          <a:lstStyle/>
          <a:p>
            <a:pPr eaLnBrk="1" hangingPunct="1"/>
            <a:r>
              <a:rPr lang="en-US" altLang="en-US" sz="2000">
                <a:latin typeface="Arial" panose="020B0604020202020204" pitchFamily="34" charset="0"/>
              </a:rPr>
              <a:t>Simon Collins [1], Matt Williams [2], Liam Martin [1], </a:t>
            </a:r>
          </a:p>
          <a:p>
            <a:pPr eaLnBrk="1" hangingPunct="1"/>
            <a:r>
              <a:rPr lang="en-US" altLang="en-US" sz="2000">
                <a:latin typeface="Arial" panose="020B0604020202020204" pitchFamily="34" charset="0"/>
              </a:rPr>
              <a:t>Robin Jakob [1] Marta Boffito [3] </a:t>
            </a:r>
          </a:p>
          <a:p>
            <a:pPr eaLnBrk="1" hangingPunct="1"/>
            <a:endParaRPr lang="en-US" altLang="en-US" sz="1800">
              <a:latin typeface="Arial" panose="020B0604020202020204" pitchFamily="34" charset="0"/>
            </a:endParaRPr>
          </a:p>
          <a:p>
            <a:pPr eaLnBrk="1" hangingPunct="1"/>
            <a:r>
              <a:rPr lang="en-US" altLang="en-US" sz="1800">
                <a:latin typeface="Arial" panose="020B0604020202020204" pitchFamily="34" charset="0"/>
              </a:rPr>
              <a:t>1. HIV i-Base; 2. UK-CAB; 3. Chelsea &amp; Westminster Hospital</a:t>
            </a:r>
          </a:p>
          <a:p>
            <a:pPr eaLnBrk="1" hangingPunct="1"/>
            <a:endParaRPr lang="en-US" altLang="en-US">
              <a:latin typeface="Arial" panose="020B0604020202020204" pitchFamily="34" charset="0"/>
            </a:endParaRPr>
          </a:p>
        </p:txBody>
      </p:sp>
      <p:pic>
        <p:nvPicPr>
          <p:cNvPr id="18435" name="Picture 10" descr="i-base logo_sml no phone">
            <a:extLst>
              <a:ext uri="{FF2B5EF4-FFF2-40B4-BE49-F238E27FC236}">
                <a16:creationId xmlns:a16="http://schemas.microsoft.com/office/drawing/2014/main" id="{D7A32C9A-62AD-4017-A382-9EF2FE79A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502025"/>
            <a:ext cx="13112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12">
            <a:extLst>
              <a:ext uri="{FF2B5EF4-FFF2-40B4-BE49-F238E27FC236}">
                <a16:creationId xmlns:a16="http://schemas.microsoft.com/office/drawing/2014/main" id="{94506B5E-B1B5-4165-A7A5-96B2BE2AB3F5}"/>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18437" name="Text Box 13">
            <a:extLst>
              <a:ext uri="{FF2B5EF4-FFF2-40B4-BE49-F238E27FC236}">
                <a16:creationId xmlns:a16="http://schemas.microsoft.com/office/drawing/2014/main" id="{8CA3E675-1E9E-4140-B469-F91DBEEB89C1}"/>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DCF1A3E1-494E-40F8-9286-DE5AFDE302FF}"/>
              </a:ext>
            </a:extLst>
          </p:cNvPr>
          <p:cNvSpPr>
            <a:spLocks noGrp="1" noChangeArrowheads="1"/>
          </p:cNvSpPr>
          <p:nvPr>
            <p:ph type="title"/>
          </p:nvPr>
        </p:nvSpPr>
        <p:spPr>
          <a:xfrm>
            <a:off x="685800" y="404813"/>
            <a:ext cx="7772400" cy="777875"/>
          </a:xfrm>
        </p:spPr>
        <p:txBody>
          <a:bodyPr/>
          <a:lstStyle/>
          <a:p>
            <a:r>
              <a:rPr lang="en-US" altLang="en-US" sz="4000" b="1">
                <a:latin typeface="Arial" panose="020B0604020202020204" pitchFamily="34" charset="0"/>
              </a:rPr>
              <a:t>UK adult literacy &amp; numeracy</a:t>
            </a:r>
          </a:p>
        </p:txBody>
      </p:sp>
      <p:sp>
        <p:nvSpPr>
          <p:cNvPr id="73730" name="Rectangle 3">
            <a:extLst>
              <a:ext uri="{FF2B5EF4-FFF2-40B4-BE49-F238E27FC236}">
                <a16:creationId xmlns:a16="http://schemas.microsoft.com/office/drawing/2014/main" id="{CB0638B0-F98F-4C93-A20F-958D283BCB94}"/>
              </a:ext>
            </a:extLst>
          </p:cNvPr>
          <p:cNvSpPr txBox="1">
            <a:spLocks noChangeArrowheads="1"/>
          </p:cNvSpPr>
          <p:nvPr/>
        </p:nvSpPr>
        <p:spPr bwMode="auto">
          <a:xfrm>
            <a:off x="684213" y="5373688"/>
            <a:ext cx="79200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400">
                <a:cs typeface="Arial" panose="020B0604020202020204" pitchFamily="34" charset="0"/>
              </a:rPr>
              <a:t>Department for Business,  Innovation and Skills. Skills for Life Survey (2011). Tables 4.1 and 4.4</a:t>
            </a:r>
          </a:p>
          <a:p>
            <a:r>
              <a:rPr lang="en-US" altLang="en-US" sz="1400" u="sng">
                <a:cs typeface="Arial" panose="020B0604020202020204" pitchFamily="34" charset="0"/>
              </a:rPr>
              <a:t>https://www.gov.uk/government/publications/skills-for-life-survey-2011-important-findings</a:t>
            </a:r>
          </a:p>
          <a:p>
            <a:endParaRPr lang="en-US" altLang="en-US" sz="1800">
              <a:cs typeface="Arial" panose="020B0604020202020204" pitchFamily="34" charset="0"/>
            </a:endParaRPr>
          </a:p>
        </p:txBody>
      </p:sp>
      <p:graphicFrame>
        <p:nvGraphicFramePr>
          <p:cNvPr id="2" name="Table 1">
            <a:extLst>
              <a:ext uri="{FF2B5EF4-FFF2-40B4-BE49-F238E27FC236}">
                <a16:creationId xmlns:a16="http://schemas.microsoft.com/office/drawing/2014/main" id="{AE1E40AA-4BFD-4C4D-B529-CE0AC4B2A388}"/>
              </a:ext>
            </a:extLst>
          </p:cNvPr>
          <p:cNvGraphicFramePr>
            <a:graphicFrameLocks noGrp="1"/>
          </p:cNvGraphicFramePr>
          <p:nvPr/>
        </p:nvGraphicFramePr>
        <p:xfrm>
          <a:off x="684213" y="1484313"/>
          <a:ext cx="7416800" cy="2971800"/>
        </p:xfrm>
        <a:graphic>
          <a:graphicData uri="http://schemas.openxmlformats.org/drawingml/2006/table">
            <a:tbl>
              <a:tblPr/>
              <a:tblGrid>
                <a:gridCol w="2232025">
                  <a:extLst>
                    <a:ext uri="{9D8B030D-6E8A-4147-A177-3AD203B41FA5}">
                      <a16:colId xmlns:a16="http://schemas.microsoft.com/office/drawing/2014/main" val="1540881522"/>
                    </a:ext>
                  </a:extLst>
                </a:gridCol>
                <a:gridCol w="1150937">
                  <a:extLst>
                    <a:ext uri="{9D8B030D-6E8A-4147-A177-3AD203B41FA5}">
                      <a16:colId xmlns:a16="http://schemas.microsoft.com/office/drawing/2014/main" val="548692899"/>
                    </a:ext>
                  </a:extLst>
                </a:gridCol>
                <a:gridCol w="1296988">
                  <a:extLst>
                    <a:ext uri="{9D8B030D-6E8A-4147-A177-3AD203B41FA5}">
                      <a16:colId xmlns:a16="http://schemas.microsoft.com/office/drawing/2014/main" val="3872800092"/>
                    </a:ext>
                  </a:extLst>
                </a:gridCol>
                <a:gridCol w="2736850">
                  <a:extLst>
                    <a:ext uri="{9D8B030D-6E8A-4147-A177-3AD203B41FA5}">
                      <a16:colId xmlns:a16="http://schemas.microsoft.com/office/drawing/2014/main" val="2029914584"/>
                    </a:ext>
                  </a:extLst>
                </a:gridCol>
              </a:tblGrid>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imes" panose="02020603050405020304" pitchFamily="18"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imes" panose="02020603050405020304" pitchFamily="18" charset="0"/>
                          <a:ea typeface="MS PGothic" panose="020B0600070205080204" pitchFamily="34" charset="-128"/>
                        </a:rPr>
                        <a:t>Literacy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imes" panose="02020603050405020304" pitchFamily="18" charset="0"/>
                          <a:ea typeface="MS PGothic" panose="020B0600070205080204" pitchFamily="34" charset="-128"/>
                        </a:rPr>
                        <a:t>Numeracy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imes" panose="02020603050405020304" pitchFamily="18" charset="0"/>
                          <a:ea typeface="MS PGothic" panose="020B0600070205080204" pitchFamily="34" charset="-128"/>
                        </a:rPr>
                        <a:t>Comment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201246833"/>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Level 2 or higher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GCSE 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extLst>
                  <a:ext uri="{0D108BD9-81ED-4DB2-BD59-A6C34878D82A}">
                    <a16:rowId xmlns:a16="http://schemas.microsoft.com/office/drawing/2014/main" val="2766722545"/>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Level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GCSE 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extLst>
                  <a:ext uri="{0D108BD9-81ED-4DB2-BD59-A6C34878D82A}">
                    <a16:rowId xmlns:a16="http://schemas.microsoft.com/office/drawing/2014/main" val="3824979523"/>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Below level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“functionally illiterate”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extLst>
                  <a:ext uri="{0D108BD9-81ED-4DB2-BD59-A6C34878D82A}">
                    <a16:rowId xmlns:a16="http://schemas.microsoft.com/office/drawing/2014/main" val="2987241533"/>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Entry level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Reading age 9-11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extLst>
                  <a:ext uri="{0D108BD9-81ED-4DB2-BD59-A6C34878D82A}">
                    <a16:rowId xmlns:a16="http://schemas.microsoft.com/office/drawing/2014/main" val="3397898348"/>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Entry level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Reading age 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extLst>
                  <a:ext uri="{0D108BD9-81ED-4DB2-BD59-A6C34878D82A}">
                    <a16:rowId xmlns:a16="http://schemas.microsoft.com/office/drawing/2014/main" val="3277689929"/>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Entry level 1 or lower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Reading age 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extLst>
                  <a:ext uri="{0D108BD9-81ED-4DB2-BD59-A6C34878D82A}">
                    <a16:rowId xmlns:a16="http://schemas.microsoft.com/office/drawing/2014/main" val="2963012185"/>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extLst>
                  <a:ext uri="{0D108BD9-81ED-4DB2-BD59-A6C34878D82A}">
                    <a16:rowId xmlns:a16="http://schemas.microsoft.com/office/drawing/2014/main" val="1343844236"/>
                  </a:ext>
                </a:extLst>
              </a:tr>
            </a:tbl>
          </a:graphicData>
        </a:graphic>
      </p:graphicFrame>
      <p:sp>
        <p:nvSpPr>
          <p:cNvPr id="73778" name="Rectangle 2">
            <a:extLst>
              <a:ext uri="{FF2B5EF4-FFF2-40B4-BE49-F238E27FC236}">
                <a16:creationId xmlns:a16="http://schemas.microsoft.com/office/drawing/2014/main" id="{FAE3F538-E606-4D08-A414-64B3A4C11582}"/>
              </a:ext>
            </a:extLst>
          </p:cNvPr>
          <p:cNvSpPr>
            <a:spLocks noChangeArrowheads="1"/>
          </p:cNvSpPr>
          <p:nvPr/>
        </p:nvSpPr>
        <p:spPr bwMode="auto">
          <a:xfrm>
            <a:off x="684213" y="4652963"/>
            <a:ext cx="741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800" b="1">
                <a:cs typeface="Arial" panose="020B0604020202020204" pitchFamily="34" charset="0"/>
              </a:rPr>
              <a:t>Based on representative sample of &gt; 7000 adults (16-65 years old). Not all participants included in all modules.</a:t>
            </a:r>
            <a:endParaRPr lang="en-US" altLang="en-US" sz="180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68BEEF53-640D-4522-A1C5-FC5637C0351F}"/>
              </a:ext>
            </a:extLst>
          </p:cNvPr>
          <p:cNvSpPr>
            <a:spLocks noGrp="1" noChangeArrowheads="1"/>
          </p:cNvSpPr>
          <p:nvPr>
            <p:ph type="title"/>
          </p:nvPr>
        </p:nvSpPr>
        <p:spPr>
          <a:xfrm>
            <a:off x="685800" y="404813"/>
            <a:ext cx="7772400" cy="777875"/>
          </a:xfrm>
        </p:spPr>
        <p:txBody>
          <a:bodyPr/>
          <a:lstStyle/>
          <a:p>
            <a:r>
              <a:rPr lang="en-US" altLang="en-US" sz="4000" b="1">
                <a:latin typeface="Arial" panose="020B0604020202020204" pitchFamily="34" charset="0"/>
              </a:rPr>
              <a:t>UK adult literacy &amp; numeracy</a:t>
            </a:r>
          </a:p>
        </p:txBody>
      </p:sp>
      <p:sp>
        <p:nvSpPr>
          <p:cNvPr id="75778" name="Rectangle 3">
            <a:extLst>
              <a:ext uri="{FF2B5EF4-FFF2-40B4-BE49-F238E27FC236}">
                <a16:creationId xmlns:a16="http://schemas.microsoft.com/office/drawing/2014/main" id="{DBB4A218-05FC-4DEC-AC08-1F7FEF7B6C9D}"/>
              </a:ext>
            </a:extLst>
          </p:cNvPr>
          <p:cNvSpPr txBox="1">
            <a:spLocks noChangeArrowheads="1"/>
          </p:cNvSpPr>
          <p:nvPr/>
        </p:nvSpPr>
        <p:spPr bwMode="auto">
          <a:xfrm>
            <a:off x="684213" y="5373688"/>
            <a:ext cx="79200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400">
                <a:cs typeface="Arial" panose="020B0604020202020204" pitchFamily="34" charset="0"/>
              </a:rPr>
              <a:t>Department for Business,  Innovation and Skills. Skills for Life Survey (2011). Tables 4.1 and 4.4</a:t>
            </a:r>
          </a:p>
          <a:p>
            <a:r>
              <a:rPr lang="en-US" altLang="en-US" sz="1400" u="sng">
                <a:cs typeface="Arial" panose="020B0604020202020204" pitchFamily="34" charset="0"/>
              </a:rPr>
              <a:t>https://www.gov.uk/government/publications/skills-for-life-survey-2011-important-findings</a:t>
            </a:r>
          </a:p>
          <a:p>
            <a:endParaRPr lang="en-US" altLang="en-US" sz="1800">
              <a:cs typeface="Arial" panose="020B0604020202020204" pitchFamily="34" charset="0"/>
            </a:endParaRPr>
          </a:p>
        </p:txBody>
      </p:sp>
      <p:graphicFrame>
        <p:nvGraphicFramePr>
          <p:cNvPr id="2" name="Table 1">
            <a:extLst>
              <a:ext uri="{FF2B5EF4-FFF2-40B4-BE49-F238E27FC236}">
                <a16:creationId xmlns:a16="http://schemas.microsoft.com/office/drawing/2014/main" id="{17E6CEDA-0DAE-468C-9832-DB3713271BAE}"/>
              </a:ext>
            </a:extLst>
          </p:cNvPr>
          <p:cNvGraphicFramePr>
            <a:graphicFrameLocks noGrp="1"/>
          </p:cNvGraphicFramePr>
          <p:nvPr/>
        </p:nvGraphicFramePr>
        <p:xfrm>
          <a:off x="684213" y="1484313"/>
          <a:ext cx="7416800" cy="2971800"/>
        </p:xfrm>
        <a:graphic>
          <a:graphicData uri="http://schemas.openxmlformats.org/drawingml/2006/table">
            <a:tbl>
              <a:tblPr/>
              <a:tblGrid>
                <a:gridCol w="2232025">
                  <a:extLst>
                    <a:ext uri="{9D8B030D-6E8A-4147-A177-3AD203B41FA5}">
                      <a16:colId xmlns:a16="http://schemas.microsoft.com/office/drawing/2014/main" val="2340043351"/>
                    </a:ext>
                  </a:extLst>
                </a:gridCol>
                <a:gridCol w="1150937">
                  <a:extLst>
                    <a:ext uri="{9D8B030D-6E8A-4147-A177-3AD203B41FA5}">
                      <a16:colId xmlns:a16="http://schemas.microsoft.com/office/drawing/2014/main" val="1191027800"/>
                    </a:ext>
                  </a:extLst>
                </a:gridCol>
                <a:gridCol w="1296988">
                  <a:extLst>
                    <a:ext uri="{9D8B030D-6E8A-4147-A177-3AD203B41FA5}">
                      <a16:colId xmlns:a16="http://schemas.microsoft.com/office/drawing/2014/main" val="452740358"/>
                    </a:ext>
                  </a:extLst>
                </a:gridCol>
                <a:gridCol w="2736850">
                  <a:extLst>
                    <a:ext uri="{9D8B030D-6E8A-4147-A177-3AD203B41FA5}">
                      <a16:colId xmlns:a16="http://schemas.microsoft.com/office/drawing/2014/main" val="305580178"/>
                    </a:ext>
                  </a:extLst>
                </a:gridCol>
              </a:tblGrid>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imes" panose="02020603050405020304" pitchFamily="18"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imes" panose="02020603050405020304" pitchFamily="18" charset="0"/>
                          <a:ea typeface="MS PGothic" panose="020B0600070205080204" pitchFamily="34" charset="-128"/>
                        </a:rPr>
                        <a:t>Literacy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imes" panose="02020603050405020304" pitchFamily="18" charset="0"/>
                          <a:ea typeface="MS PGothic" panose="020B0600070205080204" pitchFamily="34" charset="-128"/>
                        </a:rPr>
                        <a:t>Numeracy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imes" panose="02020603050405020304" pitchFamily="18" charset="0"/>
                          <a:ea typeface="MS PGothic" panose="020B0600070205080204" pitchFamily="34" charset="-128"/>
                        </a:rPr>
                        <a:t>Comment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219463548"/>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Level 2 or higher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GCSE 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extLst>
                  <a:ext uri="{0D108BD9-81ED-4DB2-BD59-A6C34878D82A}">
                    <a16:rowId xmlns:a16="http://schemas.microsoft.com/office/drawing/2014/main" val="3591261142"/>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Level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GCSE 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extLst>
                  <a:ext uri="{0D108BD9-81ED-4DB2-BD59-A6C34878D82A}">
                    <a16:rowId xmlns:a16="http://schemas.microsoft.com/office/drawing/2014/main" val="122339406"/>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Below level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“functionally illiterate”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extLst>
                  <a:ext uri="{0D108BD9-81ED-4DB2-BD59-A6C34878D82A}">
                    <a16:rowId xmlns:a16="http://schemas.microsoft.com/office/drawing/2014/main" val="2320200353"/>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Entry level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Reading age 9-11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extLst>
                  <a:ext uri="{0D108BD9-81ED-4DB2-BD59-A6C34878D82A}">
                    <a16:rowId xmlns:a16="http://schemas.microsoft.com/office/drawing/2014/main" val="1630284103"/>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Entry level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Reading age 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extLst>
                  <a:ext uri="{0D108BD9-81ED-4DB2-BD59-A6C34878D82A}">
                    <a16:rowId xmlns:a16="http://schemas.microsoft.com/office/drawing/2014/main" val="3061475530"/>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Entry level 1 or lower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rPr>
                        <a:t>Reading age 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EED"/>
                    </a:solidFill>
                  </a:tcPr>
                </a:tc>
                <a:extLst>
                  <a:ext uri="{0D108BD9-81ED-4DB2-BD59-A6C34878D82A}">
                    <a16:rowId xmlns:a16="http://schemas.microsoft.com/office/drawing/2014/main" val="493160820"/>
                  </a:ext>
                </a:extLst>
              </a:tr>
              <a:tr h="3714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777777"/>
                        </a:solidFill>
                        <a:effectLst/>
                        <a:latin typeface="Times" panose="02020603050405020304" pitchFamily="18"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D8"/>
                    </a:solidFill>
                  </a:tcPr>
                </a:tc>
                <a:extLst>
                  <a:ext uri="{0D108BD9-81ED-4DB2-BD59-A6C34878D82A}">
                    <a16:rowId xmlns:a16="http://schemas.microsoft.com/office/drawing/2014/main" val="3894057815"/>
                  </a:ext>
                </a:extLst>
              </a:tr>
            </a:tbl>
          </a:graphicData>
        </a:graphic>
      </p:graphicFrame>
      <p:sp>
        <p:nvSpPr>
          <p:cNvPr id="75826" name="Rectangle 2">
            <a:extLst>
              <a:ext uri="{FF2B5EF4-FFF2-40B4-BE49-F238E27FC236}">
                <a16:creationId xmlns:a16="http://schemas.microsoft.com/office/drawing/2014/main" id="{6BD8C250-425F-45D3-BE0E-E0213A04D81A}"/>
              </a:ext>
            </a:extLst>
          </p:cNvPr>
          <p:cNvSpPr>
            <a:spLocks noChangeArrowheads="1"/>
          </p:cNvSpPr>
          <p:nvPr/>
        </p:nvSpPr>
        <p:spPr bwMode="auto">
          <a:xfrm>
            <a:off x="684213" y="4652963"/>
            <a:ext cx="741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800" b="1">
                <a:cs typeface="Arial" panose="020B0604020202020204" pitchFamily="34" charset="0"/>
              </a:rPr>
              <a:t>Based on representative sample of &gt; 7000 adults (16-65 years old). Not all participants included in all modules.</a:t>
            </a:r>
            <a:endParaRPr lang="en-US" altLang="en-US" sz="1800">
              <a:cs typeface="Arial" panose="020B0604020202020204" pitchFamily="34" charset="0"/>
            </a:endParaRPr>
          </a:p>
        </p:txBody>
      </p:sp>
      <p:sp>
        <p:nvSpPr>
          <p:cNvPr id="75827" name="Oval 18">
            <a:extLst>
              <a:ext uri="{FF2B5EF4-FFF2-40B4-BE49-F238E27FC236}">
                <a16:creationId xmlns:a16="http://schemas.microsoft.com/office/drawing/2014/main" id="{E9C6292F-A642-4142-8EC8-17811F87A8B8}"/>
              </a:ext>
            </a:extLst>
          </p:cNvPr>
          <p:cNvSpPr>
            <a:spLocks noChangeArrowheads="1"/>
          </p:cNvSpPr>
          <p:nvPr/>
        </p:nvSpPr>
        <p:spPr bwMode="auto">
          <a:xfrm>
            <a:off x="3995738" y="1196975"/>
            <a:ext cx="1439862" cy="3168650"/>
          </a:xfrm>
          <a:prstGeom prst="ellipse">
            <a:avLst/>
          </a:prstGeom>
          <a:noFill/>
          <a:ln w="666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B3E62A92-B571-4833-9FEC-3D909D212335}"/>
              </a:ext>
            </a:extLst>
          </p:cNvPr>
          <p:cNvSpPr>
            <a:spLocks noGrp="1" noChangeArrowheads="1"/>
          </p:cNvSpPr>
          <p:nvPr>
            <p:ph type="title"/>
          </p:nvPr>
        </p:nvSpPr>
        <p:spPr>
          <a:xfrm>
            <a:off x="685800" y="381000"/>
            <a:ext cx="7772400" cy="1066800"/>
          </a:xfrm>
        </p:spPr>
        <p:txBody>
          <a:bodyPr/>
          <a:lstStyle/>
          <a:p>
            <a:r>
              <a:rPr lang="en-US" altLang="en-US" sz="3600" b="1">
                <a:solidFill>
                  <a:schemeClr val="tx1"/>
                </a:solidFill>
                <a:latin typeface="Arial" panose="020B0604020202020204" pitchFamily="34" charset="0"/>
              </a:rPr>
              <a:t>https://i-base.info/guides/about</a:t>
            </a:r>
          </a:p>
        </p:txBody>
      </p:sp>
      <p:pic>
        <p:nvPicPr>
          <p:cNvPr id="77826" name="Picture 1">
            <a:extLst>
              <a:ext uri="{FF2B5EF4-FFF2-40B4-BE49-F238E27FC236}">
                <a16:creationId xmlns:a16="http://schemas.microsoft.com/office/drawing/2014/main" id="{8C016258-D5B8-44A4-A7C8-6C93E5E28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12875"/>
            <a:ext cx="7691438"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536D9CF1-5A75-44BB-A3A9-475542E9F78E}"/>
              </a:ext>
            </a:extLst>
          </p:cNvPr>
          <p:cNvSpPr>
            <a:spLocks noGrp="1" noChangeArrowheads="1"/>
          </p:cNvSpPr>
          <p:nvPr>
            <p:ph type="title"/>
          </p:nvPr>
        </p:nvSpPr>
        <p:spPr>
          <a:xfrm>
            <a:off x="685800" y="381000"/>
            <a:ext cx="7772400" cy="1066800"/>
          </a:xfrm>
        </p:spPr>
        <p:txBody>
          <a:bodyPr/>
          <a:lstStyle/>
          <a:p>
            <a:r>
              <a:rPr lang="en-US" altLang="en-US" b="1">
                <a:latin typeface="Arial" panose="020B0604020202020204" pitchFamily="34" charset="0"/>
              </a:rPr>
              <a:t>Thank you</a:t>
            </a:r>
          </a:p>
        </p:txBody>
      </p:sp>
      <p:sp>
        <p:nvSpPr>
          <p:cNvPr id="79874" name="Rectangle 3">
            <a:extLst>
              <a:ext uri="{FF2B5EF4-FFF2-40B4-BE49-F238E27FC236}">
                <a16:creationId xmlns:a16="http://schemas.microsoft.com/office/drawing/2014/main" id="{330D7158-C420-4A16-AE74-EEA1E38464B5}"/>
              </a:ext>
            </a:extLst>
          </p:cNvPr>
          <p:cNvSpPr txBox="1">
            <a:spLocks noChangeArrowheads="1"/>
          </p:cNvSpPr>
          <p:nvPr/>
        </p:nvSpPr>
        <p:spPr bwMode="auto">
          <a:xfrm>
            <a:off x="685800" y="1692275"/>
            <a:ext cx="835025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ct val="50000"/>
              </a:spcBef>
              <a:buFont typeface="Times" panose="02020603050405020304" pitchFamily="18" charset="0"/>
              <a:buNone/>
            </a:pPr>
            <a:r>
              <a:rPr lang="en-US" altLang="en-US" sz="2400" b="1">
                <a:cs typeface="Arial" panose="020B0604020202020204" pitchFamily="34" charset="0"/>
              </a:rPr>
              <a:t>HIV positive people who contacted i-Base.</a:t>
            </a:r>
          </a:p>
          <a:p>
            <a:pPr>
              <a:spcBef>
                <a:spcPct val="50000"/>
              </a:spcBef>
              <a:buFont typeface="Times" panose="02020603050405020304" pitchFamily="18" charset="0"/>
              <a:buNone/>
            </a:pPr>
            <a:r>
              <a:rPr lang="en-US" altLang="en-US" sz="2400" b="1">
                <a:cs typeface="Arial" panose="020B0604020202020204" pitchFamily="34" charset="0"/>
              </a:rPr>
              <a:t>Researchers who collaborated with patient leaflets.</a:t>
            </a:r>
          </a:p>
          <a:p>
            <a:pPr>
              <a:spcBef>
                <a:spcPct val="50000"/>
              </a:spcBef>
              <a:buFont typeface="Times" panose="02020603050405020304" pitchFamily="18" charset="0"/>
              <a:buNone/>
            </a:pPr>
            <a:r>
              <a:rPr lang="en-US" altLang="en-US" sz="2400" b="1">
                <a:cs typeface="Arial" panose="020B0604020202020204" pitchFamily="34" charset="0"/>
              </a:rPr>
              <a:t>Marta Boffito, Matt Williams, Liam Martin, Robin Jakobs</a:t>
            </a:r>
          </a:p>
          <a:p>
            <a:pPr>
              <a:spcBef>
                <a:spcPct val="50000"/>
              </a:spcBef>
              <a:buFont typeface="Times" panose="02020603050405020304" pitchFamily="18" charset="0"/>
              <a:buNone/>
            </a:pPr>
            <a:endParaRPr lang="en-US" altLang="en-US" sz="2400" b="1">
              <a:cs typeface="Arial" panose="020B0604020202020204" pitchFamily="34" charset="0"/>
            </a:endParaRPr>
          </a:p>
          <a:p>
            <a:pPr>
              <a:spcBef>
                <a:spcPct val="50000"/>
              </a:spcBef>
              <a:buFont typeface="Times" panose="02020603050405020304" pitchFamily="18" charset="0"/>
              <a:buNone/>
            </a:pPr>
            <a:r>
              <a:rPr lang="en-US" altLang="en-US" sz="2400" b="1">
                <a:cs typeface="Arial" panose="020B0604020202020204" pitchFamily="34" charset="0"/>
              </a:rPr>
              <a:t>Further information</a:t>
            </a:r>
          </a:p>
          <a:p>
            <a:pPr>
              <a:spcBef>
                <a:spcPct val="50000"/>
              </a:spcBef>
              <a:buFont typeface="Times" panose="02020603050405020304" pitchFamily="18" charset="0"/>
              <a:buNone/>
            </a:pPr>
            <a:r>
              <a:rPr lang="en-US" altLang="en-US" sz="2400" b="1">
                <a:cs typeface="Arial" panose="020B0604020202020204" pitchFamily="34" charset="0"/>
              </a:rPr>
              <a:t>	i-base.info/guides/about</a:t>
            </a:r>
          </a:p>
          <a:p>
            <a:pPr>
              <a:spcBef>
                <a:spcPct val="50000"/>
              </a:spcBef>
              <a:buFont typeface="Times" panose="02020603050405020304" pitchFamily="18" charset="0"/>
              <a:buNone/>
            </a:pPr>
            <a:r>
              <a:rPr lang="en-US" altLang="en-US" sz="2400" b="1">
                <a:cs typeface="Arial" panose="020B0604020202020204" pitchFamily="34" charset="0"/>
              </a:rPr>
              <a:t>	www.plainenglish.co.uk</a:t>
            </a:r>
          </a:p>
          <a:p>
            <a:pPr>
              <a:spcBef>
                <a:spcPct val="50000"/>
              </a:spcBef>
              <a:buFont typeface="Times" panose="02020603050405020304" pitchFamily="18" charset="0"/>
              <a:buNone/>
            </a:pPr>
            <a:r>
              <a:rPr lang="en-US" altLang="en-US" sz="2400" b="1">
                <a:cs typeface="Arial" panose="020B0604020202020204" pitchFamily="34" charset="0"/>
              </a:rPr>
              <a:t>	www.hra.nhs.uk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CF714198-AEED-4A5C-93D2-C9A0BCB7397E}"/>
              </a:ext>
            </a:extLst>
          </p:cNvPr>
          <p:cNvSpPr>
            <a:spLocks noGrp="1" noChangeArrowheads="1"/>
          </p:cNvSpPr>
          <p:nvPr>
            <p:ph type="title"/>
          </p:nvPr>
        </p:nvSpPr>
        <p:spPr>
          <a:xfrm>
            <a:off x="685800" y="381000"/>
            <a:ext cx="7772400" cy="1066800"/>
          </a:xfrm>
        </p:spPr>
        <p:txBody>
          <a:bodyPr/>
          <a:lstStyle/>
          <a:p>
            <a:r>
              <a:rPr lang="en-US" altLang="en-US" b="1">
                <a:latin typeface="Arial" panose="020B0604020202020204" pitchFamily="34" charset="0"/>
              </a:rPr>
              <a:t>Additional slides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6">
            <a:extLst>
              <a:ext uri="{FF2B5EF4-FFF2-40B4-BE49-F238E27FC236}">
                <a16:creationId xmlns:a16="http://schemas.microsoft.com/office/drawing/2014/main" id="{678EF2C1-7F0A-46CC-A3E5-183D2214ED36}"/>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83970" name="Text Box 7">
            <a:extLst>
              <a:ext uri="{FF2B5EF4-FFF2-40B4-BE49-F238E27FC236}">
                <a16:creationId xmlns:a16="http://schemas.microsoft.com/office/drawing/2014/main" id="{817EEDFB-2F0C-4B3F-BAA2-2E62EB06AAD4}"/>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83971" name="Rectangle 2">
            <a:extLst>
              <a:ext uri="{FF2B5EF4-FFF2-40B4-BE49-F238E27FC236}">
                <a16:creationId xmlns:a16="http://schemas.microsoft.com/office/drawing/2014/main" id="{2A6DB410-FF85-4397-A378-51D025D41179}"/>
              </a:ext>
            </a:extLst>
          </p:cNvPr>
          <p:cNvSpPr txBox="1">
            <a:spLocks noChangeArrowheads="1"/>
          </p:cNvSpPr>
          <p:nvPr/>
        </p:nvSpPr>
        <p:spPr bwMode="auto">
          <a:xfrm>
            <a:off x="685800" y="38100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Green eggs and ham</a:t>
            </a:r>
          </a:p>
        </p:txBody>
      </p:sp>
      <p:sp>
        <p:nvSpPr>
          <p:cNvPr id="83972" name="Rectangle 3">
            <a:extLst>
              <a:ext uri="{FF2B5EF4-FFF2-40B4-BE49-F238E27FC236}">
                <a16:creationId xmlns:a16="http://schemas.microsoft.com/office/drawing/2014/main" id="{5171A082-7ED4-41FD-B46F-CDDFB1A2EBB0}"/>
              </a:ext>
            </a:extLst>
          </p:cNvPr>
          <p:cNvSpPr txBox="1">
            <a:spLocks noChangeArrowheads="1"/>
          </p:cNvSpPr>
          <p:nvPr/>
        </p:nvSpPr>
        <p:spPr bwMode="auto">
          <a:xfrm>
            <a:off x="971550" y="1524000"/>
            <a:ext cx="72009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000" b="1">
                <a:cs typeface="Arial" panose="020B0604020202020204" pitchFamily="34" charset="0"/>
              </a:rPr>
              <a:t>Do you like green eggs and ham?</a:t>
            </a:r>
          </a:p>
          <a:p>
            <a:endParaRPr lang="en-US" altLang="en-US" sz="2000" b="1">
              <a:cs typeface="Arial" panose="020B0604020202020204" pitchFamily="34" charset="0"/>
            </a:endParaRPr>
          </a:p>
          <a:p>
            <a:r>
              <a:rPr lang="en-US" altLang="en-US" sz="2000" b="1">
                <a:cs typeface="Arial" panose="020B0604020202020204" pitchFamily="34" charset="0"/>
              </a:rPr>
              <a:t>I do not like them, Sam-I-am.</a:t>
            </a:r>
          </a:p>
          <a:p>
            <a:r>
              <a:rPr lang="en-US" altLang="en-US" sz="2000" b="1">
                <a:cs typeface="Arial" panose="020B0604020202020204" pitchFamily="34" charset="0"/>
              </a:rPr>
              <a:t>I do not like green eggs and ham!</a:t>
            </a:r>
          </a:p>
          <a:p>
            <a:endParaRPr lang="en-US" altLang="en-US" sz="2000" b="1">
              <a:cs typeface="Arial" panose="020B0604020202020204" pitchFamily="34" charset="0"/>
            </a:endParaRPr>
          </a:p>
          <a:p>
            <a:r>
              <a:rPr lang="en-US" altLang="en-US" sz="2000" b="1">
                <a:cs typeface="Arial" panose="020B0604020202020204" pitchFamily="34" charset="0"/>
              </a:rPr>
              <a:t>Would you like them here or there?</a:t>
            </a:r>
          </a:p>
          <a:p>
            <a:endParaRPr lang="en-US" altLang="en-US" sz="2000" b="1">
              <a:cs typeface="Arial" panose="020B0604020202020204" pitchFamily="34" charset="0"/>
            </a:endParaRPr>
          </a:p>
          <a:p>
            <a:r>
              <a:rPr lang="en-US" altLang="en-US" sz="2000" b="1">
                <a:cs typeface="Arial" panose="020B0604020202020204" pitchFamily="34" charset="0"/>
              </a:rPr>
              <a:t>I would not like them here or there.</a:t>
            </a:r>
          </a:p>
          <a:p>
            <a:r>
              <a:rPr lang="en-US" altLang="en-US" sz="2000" b="1">
                <a:cs typeface="Arial" panose="020B0604020202020204" pitchFamily="34" charset="0"/>
              </a:rPr>
              <a:t>I would not like them anywhere.</a:t>
            </a:r>
          </a:p>
          <a:p>
            <a:endParaRPr lang="en-US" altLang="en-US" sz="2000" b="1">
              <a:cs typeface="Arial" panose="020B0604020202020204" pitchFamily="34" charset="0"/>
            </a:endParaRPr>
          </a:p>
          <a:p>
            <a:r>
              <a:rPr lang="en-US" altLang="en-US" sz="2000" b="1">
                <a:cs typeface="Arial" panose="020B0604020202020204" pitchFamily="34" charset="0"/>
              </a:rPr>
              <a:t>I do so like green eggs and ham!</a:t>
            </a:r>
          </a:p>
          <a:p>
            <a:r>
              <a:rPr lang="en-US" altLang="en-US" sz="2000" b="1">
                <a:cs typeface="Arial" panose="020B0604020202020204" pitchFamily="34" charset="0"/>
              </a:rPr>
              <a:t>Thank you! Thank you, Sam-I-am!</a:t>
            </a:r>
          </a:p>
          <a:p>
            <a:endParaRPr lang="en-US" altLang="en-US" sz="2000" b="1">
              <a:cs typeface="Arial" panose="020B0604020202020204" pitchFamily="34" charset="0"/>
            </a:endParaRPr>
          </a:p>
          <a:p>
            <a:r>
              <a:rPr lang="en-US" altLang="en-US" sz="2000" b="1">
                <a:cs typeface="Arial" panose="020B0604020202020204" pitchFamily="34" charset="0"/>
              </a:rPr>
              <a:t>FK reading ease: +112; Reading grade: –0.8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6">
            <a:extLst>
              <a:ext uri="{FF2B5EF4-FFF2-40B4-BE49-F238E27FC236}">
                <a16:creationId xmlns:a16="http://schemas.microsoft.com/office/drawing/2014/main" id="{8CD8C92C-307A-4BF6-902A-ACCC34F10FB3}"/>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86018" name="Text Box 7">
            <a:extLst>
              <a:ext uri="{FF2B5EF4-FFF2-40B4-BE49-F238E27FC236}">
                <a16:creationId xmlns:a16="http://schemas.microsoft.com/office/drawing/2014/main" id="{38DCDB76-B4AF-41A1-85B2-C298755A5A00}"/>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86019" name="Rectangle 2">
            <a:extLst>
              <a:ext uri="{FF2B5EF4-FFF2-40B4-BE49-F238E27FC236}">
                <a16:creationId xmlns:a16="http://schemas.microsoft.com/office/drawing/2014/main" id="{1C97F7D4-E868-4305-9257-DBE47FCE2BE4}"/>
              </a:ext>
            </a:extLst>
          </p:cNvPr>
          <p:cNvSpPr txBox="1">
            <a:spLocks noChangeArrowheads="1"/>
          </p:cNvSpPr>
          <p:nvPr/>
        </p:nvSpPr>
        <p:spPr bwMode="auto">
          <a:xfrm>
            <a:off x="685800" y="38100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A tale of two cities</a:t>
            </a:r>
          </a:p>
        </p:txBody>
      </p:sp>
      <p:sp>
        <p:nvSpPr>
          <p:cNvPr id="86020" name="Rectangle 3">
            <a:extLst>
              <a:ext uri="{FF2B5EF4-FFF2-40B4-BE49-F238E27FC236}">
                <a16:creationId xmlns:a16="http://schemas.microsoft.com/office/drawing/2014/main" id="{0C84727E-F2AE-4DD7-9E60-45CFEFAC27B7}"/>
              </a:ext>
            </a:extLst>
          </p:cNvPr>
          <p:cNvSpPr txBox="1">
            <a:spLocks noChangeArrowheads="1"/>
          </p:cNvSpPr>
          <p:nvPr/>
        </p:nvSpPr>
        <p:spPr bwMode="auto">
          <a:xfrm>
            <a:off x="971550" y="1447800"/>
            <a:ext cx="720090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000">
                <a:cs typeface="Arial" panose="020B0604020202020204" pitchFamily="34" charset="0"/>
              </a:rPr>
              <a:t>It was the best of times, it was the worst of times, it was the age of wisdom, it was the age of foolishness, it was the epoch of belief, it was the epoch of incredulity, it was the season of Light, it was the season of Darkness, it was the spring of hope, it was the winter of despair, we had everything before us, we had nothing before us, we were all going direct to Heaven, we were all going direct the other way – in short, the period was so far like the present period, that some of its noisiest authorities insisted on its being received, for good or for evil, in the superlative degree of comparison only.</a:t>
            </a:r>
          </a:p>
          <a:p>
            <a:endParaRPr lang="en-US" altLang="en-US" sz="2000" b="1">
              <a:cs typeface="Arial" panose="020B0604020202020204" pitchFamily="34" charset="0"/>
            </a:endParaRPr>
          </a:p>
          <a:p>
            <a:r>
              <a:rPr lang="en-US" altLang="en-US" sz="2000" b="1">
                <a:cs typeface="Arial" panose="020B0604020202020204" pitchFamily="34" charset="0"/>
              </a:rPr>
              <a:t>The opening sentence of A Tale of Two Cities has 110 words. It has a reading ease: –34 and reading grade: 47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6">
            <a:extLst>
              <a:ext uri="{FF2B5EF4-FFF2-40B4-BE49-F238E27FC236}">
                <a16:creationId xmlns:a16="http://schemas.microsoft.com/office/drawing/2014/main" id="{CCCEC8E7-67DA-4B48-975B-FEEF847B0F76}"/>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88066" name="Text Box 7">
            <a:extLst>
              <a:ext uri="{FF2B5EF4-FFF2-40B4-BE49-F238E27FC236}">
                <a16:creationId xmlns:a16="http://schemas.microsoft.com/office/drawing/2014/main" id="{E0B8F2A1-7A08-435A-AEA6-5536F61836C3}"/>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88067" name="Rectangle 2">
            <a:extLst>
              <a:ext uri="{FF2B5EF4-FFF2-40B4-BE49-F238E27FC236}">
                <a16:creationId xmlns:a16="http://schemas.microsoft.com/office/drawing/2014/main" id="{6642B005-CEC5-413B-BBEB-999D5E1FE7ED}"/>
              </a:ext>
            </a:extLst>
          </p:cNvPr>
          <p:cNvSpPr txBox="1">
            <a:spLocks noChangeArrowheads="1"/>
          </p:cNvSpPr>
          <p:nvPr/>
        </p:nvSpPr>
        <p:spPr bwMode="auto">
          <a:xfrm>
            <a:off x="685800" y="47625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Reading ease</a:t>
            </a:r>
          </a:p>
        </p:txBody>
      </p:sp>
      <p:sp>
        <p:nvSpPr>
          <p:cNvPr id="88068" name="Rectangle 6">
            <a:extLst>
              <a:ext uri="{FF2B5EF4-FFF2-40B4-BE49-F238E27FC236}">
                <a16:creationId xmlns:a16="http://schemas.microsoft.com/office/drawing/2014/main" id="{3DDF93ED-98F7-4B62-AD66-45DB251A190B}"/>
              </a:ext>
            </a:extLst>
          </p:cNvPr>
          <p:cNvSpPr>
            <a:spLocks noChangeArrowheads="1"/>
          </p:cNvSpPr>
          <p:nvPr/>
        </p:nvSpPr>
        <p:spPr bwMode="auto">
          <a:xfrm>
            <a:off x="1143000" y="14478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a:cs typeface="Arial" panose="020B0604020202020204" pitchFamily="34" charset="0"/>
              </a:rPr>
              <a:t>Flesch reading ease score [1]</a:t>
            </a:r>
          </a:p>
        </p:txBody>
      </p:sp>
      <p:sp>
        <p:nvSpPr>
          <p:cNvPr id="88069" name="Rectangle 14">
            <a:extLst>
              <a:ext uri="{FF2B5EF4-FFF2-40B4-BE49-F238E27FC236}">
                <a16:creationId xmlns:a16="http://schemas.microsoft.com/office/drawing/2014/main" id="{EC60DC58-744D-4AF1-8BD1-F6CAFD971708}"/>
              </a:ext>
            </a:extLst>
          </p:cNvPr>
          <p:cNvSpPr>
            <a:spLocks noChangeArrowheads="1"/>
          </p:cNvSpPr>
          <p:nvPr/>
        </p:nvSpPr>
        <p:spPr bwMode="auto">
          <a:xfrm>
            <a:off x="2438400" y="1955800"/>
            <a:ext cx="45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sz="6000">
              <a:solidFill>
                <a:srgbClr val="0D094F"/>
              </a:solidFill>
              <a:cs typeface="Arial" panose="020B0604020202020204" pitchFamily="34" charset="0"/>
            </a:endParaRPr>
          </a:p>
        </p:txBody>
      </p:sp>
      <p:sp>
        <p:nvSpPr>
          <p:cNvPr id="88070" name="Rectangle 16">
            <a:extLst>
              <a:ext uri="{FF2B5EF4-FFF2-40B4-BE49-F238E27FC236}">
                <a16:creationId xmlns:a16="http://schemas.microsoft.com/office/drawing/2014/main" id="{4017CFB4-CD8E-43BC-8081-192066638010}"/>
              </a:ext>
            </a:extLst>
          </p:cNvPr>
          <p:cNvSpPr>
            <a:spLocks noChangeArrowheads="1"/>
          </p:cNvSpPr>
          <p:nvPr/>
        </p:nvSpPr>
        <p:spPr bwMode="auto">
          <a:xfrm>
            <a:off x="7162800" y="2717800"/>
            <a:ext cx="45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6000">
                <a:solidFill>
                  <a:srgbClr val="0D094F"/>
                </a:solidFill>
                <a:cs typeface="Arial" panose="020B0604020202020204" pitchFamily="34" charset="0"/>
              </a:rPr>
              <a:t>]</a:t>
            </a:r>
          </a:p>
        </p:txBody>
      </p:sp>
      <p:pic>
        <p:nvPicPr>
          <p:cNvPr id="88071" name="Picture 8">
            <a:extLst>
              <a:ext uri="{FF2B5EF4-FFF2-40B4-BE49-F238E27FC236}">
                <a16:creationId xmlns:a16="http://schemas.microsoft.com/office/drawing/2014/main" id="{E3838ED6-1680-4D1E-9675-4DC910F404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765175"/>
            <a:ext cx="82804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6">
            <a:extLst>
              <a:ext uri="{FF2B5EF4-FFF2-40B4-BE49-F238E27FC236}">
                <a16:creationId xmlns:a16="http://schemas.microsoft.com/office/drawing/2014/main" id="{0C50440E-502A-456E-8EFF-419A64B3B02B}"/>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20482" name="Text Box 7">
            <a:extLst>
              <a:ext uri="{FF2B5EF4-FFF2-40B4-BE49-F238E27FC236}">
                <a16:creationId xmlns:a16="http://schemas.microsoft.com/office/drawing/2014/main" id="{49523F30-F8A4-4738-A160-77F2911AC75D}"/>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20483" name="Rectangle 2">
            <a:extLst>
              <a:ext uri="{FF2B5EF4-FFF2-40B4-BE49-F238E27FC236}">
                <a16:creationId xmlns:a16="http://schemas.microsoft.com/office/drawing/2014/main" id="{D43FA3CB-A468-447B-8629-C2CF8020F915}"/>
              </a:ext>
            </a:extLst>
          </p:cNvPr>
          <p:cNvSpPr txBox="1">
            <a:spLocks noChangeArrowheads="1"/>
          </p:cNvSpPr>
          <p:nvPr/>
        </p:nvSpPr>
        <p:spPr bwMode="auto">
          <a:xfrm>
            <a:off x="685800" y="38100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Informed consent</a:t>
            </a:r>
          </a:p>
        </p:txBody>
      </p:sp>
      <p:sp>
        <p:nvSpPr>
          <p:cNvPr id="20484" name="Rectangle 3">
            <a:extLst>
              <a:ext uri="{FF2B5EF4-FFF2-40B4-BE49-F238E27FC236}">
                <a16:creationId xmlns:a16="http://schemas.microsoft.com/office/drawing/2014/main" id="{3EDE3017-3885-43E3-8A8B-F5B0522FAE82}"/>
              </a:ext>
            </a:extLst>
          </p:cNvPr>
          <p:cNvSpPr txBox="1">
            <a:spLocks noChangeArrowheads="1"/>
          </p:cNvSpPr>
          <p:nvPr/>
        </p:nvSpPr>
        <p:spPr bwMode="auto">
          <a:xfrm>
            <a:off x="900113" y="1471613"/>
            <a:ext cx="75612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ts val="600"/>
              </a:spcBef>
              <a:spcAft>
                <a:spcPts val="600"/>
              </a:spcAft>
            </a:pPr>
            <a:r>
              <a:rPr lang="en-US" altLang="en-US" sz="2400" b="1">
                <a:cs typeface="Arial" panose="020B0604020202020204" pitchFamily="34" charset="0"/>
              </a:rPr>
              <a:t>•	Informed consent (IC) as an ethical concept 	is a cornerstone of medical research.</a:t>
            </a:r>
          </a:p>
          <a:p>
            <a:pPr>
              <a:spcBef>
                <a:spcPts val="600"/>
              </a:spcBef>
              <a:spcAft>
                <a:spcPts val="600"/>
              </a:spcAft>
            </a:pPr>
            <a:r>
              <a:rPr lang="en-US" altLang="en-US" sz="2400" b="1">
                <a:cs typeface="Arial" panose="020B0604020202020204" pitchFamily="34" charset="0"/>
              </a:rPr>
              <a:t>•	Patient Information and consent forms 	are part of the IC process.</a:t>
            </a:r>
          </a:p>
          <a:p>
            <a:pPr>
              <a:spcBef>
                <a:spcPts val="600"/>
              </a:spcBef>
              <a:spcAft>
                <a:spcPts val="600"/>
              </a:spcAft>
            </a:pPr>
            <a:r>
              <a:rPr lang="en-US" altLang="en-US" sz="2400" b="1">
                <a:cs typeface="Arial" panose="020B0604020202020204" pitchFamily="34" charset="0"/>
              </a:rPr>
              <a:t>	</a:t>
            </a:r>
            <a:r>
              <a:rPr lang="en-US" altLang="en-US" sz="1800" b="1">
                <a:cs typeface="Arial" panose="020B0604020202020204" pitchFamily="34" charset="0"/>
              </a:rPr>
              <a:t>- What the study is for.</a:t>
            </a:r>
          </a:p>
          <a:p>
            <a:pPr>
              <a:spcBef>
                <a:spcPts val="600"/>
              </a:spcBef>
              <a:spcAft>
                <a:spcPts val="600"/>
              </a:spcAft>
            </a:pPr>
            <a:r>
              <a:rPr lang="en-US" altLang="en-US" sz="1800" b="1">
                <a:cs typeface="Arial" panose="020B0604020202020204" pitchFamily="34" charset="0"/>
              </a:rPr>
              <a:t>	- What is involved and expected.</a:t>
            </a:r>
          </a:p>
          <a:p>
            <a:pPr>
              <a:spcBef>
                <a:spcPts val="600"/>
              </a:spcBef>
              <a:spcAft>
                <a:spcPts val="600"/>
              </a:spcAft>
            </a:pPr>
            <a:r>
              <a:rPr lang="en-US" altLang="en-US" sz="1800" b="1">
                <a:cs typeface="Arial" panose="020B0604020202020204" pitchFamily="34" charset="0"/>
              </a:rPr>
              <a:t>	- Possible risks and benefits.</a:t>
            </a:r>
          </a:p>
          <a:p>
            <a:pPr>
              <a:spcBef>
                <a:spcPts val="600"/>
              </a:spcBef>
              <a:spcAft>
                <a:spcPts val="600"/>
              </a:spcAft>
            </a:pPr>
            <a:r>
              <a:rPr lang="en-US" altLang="en-US" sz="1800" b="1">
                <a:cs typeface="Arial" panose="020B0604020202020204" pitchFamily="34" charset="0"/>
              </a:rPr>
              <a:t>	- That taking part is voluntary.</a:t>
            </a:r>
          </a:p>
          <a:p>
            <a:pPr>
              <a:spcBef>
                <a:spcPts val="600"/>
              </a:spcBef>
              <a:spcAft>
                <a:spcPts val="600"/>
              </a:spcAft>
            </a:pPr>
            <a:r>
              <a:rPr lang="en-US" altLang="en-US" sz="2400" b="1">
                <a:cs typeface="Arial" panose="020B0604020202020204" pitchFamily="34" charset="0"/>
              </a:rPr>
              <a:t>•	i-Base talks with individuals about joining 	studies and works with research groups.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6">
            <a:extLst>
              <a:ext uri="{FF2B5EF4-FFF2-40B4-BE49-F238E27FC236}">
                <a16:creationId xmlns:a16="http://schemas.microsoft.com/office/drawing/2014/main" id="{A57377E0-2521-4F8C-90B8-412512BEEAA1}"/>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22530" name="Text Box 7">
            <a:extLst>
              <a:ext uri="{FF2B5EF4-FFF2-40B4-BE49-F238E27FC236}">
                <a16:creationId xmlns:a16="http://schemas.microsoft.com/office/drawing/2014/main" id="{EBE8AA43-6C50-4E99-B34A-2F53A81D3B22}"/>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22531" name="Rectangle 2">
            <a:extLst>
              <a:ext uri="{FF2B5EF4-FFF2-40B4-BE49-F238E27FC236}">
                <a16:creationId xmlns:a16="http://schemas.microsoft.com/office/drawing/2014/main" id="{4E5276EE-739D-4773-8A80-069441E057B6}"/>
              </a:ext>
            </a:extLst>
          </p:cNvPr>
          <p:cNvSpPr txBox="1">
            <a:spLocks noChangeArrowheads="1"/>
          </p:cNvSpPr>
          <p:nvPr/>
        </p:nvSpPr>
        <p:spPr bwMode="auto">
          <a:xfrm>
            <a:off x="685800" y="38100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Readability scores</a:t>
            </a:r>
          </a:p>
        </p:txBody>
      </p:sp>
      <p:sp>
        <p:nvSpPr>
          <p:cNvPr id="22532" name="Rectangle 3">
            <a:extLst>
              <a:ext uri="{FF2B5EF4-FFF2-40B4-BE49-F238E27FC236}">
                <a16:creationId xmlns:a16="http://schemas.microsoft.com/office/drawing/2014/main" id="{DD4AE21B-46CD-4191-B054-DCF0138A3AD0}"/>
              </a:ext>
            </a:extLst>
          </p:cNvPr>
          <p:cNvSpPr txBox="1">
            <a:spLocks noChangeArrowheads="1"/>
          </p:cNvSpPr>
          <p:nvPr/>
        </p:nvSpPr>
        <p:spPr bwMode="auto">
          <a:xfrm>
            <a:off x="971550" y="1471613"/>
            <a:ext cx="7056438"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ts val="600"/>
              </a:spcBef>
              <a:spcAft>
                <a:spcPts val="600"/>
              </a:spcAft>
            </a:pPr>
            <a:r>
              <a:rPr lang="en-US" altLang="en-US" sz="2400" b="1">
                <a:cs typeface="Arial" panose="020B0604020202020204" pitchFamily="34" charset="0"/>
              </a:rPr>
              <a:t>•	Recommended in NHS guidelines. [1]</a:t>
            </a:r>
          </a:p>
          <a:p>
            <a:pPr>
              <a:spcBef>
                <a:spcPts val="600"/>
              </a:spcBef>
              <a:spcAft>
                <a:spcPts val="600"/>
              </a:spcAft>
            </a:pPr>
            <a:r>
              <a:rPr lang="en-US" altLang="en-US" sz="2400" b="1">
                <a:cs typeface="Arial" panose="020B0604020202020204" pitchFamily="34" charset="0"/>
              </a:rPr>
              <a:t>•	How difficult is text to read?</a:t>
            </a:r>
          </a:p>
          <a:p>
            <a:pPr>
              <a:spcBef>
                <a:spcPts val="600"/>
              </a:spcBef>
              <a:spcAft>
                <a:spcPts val="600"/>
              </a:spcAft>
            </a:pPr>
            <a:r>
              <a:rPr lang="en-US" altLang="en-US" sz="2400" b="1">
                <a:cs typeface="Arial" panose="020B0604020202020204" pitchFamily="34" charset="0"/>
              </a:rPr>
              <a:t>•	What percentage of people will easily 	understand - or be excluded.</a:t>
            </a:r>
          </a:p>
          <a:p>
            <a:pPr>
              <a:spcBef>
                <a:spcPts val="600"/>
              </a:spcBef>
              <a:spcAft>
                <a:spcPts val="600"/>
              </a:spcAft>
            </a:pPr>
            <a:r>
              <a:rPr lang="en-US" altLang="en-US" sz="2400" b="1">
                <a:cs typeface="Arial" panose="020B0604020202020204" pitchFamily="34" charset="0"/>
              </a:rPr>
              <a:t>•	Usually include average word, sentence 	and paragraph length.</a:t>
            </a:r>
          </a:p>
          <a:p>
            <a:pPr>
              <a:spcBef>
                <a:spcPts val="600"/>
              </a:spcBef>
              <a:spcAft>
                <a:spcPts val="600"/>
              </a:spcAft>
            </a:pPr>
            <a:r>
              <a:rPr lang="en-US" altLang="en-US" sz="2400" b="1">
                <a:cs typeface="Arial" panose="020B0604020202020204" pitchFamily="34" charset="0"/>
              </a:rPr>
              <a:t>•	Readability increased with shorter 	words, sentences (10-12 words), using 	the active tense, and common words.</a:t>
            </a:r>
          </a:p>
        </p:txBody>
      </p:sp>
      <p:sp>
        <p:nvSpPr>
          <p:cNvPr id="22533" name="Rectangle 3">
            <a:extLst>
              <a:ext uri="{FF2B5EF4-FFF2-40B4-BE49-F238E27FC236}">
                <a16:creationId xmlns:a16="http://schemas.microsoft.com/office/drawing/2014/main" id="{9B41E607-950E-4A18-A3A2-3E6AB4F653F6}"/>
              </a:ext>
            </a:extLst>
          </p:cNvPr>
          <p:cNvSpPr txBox="1">
            <a:spLocks noChangeArrowheads="1"/>
          </p:cNvSpPr>
          <p:nvPr/>
        </p:nvSpPr>
        <p:spPr bwMode="auto">
          <a:xfrm>
            <a:off x="457200" y="5715000"/>
            <a:ext cx="82073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ts val="600"/>
              </a:spcBef>
              <a:spcAft>
                <a:spcPts val="600"/>
              </a:spcAft>
              <a:buFontTx/>
              <a:buAutoNum type="arabicPeriod"/>
            </a:pPr>
            <a:r>
              <a:rPr lang="en-US" altLang="en-US" sz="1400">
                <a:cs typeface="Arial" panose="020B0604020202020204" pitchFamily="34" charset="0"/>
              </a:rPr>
              <a:t>NHS. Information Sheets &amp; Consent Forms. Guidance for Researchers and Reviewers. March 2011, Annex 9. http://www.hra.nhs.uk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6">
            <a:extLst>
              <a:ext uri="{FF2B5EF4-FFF2-40B4-BE49-F238E27FC236}">
                <a16:creationId xmlns:a16="http://schemas.microsoft.com/office/drawing/2014/main" id="{8D7BDF4B-3ACE-4A43-866F-2EA29928785E}"/>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24578" name="Text Box 7">
            <a:extLst>
              <a:ext uri="{FF2B5EF4-FFF2-40B4-BE49-F238E27FC236}">
                <a16:creationId xmlns:a16="http://schemas.microsoft.com/office/drawing/2014/main" id="{01916E1B-F736-4825-BC06-86DC57082C9C}"/>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24579" name="Rectangle 2">
            <a:extLst>
              <a:ext uri="{FF2B5EF4-FFF2-40B4-BE49-F238E27FC236}">
                <a16:creationId xmlns:a16="http://schemas.microsoft.com/office/drawing/2014/main" id="{457A0296-97CC-4198-82CF-4DA47D0B5A73}"/>
              </a:ext>
            </a:extLst>
          </p:cNvPr>
          <p:cNvSpPr txBox="1">
            <a:spLocks noChangeArrowheads="1"/>
          </p:cNvSpPr>
          <p:nvPr/>
        </p:nvSpPr>
        <p:spPr bwMode="auto">
          <a:xfrm>
            <a:off x="685800" y="260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Methods</a:t>
            </a:r>
          </a:p>
        </p:txBody>
      </p:sp>
      <p:sp>
        <p:nvSpPr>
          <p:cNvPr id="24580" name="Rectangle 3">
            <a:extLst>
              <a:ext uri="{FF2B5EF4-FFF2-40B4-BE49-F238E27FC236}">
                <a16:creationId xmlns:a16="http://schemas.microsoft.com/office/drawing/2014/main" id="{75758912-EAB7-4477-9CBE-9B3F66C4F580}"/>
              </a:ext>
            </a:extLst>
          </p:cNvPr>
          <p:cNvSpPr txBox="1">
            <a:spLocks noChangeArrowheads="1"/>
          </p:cNvSpPr>
          <p:nvPr/>
        </p:nvSpPr>
        <p:spPr bwMode="auto">
          <a:xfrm>
            <a:off x="685800" y="1524000"/>
            <a:ext cx="807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400" b="1">
                <a:cs typeface="Arial" panose="020B0604020202020204" pitchFamily="34" charset="0"/>
              </a:rPr>
              <a:t>•	Evaluate the body text of patient information 	leaflets from 9 ongoing studies: phase I-IV. </a:t>
            </a:r>
          </a:p>
          <a:p>
            <a:pPr>
              <a:spcBef>
                <a:spcPct val="50000"/>
              </a:spcBef>
            </a:pPr>
            <a:r>
              <a:rPr lang="en-US" altLang="en-US" sz="2400" b="1">
                <a:cs typeface="Arial" panose="020B0604020202020204" pitchFamily="34" charset="0"/>
              </a:rPr>
              <a:t>•	Text was copied from PDF files into MS Word. 	Minor edits to help scores. Punctuation 	added after headings and in bullet lists. 	Tables were excluded. </a:t>
            </a:r>
          </a:p>
          <a:p>
            <a:pPr>
              <a:spcBef>
                <a:spcPct val="50000"/>
              </a:spcBef>
            </a:pPr>
            <a:r>
              <a:rPr lang="en-US" altLang="en-US" sz="2400" b="1">
                <a:cs typeface="Arial" panose="020B0604020202020204" pitchFamily="34" charset="0"/>
              </a:rPr>
              <a:t>•	Primary outcome was Reading Ease. Scores 	calculated online. </a:t>
            </a:r>
            <a:r>
              <a:rPr lang="en-US" altLang="en-US" sz="2400" b="1" baseline="30000">
                <a:cs typeface="Arial" panose="020B0604020202020204" pitchFamily="34" charset="0"/>
              </a:rPr>
              <a:t>[1] </a:t>
            </a:r>
            <a:r>
              <a:rPr lang="en-US" altLang="en-US" sz="2400" b="1">
                <a:cs typeface="Arial" panose="020B0604020202020204" pitchFamily="34" charset="0"/>
              </a:rPr>
              <a:t> Results compiled in Excel.</a:t>
            </a:r>
          </a:p>
          <a:p>
            <a:pPr>
              <a:spcBef>
                <a:spcPct val="50000"/>
              </a:spcBef>
            </a:pPr>
            <a:r>
              <a:rPr lang="en-US" altLang="en-US" sz="2400" b="1">
                <a:cs typeface="Arial" panose="020B0604020202020204" pitchFamily="34" charset="0"/>
              </a:rPr>
              <a:t>•	Two community-written patient leaflets were 	used as comparisons. </a:t>
            </a:r>
          </a:p>
        </p:txBody>
      </p:sp>
      <p:sp>
        <p:nvSpPr>
          <p:cNvPr id="24581" name="Rectangle 3">
            <a:extLst>
              <a:ext uri="{FF2B5EF4-FFF2-40B4-BE49-F238E27FC236}">
                <a16:creationId xmlns:a16="http://schemas.microsoft.com/office/drawing/2014/main" id="{5E2B39CB-E4C8-438F-836F-D74257D07972}"/>
              </a:ext>
            </a:extLst>
          </p:cNvPr>
          <p:cNvSpPr txBox="1">
            <a:spLocks noChangeArrowheads="1"/>
          </p:cNvSpPr>
          <p:nvPr/>
        </p:nvSpPr>
        <p:spPr bwMode="auto">
          <a:xfrm>
            <a:off x="468313" y="5949950"/>
            <a:ext cx="82073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ct val="50000"/>
              </a:spcBef>
              <a:buFontTx/>
              <a:buAutoNum type="arabicPeriod"/>
            </a:pPr>
            <a:r>
              <a:rPr lang="en-US" altLang="en-US" sz="1400">
                <a:cs typeface="Arial" panose="020B0604020202020204" pitchFamily="34" charset="0"/>
              </a:rPr>
              <a:t>www.readabilityscore.com and www.read-able.com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6">
            <a:extLst>
              <a:ext uri="{FF2B5EF4-FFF2-40B4-BE49-F238E27FC236}">
                <a16:creationId xmlns:a16="http://schemas.microsoft.com/office/drawing/2014/main" id="{B5D3CC0F-3AA5-4267-A4E1-8D2D5CDD5795}"/>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26626" name="Text Box 7">
            <a:extLst>
              <a:ext uri="{FF2B5EF4-FFF2-40B4-BE49-F238E27FC236}">
                <a16:creationId xmlns:a16="http://schemas.microsoft.com/office/drawing/2014/main" id="{A89A1EE8-D17E-4A86-9C74-09298E309AAF}"/>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26627" name="Rectangle 2">
            <a:extLst>
              <a:ext uri="{FF2B5EF4-FFF2-40B4-BE49-F238E27FC236}">
                <a16:creationId xmlns:a16="http://schemas.microsoft.com/office/drawing/2014/main" id="{F809320E-1A91-4301-8578-B21C81D3B081}"/>
              </a:ext>
            </a:extLst>
          </p:cNvPr>
          <p:cNvSpPr txBox="1">
            <a:spLocks noChangeArrowheads="1"/>
          </p:cNvSpPr>
          <p:nvPr/>
        </p:nvSpPr>
        <p:spPr bwMode="auto">
          <a:xfrm>
            <a:off x="685800" y="3333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Choice of scores</a:t>
            </a:r>
          </a:p>
        </p:txBody>
      </p:sp>
      <p:sp>
        <p:nvSpPr>
          <p:cNvPr id="26628" name="Rectangle 3">
            <a:extLst>
              <a:ext uri="{FF2B5EF4-FFF2-40B4-BE49-F238E27FC236}">
                <a16:creationId xmlns:a16="http://schemas.microsoft.com/office/drawing/2014/main" id="{25D79CC0-69DE-4904-9EBC-ED7CFEC36C06}"/>
              </a:ext>
            </a:extLst>
          </p:cNvPr>
          <p:cNvSpPr txBox="1">
            <a:spLocks noChangeArrowheads="1"/>
          </p:cNvSpPr>
          <p:nvPr/>
        </p:nvSpPr>
        <p:spPr bwMode="auto">
          <a:xfrm>
            <a:off x="685800" y="1557338"/>
            <a:ext cx="78486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400" b="1">
                <a:cs typeface="Arial" panose="020B0604020202020204" pitchFamily="34" charset="0"/>
              </a:rPr>
              <a:t>•	Flesch reading ease (Plain English)</a:t>
            </a:r>
            <a:r>
              <a:rPr lang="en-US" altLang="en-US" sz="2400" b="1" baseline="30000">
                <a:cs typeface="Arial" panose="020B0604020202020204" pitchFamily="34" charset="0"/>
              </a:rPr>
              <a:t> [1]</a:t>
            </a:r>
          </a:p>
          <a:p>
            <a:pPr>
              <a:spcBef>
                <a:spcPct val="50000"/>
              </a:spcBef>
            </a:pPr>
            <a:r>
              <a:rPr lang="en-US" altLang="en-US" sz="1800" b="1">
                <a:cs typeface="Arial" panose="020B0604020202020204" pitchFamily="34" charset="0"/>
              </a:rPr>
              <a:t>	Target: &gt;70 for general public; higher score is better</a:t>
            </a:r>
          </a:p>
          <a:p>
            <a:pPr>
              <a:spcBef>
                <a:spcPct val="50000"/>
              </a:spcBef>
            </a:pPr>
            <a:r>
              <a:rPr lang="en-US" altLang="en-US" sz="1800" b="1">
                <a:cs typeface="Arial" panose="020B0604020202020204" pitchFamily="34" charset="0"/>
              </a:rPr>
              <a:t>	Practical range 0 – 100 (but can be &lt;0 and &gt;100) </a:t>
            </a:r>
          </a:p>
          <a:p>
            <a:pPr>
              <a:spcBef>
                <a:spcPct val="50000"/>
              </a:spcBef>
            </a:pPr>
            <a:r>
              <a:rPr lang="en-US" altLang="en-US" sz="2400" b="1">
                <a:cs typeface="Arial" panose="020B0604020202020204" pitchFamily="34" charset="0"/>
              </a:rPr>
              <a:t>•	Flesch-Kincaid reading grade </a:t>
            </a:r>
            <a:r>
              <a:rPr lang="en-US" altLang="en-US" sz="2400" b="1" baseline="30000">
                <a:cs typeface="Arial" panose="020B0604020202020204" pitchFamily="34" charset="0"/>
              </a:rPr>
              <a:t>[1]</a:t>
            </a:r>
            <a:r>
              <a:rPr lang="en-US" altLang="en-US" sz="2400" b="1">
                <a:cs typeface="Arial" panose="020B0604020202020204" pitchFamily="34" charset="0"/>
              </a:rPr>
              <a:t>	</a:t>
            </a:r>
          </a:p>
          <a:p>
            <a:pPr>
              <a:spcBef>
                <a:spcPct val="50000"/>
              </a:spcBef>
            </a:pPr>
            <a:r>
              <a:rPr lang="en-US" altLang="en-US" sz="1800" b="1">
                <a:cs typeface="Arial" panose="020B0604020202020204" pitchFamily="34" charset="0"/>
              </a:rPr>
              <a:t>	Adapted for US school grade: lower is better, </a:t>
            </a:r>
          </a:p>
          <a:p>
            <a:pPr>
              <a:spcBef>
                <a:spcPct val="50000"/>
              </a:spcBef>
            </a:pPr>
            <a:r>
              <a:rPr lang="en-US" altLang="en-US" sz="1800" b="1">
                <a:cs typeface="Arial" panose="020B0604020202020204" pitchFamily="34" charset="0"/>
              </a:rPr>
              <a:t>	Target: grade &lt;8 = reading age 13-14; grade &gt;12 = graduate</a:t>
            </a:r>
          </a:p>
          <a:p>
            <a:pPr>
              <a:spcBef>
                <a:spcPct val="50000"/>
              </a:spcBef>
            </a:pPr>
            <a:r>
              <a:rPr lang="en-US" altLang="en-US" sz="1800" b="1">
                <a:cs typeface="Arial" panose="020B0604020202020204" pitchFamily="34" charset="0"/>
              </a:rPr>
              <a:t>	Microsoft Word caps highest grade at 12.</a:t>
            </a:r>
          </a:p>
          <a:p>
            <a:pPr>
              <a:spcBef>
                <a:spcPct val="50000"/>
              </a:spcBef>
            </a:pPr>
            <a:r>
              <a:rPr lang="en-US" altLang="en-US" sz="2400" b="1">
                <a:cs typeface="Arial" panose="020B0604020202020204" pitchFamily="34" charset="0"/>
              </a:rPr>
              <a:t>•	SMOG grade score </a:t>
            </a:r>
            <a:r>
              <a:rPr lang="en-US" altLang="en-US" sz="2400" b="1" baseline="30000">
                <a:cs typeface="Arial" panose="020B0604020202020204" pitchFamily="34" charset="0"/>
              </a:rPr>
              <a:t>[2]</a:t>
            </a:r>
          </a:p>
          <a:p>
            <a:pPr>
              <a:spcBef>
                <a:spcPct val="50000"/>
              </a:spcBef>
            </a:pPr>
            <a:r>
              <a:rPr lang="en-US" altLang="en-US" sz="1800" b="1">
                <a:cs typeface="Arial" panose="020B0604020202020204" pitchFamily="34" charset="0"/>
              </a:rPr>
              <a:t> 	May have advantages for health information. Stricter criteria 	for higher comprehension. Used for cancer patients in US.</a:t>
            </a:r>
            <a:r>
              <a:rPr lang="en-US" altLang="en-US" sz="1800" b="1" baseline="30000">
                <a:cs typeface="Arial" panose="020B0604020202020204" pitchFamily="34" charset="0"/>
              </a:rPr>
              <a:t> [3]</a:t>
            </a:r>
          </a:p>
          <a:p>
            <a:pPr>
              <a:spcBef>
                <a:spcPct val="50000"/>
              </a:spcBef>
            </a:pPr>
            <a:endParaRPr lang="en-US" altLang="en-US" sz="2400">
              <a:cs typeface="Arial" panose="020B0604020202020204" pitchFamily="34" charset="0"/>
            </a:endParaRPr>
          </a:p>
        </p:txBody>
      </p:sp>
      <p:sp>
        <p:nvSpPr>
          <p:cNvPr id="26629" name="Rectangle 3">
            <a:extLst>
              <a:ext uri="{FF2B5EF4-FFF2-40B4-BE49-F238E27FC236}">
                <a16:creationId xmlns:a16="http://schemas.microsoft.com/office/drawing/2014/main" id="{2B86AF64-8744-4843-B874-B38098099BB9}"/>
              </a:ext>
            </a:extLst>
          </p:cNvPr>
          <p:cNvSpPr txBox="1">
            <a:spLocks noChangeArrowheads="1"/>
          </p:cNvSpPr>
          <p:nvPr/>
        </p:nvSpPr>
        <p:spPr bwMode="auto">
          <a:xfrm>
            <a:off x="468313" y="5949950"/>
            <a:ext cx="8675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ts val="600"/>
              </a:spcBef>
              <a:spcAft>
                <a:spcPts val="600"/>
              </a:spcAft>
            </a:pPr>
            <a:r>
              <a:rPr lang="en-US" altLang="en-US" sz="1200">
                <a:cs typeface="Arial" panose="020B0604020202020204" pitchFamily="34" charset="0"/>
              </a:rPr>
              <a:t>1. Wikipediia: Flesch–Kincaid readability tests; 2. Wikipediia: SMOG index 3. Friedma DB, Health Educ Behav. (2006).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6">
            <a:extLst>
              <a:ext uri="{FF2B5EF4-FFF2-40B4-BE49-F238E27FC236}">
                <a16:creationId xmlns:a16="http://schemas.microsoft.com/office/drawing/2014/main" id="{75EFB988-83EC-4D67-8B97-BE2A6FD7BE96}"/>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28674" name="Text Box 7">
            <a:extLst>
              <a:ext uri="{FF2B5EF4-FFF2-40B4-BE49-F238E27FC236}">
                <a16:creationId xmlns:a16="http://schemas.microsoft.com/office/drawing/2014/main" id="{FE23222B-8DD4-4452-97ED-937A0631FAF5}"/>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28675" name="Rectangle 2">
            <a:extLst>
              <a:ext uri="{FF2B5EF4-FFF2-40B4-BE49-F238E27FC236}">
                <a16:creationId xmlns:a16="http://schemas.microsoft.com/office/drawing/2014/main" id="{1055C423-C32D-4EB9-BAD5-D6000262EDAE}"/>
              </a:ext>
            </a:extLst>
          </p:cNvPr>
          <p:cNvSpPr txBox="1">
            <a:spLocks noChangeArrowheads="1"/>
          </p:cNvSpPr>
          <p:nvPr/>
        </p:nvSpPr>
        <p:spPr bwMode="auto">
          <a:xfrm>
            <a:off x="685800" y="45720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Reading scores</a:t>
            </a:r>
          </a:p>
        </p:txBody>
      </p:sp>
      <p:sp>
        <p:nvSpPr>
          <p:cNvPr id="28676" name="Rectangle 6">
            <a:extLst>
              <a:ext uri="{FF2B5EF4-FFF2-40B4-BE49-F238E27FC236}">
                <a16:creationId xmlns:a16="http://schemas.microsoft.com/office/drawing/2014/main" id="{C4F65509-8670-419F-9032-5EB33C6339F1}"/>
              </a:ext>
            </a:extLst>
          </p:cNvPr>
          <p:cNvSpPr>
            <a:spLocks noChangeArrowheads="1"/>
          </p:cNvSpPr>
          <p:nvPr/>
        </p:nvSpPr>
        <p:spPr bwMode="auto">
          <a:xfrm>
            <a:off x="711200" y="2205038"/>
            <a:ext cx="624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800">
                <a:cs typeface="Arial" panose="020B0604020202020204" pitchFamily="34" charset="0"/>
              </a:rPr>
              <a:t>Flesch reading ease score </a:t>
            </a:r>
            <a:r>
              <a:rPr lang="en-US" altLang="en-US" sz="1800" baseline="30000">
                <a:cs typeface="Arial" panose="020B0604020202020204" pitchFamily="34" charset="0"/>
              </a:rPr>
              <a:t>[1]</a:t>
            </a:r>
          </a:p>
        </p:txBody>
      </p:sp>
      <p:sp>
        <p:nvSpPr>
          <p:cNvPr id="28677" name="Rectangle 9">
            <a:extLst>
              <a:ext uri="{FF2B5EF4-FFF2-40B4-BE49-F238E27FC236}">
                <a16:creationId xmlns:a16="http://schemas.microsoft.com/office/drawing/2014/main" id="{8C891DC5-3C01-4ECF-889A-4A9E1939F50C}"/>
              </a:ext>
            </a:extLst>
          </p:cNvPr>
          <p:cNvSpPr>
            <a:spLocks noChangeArrowheads="1"/>
          </p:cNvSpPr>
          <p:nvPr/>
        </p:nvSpPr>
        <p:spPr bwMode="auto">
          <a:xfrm>
            <a:off x="787400" y="3349625"/>
            <a:ext cx="7313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800">
                <a:cs typeface="Arial" panose="020B0604020202020204" pitchFamily="34" charset="0"/>
              </a:rPr>
              <a:t>Flesch-Kincaid reading grade </a:t>
            </a:r>
            <a:r>
              <a:rPr lang="en-US" altLang="en-US" sz="1800" baseline="30000">
                <a:cs typeface="Arial" panose="020B0604020202020204" pitchFamily="34" charset="0"/>
              </a:rPr>
              <a:t>[1]</a:t>
            </a:r>
          </a:p>
        </p:txBody>
      </p:sp>
      <p:pic>
        <p:nvPicPr>
          <p:cNvPr id="28678" name="Picture 10">
            <a:extLst>
              <a:ext uri="{FF2B5EF4-FFF2-40B4-BE49-F238E27FC236}">
                <a16:creationId xmlns:a16="http://schemas.microsoft.com/office/drawing/2014/main" id="{7D6C6908-53CE-4046-9E21-4B6AF10485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 y="3783013"/>
            <a:ext cx="6088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11">
            <a:extLst>
              <a:ext uri="{FF2B5EF4-FFF2-40B4-BE49-F238E27FC236}">
                <a16:creationId xmlns:a16="http://schemas.microsoft.com/office/drawing/2014/main" id="{2D59A06B-D71F-43A6-BA23-B2B4866444A5}"/>
              </a:ext>
            </a:extLst>
          </p:cNvPr>
          <p:cNvSpPr>
            <a:spLocks noChangeArrowheads="1"/>
          </p:cNvSpPr>
          <p:nvPr/>
        </p:nvSpPr>
        <p:spPr bwMode="auto">
          <a:xfrm>
            <a:off x="684213" y="5876925"/>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spcBef>
                <a:spcPts val="600"/>
              </a:spcBef>
              <a:spcAft>
                <a:spcPts val="600"/>
              </a:spcAft>
            </a:pPr>
            <a:r>
              <a:rPr lang="en-US" altLang="en-US" sz="1400">
                <a:cs typeface="Arial" panose="020B0604020202020204" pitchFamily="34" charset="0"/>
              </a:rPr>
              <a:t>1. Wikipediia: Flesch–Kincaid readability tests; 2. Wikipediia: SMOG index.</a:t>
            </a:r>
          </a:p>
        </p:txBody>
      </p:sp>
      <p:sp>
        <p:nvSpPr>
          <p:cNvPr id="28680" name="Rectangle 14">
            <a:extLst>
              <a:ext uri="{FF2B5EF4-FFF2-40B4-BE49-F238E27FC236}">
                <a16:creationId xmlns:a16="http://schemas.microsoft.com/office/drawing/2014/main" id="{78D8DB33-6216-4859-9FBE-5A8D3F66ABBA}"/>
              </a:ext>
            </a:extLst>
          </p:cNvPr>
          <p:cNvSpPr>
            <a:spLocks noChangeArrowheads="1"/>
          </p:cNvSpPr>
          <p:nvPr/>
        </p:nvSpPr>
        <p:spPr bwMode="auto">
          <a:xfrm>
            <a:off x="2438400" y="2987675"/>
            <a:ext cx="45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sz="6000">
              <a:solidFill>
                <a:srgbClr val="0D094F"/>
              </a:solidFill>
              <a:cs typeface="Arial" panose="020B0604020202020204" pitchFamily="34" charset="0"/>
            </a:endParaRPr>
          </a:p>
        </p:txBody>
      </p:sp>
      <p:sp>
        <p:nvSpPr>
          <p:cNvPr id="28681" name="Rectangle 17">
            <a:extLst>
              <a:ext uri="{FF2B5EF4-FFF2-40B4-BE49-F238E27FC236}">
                <a16:creationId xmlns:a16="http://schemas.microsoft.com/office/drawing/2014/main" id="{C63BD92F-4A99-4D0F-B60B-1A1140288A3F}"/>
              </a:ext>
            </a:extLst>
          </p:cNvPr>
          <p:cNvSpPr>
            <a:spLocks noChangeArrowheads="1"/>
          </p:cNvSpPr>
          <p:nvPr/>
        </p:nvSpPr>
        <p:spPr bwMode="auto">
          <a:xfrm>
            <a:off x="684213" y="1557338"/>
            <a:ext cx="69342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400" b="1">
                <a:cs typeface="Arial" panose="020B0604020202020204" pitchFamily="34" charset="0"/>
              </a:rPr>
              <a:t>Equations are objective estimates.</a:t>
            </a:r>
          </a:p>
          <a:p>
            <a:endParaRPr lang="en-US" altLang="en-US" sz="1100" b="1">
              <a:cs typeface="Arial" panose="020B0604020202020204" pitchFamily="34" charset="0"/>
            </a:endParaRPr>
          </a:p>
        </p:txBody>
      </p:sp>
      <p:pic>
        <p:nvPicPr>
          <p:cNvPr id="28682" name="Picture 1">
            <a:extLst>
              <a:ext uri="{FF2B5EF4-FFF2-40B4-BE49-F238E27FC236}">
                <a16:creationId xmlns:a16="http://schemas.microsoft.com/office/drawing/2014/main" id="{4B070465-1AA7-49EA-AE35-8A155C9DF2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557463"/>
            <a:ext cx="61198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Rectangle 9">
            <a:extLst>
              <a:ext uri="{FF2B5EF4-FFF2-40B4-BE49-F238E27FC236}">
                <a16:creationId xmlns:a16="http://schemas.microsoft.com/office/drawing/2014/main" id="{E625F8BD-B5FB-47D8-9D42-046FC48F1FB1}"/>
              </a:ext>
            </a:extLst>
          </p:cNvPr>
          <p:cNvSpPr>
            <a:spLocks noChangeArrowheads="1"/>
          </p:cNvSpPr>
          <p:nvPr/>
        </p:nvSpPr>
        <p:spPr bwMode="auto">
          <a:xfrm>
            <a:off x="827088" y="4573588"/>
            <a:ext cx="4681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1800">
                <a:cs typeface="Arial" panose="020B0604020202020204" pitchFamily="34" charset="0"/>
              </a:rPr>
              <a:t>SMOG index </a:t>
            </a:r>
            <a:r>
              <a:rPr lang="en-US" altLang="en-US" sz="1800" baseline="30000">
                <a:cs typeface="Arial" panose="020B0604020202020204" pitchFamily="34" charset="0"/>
              </a:rPr>
              <a:t>[2]</a:t>
            </a:r>
          </a:p>
        </p:txBody>
      </p:sp>
      <p:pic>
        <p:nvPicPr>
          <p:cNvPr id="28684" name="Picture 3">
            <a:extLst>
              <a:ext uri="{FF2B5EF4-FFF2-40B4-BE49-F238E27FC236}">
                <a16:creationId xmlns:a16="http://schemas.microsoft.com/office/drawing/2014/main" id="{24BB4727-B21F-49BD-AD6B-C1BF81BA48C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941888"/>
            <a:ext cx="79200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9">
            <a:extLst>
              <a:ext uri="{FF2B5EF4-FFF2-40B4-BE49-F238E27FC236}">
                <a16:creationId xmlns:a16="http://schemas.microsoft.com/office/drawing/2014/main" id="{F51FB11A-D834-4783-8961-6C4BF07215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76475"/>
            <a:ext cx="52578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7">
            <a:extLst>
              <a:ext uri="{FF2B5EF4-FFF2-40B4-BE49-F238E27FC236}">
                <a16:creationId xmlns:a16="http://schemas.microsoft.com/office/drawing/2014/main" id="{4DEDFFCB-B1C0-4BF7-8B83-FE6F8EBAC0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76475"/>
            <a:ext cx="5256213"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6">
            <a:extLst>
              <a:ext uri="{FF2B5EF4-FFF2-40B4-BE49-F238E27FC236}">
                <a16:creationId xmlns:a16="http://schemas.microsoft.com/office/drawing/2014/main" id="{CE30B05C-3A8C-457B-A824-2FAB74EEA3A7}"/>
              </a:ext>
            </a:extLst>
          </p:cNvPr>
          <p:cNvSpPr txBox="1">
            <a:spLocks noChangeArrowheads="1"/>
          </p:cNvSpPr>
          <p:nvPr/>
        </p:nvSpPr>
        <p:spPr bwMode="auto">
          <a:xfrm>
            <a:off x="1508125" y="1171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30724" name="Text Box 7">
            <a:extLst>
              <a:ext uri="{FF2B5EF4-FFF2-40B4-BE49-F238E27FC236}">
                <a16:creationId xmlns:a16="http://schemas.microsoft.com/office/drawing/2014/main" id="{52EFF323-D102-48DF-A222-5BB5F474D8CC}"/>
              </a:ext>
            </a:extLst>
          </p:cNvPr>
          <p:cNvSpPr txBox="1">
            <a:spLocks noChangeArrowheads="1"/>
          </p:cNvSpPr>
          <p:nvPr/>
        </p:nvSpPr>
        <p:spPr bwMode="auto">
          <a:xfrm>
            <a:off x="1660525" y="7905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p:txBody>
      </p:sp>
      <p:sp>
        <p:nvSpPr>
          <p:cNvPr id="30725" name="Rectangle 6">
            <a:extLst>
              <a:ext uri="{FF2B5EF4-FFF2-40B4-BE49-F238E27FC236}">
                <a16:creationId xmlns:a16="http://schemas.microsoft.com/office/drawing/2014/main" id="{FB434263-9C20-4900-B44A-675B32A44561}"/>
              </a:ext>
            </a:extLst>
          </p:cNvPr>
          <p:cNvSpPr>
            <a:spLocks noChangeArrowheads="1"/>
          </p:cNvSpPr>
          <p:nvPr/>
        </p:nvSpPr>
        <p:spPr bwMode="auto">
          <a:xfrm>
            <a:off x="971550" y="890588"/>
            <a:ext cx="74882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000" b="1">
                <a:cs typeface="Arial" panose="020B0604020202020204" pitchFamily="34" charset="0"/>
              </a:rPr>
              <a:t>The intersection of the line joining average words per sentence to average syllables per word show the readability score. The minimum score for Plain English is 60.</a:t>
            </a:r>
          </a:p>
        </p:txBody>
      </p:sp>
      <p:sp>
        <p:nvSpPr>
          <p:cNvPr id="30726" name="Rectangle 14">
            <a:extLst>
              <a:ext uri="{FF2B5EF4-FFF2-40B4-BE49-F238E27FC236}">
                <a16:creationId xmlns:a16="http://schemas.microsoft.com/office/drawing/2014/main" id="{D2D617C2-DB7C-4C35-B753-BA10D07B1479}"/>
              </a:ext>
            </a:extLst>
          </p:cNvPr>
          <p:cNvSpPr>
            <a:spLocks noChangeArrowheads="1"/>
          </p:cNvSpPr>
          <p:nvPr/>
        </p:nvSpPr>
        <p:spPr bwMode="auto">
          <a:xfrm>
            <a:off x="2438400" y="1955800"/>
            <a:ext cx="45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endParaRPr lang="en-US" altLang="en-US" sz="6000">
              <a:solidFill>
                <a:srgbClr val="0D094F"/>
              </a:solidFill>
              <a:cs typeface="Arial" panose="020B0604020202020204" pitchFamily="34" charset="0"/>
            </a:endParaRPr>
          </a:p>
        </p:txBody>
      </p:sp>
      <p:pic>
        <p:nvPicPr>
          <p:cNvPr id="30727" name="Picture 2">
            <a:extLst>
              <a:ext uri="{FF2B5EF4-FFF2-40B4-BE49-F238E27FC236}">
                <a16:creationId xmlns:a16="http://schemas.microsoft.com/office/drawing/2014/main" id="{540AD5D2-EAA1-49BC-B3B1-A9FB8A08E8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133600"/>
            <a:ext cx="11652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5">
            <a:extLst>
              <a:ext uri="{FF2B5EF4-FFF2-40B4-BE49-F238E27FC236}">
                <a16:creationId xmlns:a16="http://schemas.microsoft.com/office/drawing/2014/main" id="{D9C2A4A4-671F-478D-AB95-4B907738B7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995613" y="901700"/>
            <a:ext cx="152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6">
            <a:extLst>
              <a:ext uri="{FF2B5EF4-FFF2-40B4-BE49-F238E27FC236}">
                <a16:creationId xmlns:a16="http://schemas.microsoft.com/office/drawing/2014/main" id="{320035C9-6498-48F6-81F5-AB2AF31E40E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929063" y="1203325"/>
            <a:ext cx="177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7">
            <a:extLst>
              <a:ext uri="{FF2B5EF4-FFF2-40B4-BE49-F238E27FC236}">
                <a16:creationId xmlns:a16="http://schemas.microsoft.com/office/drawing/2014/main" id="{6E76F4E8-2341-4158-8D2B-3731836A54F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518819" y="2007394"/>
            <a:ext cx="160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Rectangle 6">
            <a:extLst>
              <a:ext uri="{FF2B5EF4-FFF2-40B4-BE49-F238E27FC236}">
                <a16:creationId xmlns:a16="http://schemas.microsoft.com/office/drawing/2014/main" id="{A0657A62-6268-4EEB-AE13-A0B809C04B8F}"/>
              </a:ext>
            </a:extLst>
          </p:cNvPr>
          <p:cNvSpPr>
            <a:spLocks noChangeArrowheads="1"/>
          </p:cNvSpPr>
          <p:nvPr/>
        </p:nvSpPr>
        <p:spPr bwMode="auto">
          <a:xfrm>
            <a:off x="1347788" y="2420938"/>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000">
                <a:solidFill>
                  <a:schemeClr val="bg1"/>
                </a:solidFill>
                <a:cs typeface="Arial" panose="020B0604020202020204" pitchFamily="34" charset="0"/>
              </a:rPr>
              <a:t>35    30    25    20    15    10     5</a:t>
            </a:r>
          </a:p>
        </p:txBody>
      </p:sp>
      <p:sp>
        <p:nvSpPr>
          <p:cNvPr id="30732" name="Rectangle 6">
            <a:extLst>
              <a:ext uri="{FF2B5EF4-FFF2-40B4-BE49-F238E27FC236}">
                <a16:creationId xmlns:a16="http://schemas.microsoft.com/office/drawing/2014/main" id="{176CE99D-45FE-464C-BF46-E6D75DA43339}"/>
              </a:ext>
            </a:extLst>
          </p:cNvPr>
          <p:cNvSpPr>
            <a:spLocks noChangeArrowheads="1"/>
          </p:cNvSpPr>
          <p:nvPr/>
        </p:nvSpPr>
        <p:spPr bwMode="auto">
          <a:xfrm>
            <a:off x="1042988" y="5516563"/>
            <a:ext cx="7345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r>
              <a:rPr lang="en-US" altLang="en-US" sz="2000">
                <a:solidFill>
                  <a:schemeClr val="bg1"/>
                </a:solidFill>
                <a:cs typeface="Arial" panose="020B0604020202020204" pitchFamily="34" charset="0"/>
              </a:rPr>
              <a:t>2.0       1.9       1.8       1.7      1.6       1.5       1.4       1.3      1.2</a:t>
            </a:r>
          </a:p>
        </p:txBody>
      </p:sp>
      <p:pic>
        <p:nvPicPr>
          <p:cNvPr id="30733" name="Picture 10">
            <a:extLst>
              <a:ext uri="{FF2B5EF4-FFF2-40B4-BE49-F238E27FC236}">
                <a16:creationId xmlns:a16="http://schemas.microsoft.com/office/drawing/2014/main" id="{B3C09E6F-633C-4938-9C41-AE3D4EF49EF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359150" y="1762125"/>
            <a:ext cx="1358900"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21">
            <a:extLst>
              <a:ext uri="{FF2B5EF4-FFF2-40B4-BE49-F238E27FC236}">
                <a16:creationId xmlns:a16="http://schemas.microsoft.com/office/drawing/2014/main" id="{721925F2-6A49-4A64-9380-8390B09914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141663"/>
            <a:ext cx="6192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22">
            <a:extLst>
              <a:ext uri="{FF2B5EF4-FFF2-40B4-BE49-F238E27FC236}">
                <a16:creationId xmlns:a16="http://schemas.microsoft.com/office/drawing/2014/main" id="{35FF1488-DD39-452B-9369-82113CAB3AD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3850" y="3357563"/>
            <a:ext cx="12128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27">
            <a:extLst>
              <a:ext uri="{FF2B5EF4-FFF2-40B4-BE49-F238E27FC236}">
                <a16:creationId xmlns:a16="http://schemas.microsoft.com/office/drawing/2014/main" id="{E8664454-FD39-4246-8578-19D1707F78E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5288" y="4797425"/>
            <a:ext cx="110648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37" name="Straight Connector 15">
            <a:extLst>
              <a:ext uri="{FF2B5EF4-FFF2-40B4-BE49-F238E27FC236}">
                <a16:creationId xmlns:a16="http://schemas.microsoft.com/office/drawing/2014/main" id="{0C52C245-0729-4E9B-B330-FEA40FDD1263}"/>
              </a:ext>
            </a:extLst>
          </p:cNvPr>
          <p:cNvCxnSpPr>
            <a:cxnSpLocks noChangeShapeType="1"/>
          </p:cNvCxnSpPr>
          <p:nvPr/>
        </p:nvCxnSpPr>
        <p:spPr bwMode="auto">
          <a:xfrm>
            <a:off x="4140200" y="2852738"/>
            <a:ext cx="1295400" cy="2592387"/>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cxnSp>
      <p:sp>
        <p:nvSpPr>
          <p:cNvPr id="30738" name="Rectangle 2">
            <a:extLst>
              <a:ext uri="{FF2B5EF4-FFF2-40B4-BE49-F238E27FC236}">
                <a16:creationId xmlns:a16="http://schemas.microsoft.com/office/drawing/2014/main" id="{F8DE4DE2-D796-4C77-9720-67C7F61EA4B7}"/>
              </a:ext>
            </a:extLst>
          </p:cNvPr>
          <p:cNvSpPr txBox="1">
            <a:spLocks noChangeArrowheads="1"/>
          </p:cNvSpPr>
          <p:nvPr/>
        </p:nvSpPr>
        <p:spPr bwMode="auto">
          <a:xfrm>
            <a:off x="685800" y="15240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FF00"/>
                </a:solidFill>
                <a:cs typeface="Arial" panose="020B0604020202020204" pitchFamily="34" charset="0"/>
              </a:rPr>
              <a:t>Flesch reading ease</a:t>
            </a:r>
          </a:p>
        </p:txBody>
      </p:sp>
    </p:spTree>
  </p:cSld>
  <p:clrMapOvr>
    <a:masterClrMapping/>
  </p:clrMapOvr>
</p:sld>
</file>

<file path=ppt/theme/theme1.xml><?xml version="1.0" encoding="utf-8"?>
<a:theme xmlns:a="http://schemas.openxmlformats.org/drawingml/2006/main" name="Blank Presentation">
  <a:themeElements>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23266</TotalTime>
  <Words>3554</Words>
  <Application>Microsoft Office PowerPoint</Application>
  <PresentationFormat>On-screen Show (4:3)</PresentationFormat>
  <Paragraphs>570</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MS PGothic</vt:lpstr>
      <vt:lpstr>Times</vt:lpstr>
      <vt:lpstr>Wingdings</vt:lpstr>
      <vt:lpstr>Helvetica</vt:lpstr>
      <vt:lpstr>Blank Presentation</vt:lpstr>
      <vt:lpstr>Readability: importance of information that is easy to read for most people </vt:lpstr>
      <vt:lpstr>PowerPoint Presentation</vt:lpstr>
      <vt:lpstr>Patient information leaflets (PILs) currently require graduate level literacy levels:  equivalent to The Guardian or The Telegraph newspapers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UK adult literacy &amp; numeracy</vt:lpstr>
      <vt:lpstr>UK adult literacy &amp; numeracy</vt:lpstr>
      <vt:lpstr>https://i-base.info/guides/about</vt:lpstr>
      <vt:lpstr>Thank you</vt:lpstr>
      <vt:lpstr>Additional slides</vt:lpstr>
      <vt:lpstr>PowerPoint Presentation</vt:lpstr>
      <vt:lpstr>PowerPoint Presentation</vt:lpstr>
      <vt:lpstr>PowerPoint Presentation</vt:lpstr>
    </vt:vector>
  </TitlesOfParts>
  <Company>ʋ倀Á￘Ŗ禄뿿쵠ˇ㾀Á￘ʋ꛼뿿쵐</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Paediatric HIV Care</dc:title>
  <dc:creator>Polly Clayden</dc:creator>
  <cp:lastModifiedBy>Matthew Williams</cp:lastModifiedBy>
  <cp:revision>722</cp:revision>
  <cp:lastPrinted>2015-04-20T10:55:29Z</cp:lastPrinted>
  <dcterms:created xsi:type="dcterms:W3CDTF">2015-04-19T13:24:04Z</dcterms:created>
  <dcterms:modified xsi:type="dcterms:W3CDTF">2020-09-08T11:15:55Z</dcterms:modified>
</cp:coreProperties>
</file>