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42" r:id="rId2"/>
    <p:sldId id="428" r:id="rId3"/>
    <p:sldId id="447" r:id="rId4"/>
    <p:sldId id="430" r:id="rId5"/>
    <p:sldId id="449" r:id="rId6"/>
    <p:sldId id="443" r:id="rId7"/>
    <p:sldId id="445" r:id="rId8"/>
    <p:sldId id="446" r:id="rId9"/>
    <p:sldId id="441" r:id="rId10"/>
    <p:sldId id="429" r:id="rId11"/>
    <p:sldId id="438" r:id="rId12"/>
    <p:sldId id="442" r:id="rId13"/>
    <p:sldId id="439" r:id="rId14"/>
    <p:sldId id="444" r:id="rId15"/>
    <p:sldId id="450" r:id="rId16"/>
    <p:sldId id="451" r:id="rId17"/>
    <p:sldId id="452" r:id="rId18"/>
    <p:sldId id="433" r:id="rId19"/>
    <p:sldId id="434" r:id="rId20"/>
    <p:sldId id="436" r:id="rId21"/>
    <p:sldId id="453" r:id="rId22"/>
    <p:sldId id="458" r:id="rId23"/>
    <p:sldId id="461" r:id="rId24"/>
    <p:sldId id="462" r:id="rId25"/>
    <p:sldId id="459" r:id="rId26"/>
    <p:sldId id="460" r:id="rId27"/>
    <p:sldId id="435" r:id="rId28"/>
    <p:sldId id="448" r:id="rId29"/>
    <p:sldId id="457" r:id="rId30"/>
    <p:sldId id="454" r:id="rId31"/>
    <p:sldId id="463" r:id="rId32"/>
    <p:sldId id="455" r:id="rId33"/>
    <p:sldId id="456" r:id="rId34"/>
    <p:sldId id="423" r:id="rId35"/>
    <p:sldId id="270" r:id="rId36"/>
    <p:sldId id="426" r:id="rId37"/>
    <p:sldId id="432" r:id="rId38"/>
    <p:sldId id="437" r:id="rId39"/>
    <p:sldId id="440" r:id="rId40"/>
  </p:sldIdLst>
  <p:sldSz cx="9144000" cy="5715000" type="screen16x1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280" y="-10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notesViewPr>
    <p:cSldViewPr>
      <p:cViewPr varScale="1">
        <p:scale>
          <a:sx n="57" d="100"/>
          <a:sy n="57" d="100"/>
        </p:scale>
        <p:origin x="-2466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6845E4A-9EFE-4C45-A9E2-92214E5D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5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514600" y="514350"/>
            <a:ext cx="41148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35F4585-D9A0-D54B-8F1B-DA6661DD8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1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Thanks you to EATG chance to talk about TasP.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This is an idea that has already had a dramatic impact on HIV stigma and discrimination.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It has also prevented millions of people from becoming HIV positive.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BE1422-697F-B94A-A40E-0245D4D8B98F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7BEEC3-ACE7-8945-9215-5DC5C0F4FE5C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DAC051-0058-8C4E-BEFD-053C4342991C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790DDA-BD50-6648-86E1-A31DF1FFBA9F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3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9786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13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3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7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34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6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00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auto">
          <a:xfrm>
            <a:off x="3832225" y="5275263"/>
            <a:ext cx="18415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5364163"/>
            <a:ext cx="9144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028" name="Text Box 16"/>
          <p:cNvSpPr txBox="1">
            <a:spLocks noChangeArrowheads="1"/>
          </p:cNvSpPr>
          <p:nvPr userDrawn="1"/>
        </p:nvSpPr>
        <p:spPr bwMode="auto">
          <a:xfrm>
            <a:off x="381000" y="5397500"/>
            <a:ext cx="39751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err="1">
                <a:solidFill>
                  <a:schemeClr val="bg1"/>
                </a:solidFill>
              </a:rPr>
              <a:t>www.i-Base.info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29" name="Text Box 17"/>
          <p:cNvSpPr txBox="1">
            <a:spLocks noChangeArrowheads="1"/>
          </p:cNvSpPr>
          <p:nvPr userDrawn="1"/>
        </p:nvSpPr>
        <p:spPr bwMode="auto">
          <a:xfrm>
            <a:off x="4953000" y="5397500"/>
            <a:ext cx="39751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EATG workshop: COVID vaccines - December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dernatx.com/sites/default/files/mRNA-1273-P301-Protocol.pdf" TargetMode="External"/><Relationship Id="rId4" Type="http://schemas.openxmlformats.org/officeDocument/2006/relationships/hyperlink" Target="https://pfe-pfizercom-d8-prod.s3.amazonaws.com/2020-09/C4591001_Clinical_Protocol.pdf" TargetMode="External"/><Relationship Id="rId5" Type="http://schemas.openxmlformats.org/officeDocument/2006/relationships/hyperlink" Target="https://s3.amazonaws.com/ctr-med-7111/D8110C00001/52bec400-80f6-4c1b-8791-0483923d0867/c8070a4e-6a9d-46f9-8c32-cece903592b9/D8110C00001_CSP-v2.pdf" TargetMode="External"/><Relationship Id="rId6" Type="http://schemas.openxmlformats.org/officeDocument/2006/relationships/hyperlink" Target="https://www.jnj.com/coronavirus/covid-19-phase-3-study-clinical-protoco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i-base.info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4"/>
          <p:cNvSpPr txBox="1">
            <a:spLocks noChangeArrowheads="1"/>
          </p:cNvSpPr>
          <p:nvPr/>
        </p:nvSpPr>
        <p:spPr bwMode="auto">
          <a:xfrm>
            <a:off x="685800" y="336550"/>
            <a:ext cx="4173538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>
                <a:solidFill>
                  <a:srgbClr val="FF6600"/>
                </a:solidFill>
              </a:rPr>
              <a:t>Non-technical update on vaccines against  Covid-19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2000">
              <a:solidFill>
                <a:schemeClr val="tx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>
              <a:solidFill>
                <a:schemeClr val="tx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>
              <a:solidFill>
                <a:schemeClr val="tx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2000">
              <a:solidFill>
                <a:schemeClr val="tx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EATG webinar: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16 December 2020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2000">
              <a:solidFill>
                <a:schemeClr val="tx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Simon Collins, i-Base.info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Richard Jefferys, TAG</a:t>
            </a:r>
          </a:p>
        </p:txBody>
      </p:sp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9800"/>
            <a:ext cx="12811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logo 2015 or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09800"/>
            <a:ext cx="1016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 descr="CoV-2 graph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371475"/>
            <a:ext cx="2798762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209800"/>
            <a:ext cx="13255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65113"/>
            <a:ext cx="874712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95275" y="355600"/>
            <a:ext cx="8453438" cy="846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422275"/>
            <a:ext cx="7772400" cy="74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&gt;330 candidate compounds</a:t>
            </a:r>
            <a:endParaRPr lang="en-US" sz="32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165975" y="277813"/>
            <a:ext cx="1798638" cy="2222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Slide: COVAX Oct 2020</a:t>
            </a: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057275"/>
            <a:ext cx="28622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348038" y="1168400"/>
            <a:ext cx="2538412" cy="1473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&gt; 40 in human studies</a:t>
            </a:r>
          </a:p>
          <a:p>
            <a:pPr algn="l" eaLnBrk="1" hangingPunct="1">
              <a:defRPr/>
            </a:pPr>
            <a:endParaRPr lang="en-US" altLang="en-US" sz="1800" kern="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12 in phase 2/3</a:t>
            </a:r>
          </a:p>
          <a:p>
            <a:pPr algn="l" eaLnBrk="1" hangingPunct="1">
              <a:defRPr/>
            </a:pPr>
            <a:endParaRPr lang="en-US" altLang="en-US" sz="1800" kern="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(Oct 2020)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66800"/>
            <a:ext cx="871378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1722438"/>
            <a:ext cx="2714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79388" y="193675"/>
            <a:ext cx="8713787" cy="922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30263" y="336550"/>
            <a:ext cx="7772400" cy="74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By region and funding</a:t>
            </a:r>
            <a:endParaRPr lang="en-US" sz="32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092950" y="193675"/>
            <a:ext cx="1798638" cy="220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Slide: COVAX Oct 2020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492500" y="1084263"/>
            <a:ext cx="2538413" cy="1473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Most US, EU, high income - led by commercial then academic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948488" y="1082675"/>
            <a:ext cx="180022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solidFill>
                <a:schemeClr val="bg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274763"/>
            <a:ext cx="7772400" cy="403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Approach		ph 1, 2  	ph 2, 3</a:t>
            </a:r>
          </a:p>
          <a:p>
            <a:pPr algn="l" eaLnBrk="1" hangingPunct="1"/>
            <a:endParaRPr lang="en-US" sz="9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Viral vectors		11	 	4	</a:t>
            </a: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Gamaleya, Oxford/AZ, 						CanSino, Janssen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RNA			4		2	</a:t>
            </a: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Moderna, Pfizer **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DNA			4		0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Protein-based	12		1	</a:t>
            </a: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Novavax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Inactivated 		4		3	</a:t>
            </a: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CNBG (2), Sinovac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en-US" sz="2000" i="1">
                <a:latin typeface="Arial" charset="0"/>
                <a:ea typeface="ＭＳ Ｐゴシック" charset="0"/>
                <a:cs typeface="ＭＳ Ｐゴシック" charset="0"/>
              </a:rPr>
              <a:t>** Pfizer now approved. Plus others globally - ie Sputnik in Russia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Summary of human studies</a:t>
            </a:r>
            <a:endParaRPr lang="en-US" sz="36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23813"/>
            <a:ext cx="9144000" cy="601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65188" y="168275"/>
            <a:ext cx="7772400" cy="74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By county, phase &amp; platform</a:t>
            </a:r>
            <a:endParaRPr lang="en-US" sz="28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27875" y="23813"/>
            <a:ext cx="1836738" cy="6016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Slide: AVAC/Barney Graham:  Nov 2020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912813"/>
            <a:ext cx="81343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mid-Nov: top-line interim phase 3 results using 	 	BNT 162b2 vs placebo in ~43,500 adults (&gt;16 	years, 44% &gt; 55 years) in 152 sites globally (130 in 	the US). Data from 36,000 pts.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Dec10: Full results in NEJM &amp; FDA documents.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95% efficacy: 162 vs 8 cases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Severe COVID: 9 vs 1 case.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Conditional approval: UK (2 Dec), US (12 Dec).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No US funding. Requires ultra cold chain 	(UCC, minus 80°to transport etc). 96% to high 	income countries.</a:t>
            </a:r>
          </a:p>
          <a:p>
            <a:pPr algn="l" eaLnBrk="1" hangingPunct="1"/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Results: Pfizer/BioNTech</a:t>
            </a:r>
            <a:endParaRPr lang="en-US" sz="36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5163" y="1273175"/>
            <a:ext cx="7772400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mid-Nov: top-line interim phase 3 results using 	mRNA-1273 vs placebo in ~30,000 adults in 100 	US sites. 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94% efficacy: 90 vs 5 cases (FDA report: now 	185 vs 11 cases): but 86% in &gt;65 yo.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Severe COVID: 30 vs 0 cases.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FDA hearing: 17 Dec 2020 - documents online.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Did have US funding. Requires cold chain 	(minus 20°to transport etc). 100% pledged to 	high-income countries.</a:t>
            </a:r>
          </a:p>
          <a:p>
            <a:pPr algn="l" eaLnBrk="1" hangingPunct="1"/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Results: Moderna/NIH</a:t>
            </a:r>
            <a:endParaRPr lang="en-US" sz="36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985838"/>
            <a:ext cx="7772400" cy="3598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18 Nov: top-line interim phase 3 results using 	ChAdOx1 vs placebo in ~11,500 adults in UK 	and Brazil (+ some data from South Africa). 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70% overall efficacy: but 90% in 2741 UK 	participants who used half-dose/full dose (error) 	vs 62% in those using two full doses. Includes 	transmission as an endpoint.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&gt;50% doses also separated by 12 weeks.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Some US funding. No cold chain (+ 2-8°to 	transport etc). Lowest price ~ $4 a shot : 64% 	pledged to low income countries (mainly India).</a:t>
            </a:r>
          </a:p>
          <a:p>
            <a:pPr algn="l" eaLnBrk="1" hangingPunct="1"/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Results: Oxford/Astra-Zeneca</a:t>
            </a:r>
            <a:endParaRPr lang="en-US" sz="36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128713"/>
            <a:ext cx="7772400" cy="3598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Duration of protection? Need for boosters?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Long-term safety? Head-to-head studies?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Sub-groups by age? HIV risk from Ad5 (STEP)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Impact of cormorbidities? HIV? Inflammatory 	conditions, allergies etc.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Pregnancy, breastfeeding, children…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Impact with previous SARS-CoV-2/COVID-19?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Manufacturing capacity/timeline, stability, 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	shelf-life, price…</a:t>
            </a:r>
          </a:p>
          <a:p>
            <a:pPr algn="l" eaLnBrk="1" hangingPunct="1"/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Data gaps</a:t>
            </a:r>
            <a:endParaRPr lang="en-US" sz="36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20663"/>
            <a:ext cx="91059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17488"/>
            <a:ext cx="90551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274763"/>
            <a:ext cx="7993062" cy="3598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Effective vaccines essential goal.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Three main types of vaccines.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Range of current candidates.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Results for three leading vaccines.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Access: plans for fair global distribution.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Future timeline.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Non technical review</a:t>
            </a:r>
            <a:endParaRPr lang="en-US" sz="36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82675" y="1417638"/>
            <a:ext cx="7521575" cy="3598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Moderna TX. Protocol mRNA-1273-P301, Amendment 3. 2020.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https://www.modernatx.com/sites/default/files/mRNA-1273-P301-Protocol.pdf</a:t>
            </a:r>
            <a:endParaRPr lang="en-GB" sz="1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endParaRPr lang="en-GB" sz="1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Pfizer. PF-07302048 (BNT162 RNA-Based COVID-19 Vaccines) Protocol C4591001. 2020. </a:t>
            </a:r>
            <a:r>
              <a:rPr lang="en-GB" sz="140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https://pfe-pfizercom-d8-prod.s3.amazonaws.com/2020-09/C4591001_Clinical_Protocol.pdf</a:t>
            </a:r>
            <a:endParaRPr lang="en-GB" sz="1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endParaRPr lang="en-GB" sz="1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Oxford/AstraZeneca. Clinical Study Protocol - Amend 2  AZD1222- D8110C00001. 2020.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  <a:hlinkClick r:id="rId5"/>
              </a:rPr>
              <a:t>https://s3.amazonaws.com/ctr-med-7111/D8110C00001/52bec400-80f6-4c1b-8791-0483923d0867/c8070a4e-6a9d-46f9-8c32-cece903592b9/D8110C00001_CSP-v2.pdf</a:t>
            </a:r>
            <a:endParaRPr lang="en-GB" sz="1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endParaRPr lang="en-GB" sz="1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Janssen Vaccines &amp; Prevention BV. VAC31518 (JNJ-78436735) clinical protocol VAC31518COV3001 amendment 1. 2020.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  <a:hlinkClick r:id="rId6"/>
              </a:rPr>
              <a:t>https://www.jnj.com/coronavirus/covid-19-phase-3-study-clinical-protocol</a:t>
            </a:r>
            <a:endParaRPr lang="en-GB" sz="1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en-GB" sz="1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5950" y="336550"/>
            <a:ext cx="7916863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Covid-19 vaccine trial protocols released</a:t>
            </a:r>
            <a:br>
              <a:rPr lang="en-GB" sz="28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800" i="1">
                <a:latin typeface="Arial" charset="0"/>
                <a:ea typeface="ＭＳ Ｐゴシック" charset="0"/>
                <a:cs typeface="ＭＳ Ｐゴシック" charset="0"/>
              </a:rPr>
              <a:t>BMJ</a:t>
            </a:r>
            <a:r>
              <a:rPr lang="en-GB" sz="1800">
                <a:latin typeface="Arial" charset="0"/>
                <a:ea typeface="ＭＳ Ｐゴシック" charset="0"/>
                <a:cs typeface="ＭＳ Ｐゴシック" charset="0"/>
              </a:rPr>
              <a:t> 2020;371:m4058 (21 October 2020) </a:t>
            </a:r>
            <a:endParaRPr lang="en-US" sz="18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274763"/>
            <a:ext cx="7772400" cy="3598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Need universal global access.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“</a:t>
            </a:r>
            <a:r>
              <a:rPr lang="en-GB" altLang="ja-JP" sz="2400">
                <a:latin typeface="Arial" charset="0"/>
                <a:ea typeface="ＭＳ Ｐゴシック" charset="0"/>
                <a:cs typeface="ＭＳ Ｐゴシック" charset="0"/>
              </a:rPr>
              <a:t>Vaccine nationalism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GB" altLang="ja-JP" sz="2400">
                <a:latin typeface="Arial" charset="0"/>
                <a:ea typeface="ＭＳ Ｐゴシック" charset="0"/>
                <a:cs typeface="ＭＳ Ｐゴシック" charset="0"/>
              </a:rPr>
              <a:t> - high income countries 	buying first stock plus next options.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Many countries already have more stock and 	options (from different vaccines) to treat their 	population several times.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Global access to low/middle income countries 	(LMIC) much lower (3-20% COVAX options are 	too low for herd immunity).</a:t>
            </a:r>
          </a:p>
          <a:p>
            <a:pPr algn="l" eaLnBrk="1" hangingPunct="1"/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Vaccine access</a:t>
            </a:r>
            <a:endParaRPr lang="en-US" sz="36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9144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4500563" y="1849438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High income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4716463" y="3127375"/>
            <a:ext cx="141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Low income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5724525" y="377825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Upper-middle</a:t>
            </a: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7510463" y="4148138"/>
            <a:ext cx="976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COVAX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79388" y="1562100"/>
            <a:ext cx="4608512" cy="18716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57150"/>
            <a:ext cx="9144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3132138" y="4586288"/>
            <a:ext cx="3570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No of doses - scale in 200 million</a:t>
            </a: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5719763" y="1636713"/>
            <a:ext cx="96043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USA</a:t>
            </a:r>
          </a:p>
          <a:p>
            <a:pPr eaLnBrk="1" hangingPunct="1"/>
            <a:r>
              <a:rPr lang="en-US" sz="1400"/>
              <a:t>EU</a:t>
            </a:r>
          </a:p>
          <a:p>
            <a:pPr eaLnBrk="1" hangingPunct="1"/>
            <a:r>
              <a:rPr lang="en-US" sz="1400"/>
              <a:t>India</a:t>
            </a:r>
          </a:p>
          <a:p>
            <a:pPr eaLnBrk="1" hangingPunct="1"/>
            <a:r>
              <a:rPr lang="en-US" sz="1400"/>
              <a:t>COVAX</a:t>
            </a:r>
          </a:p>
          <a:p>
            <a:pPr eaLnBrk="1" hangingPunct="1"/>
            <a:r>
              <a:rPr lang="en-US" sz="1400"/>
              <a:t>UK</a:t>
            </a:r>
          </a:p>
          <a:p>
            <a:pPr eaLnBrk="1" hangingPunct="1"/>
            <a:r>
              <a:rPr lang="en-US" sz="1400"/>
              <a:t>Canada</a:t>
            </a:r>
          </a:p>
          <a:p>
            <a:pPr eaLnBrk="1" hangingPunct="1"/>
            <a:r>
              <a:rPr lang="en-US" sz="1400"/>
              <a:t>Indonesia</a:t>
            </a:r>
          </a:p>
          <a:p>
            <a:pPr eaLnBrk="1" hangingPunct="1"/>
            <a:r>
              <a:rPr lang="en-US" sz="1400"/>
              <a:t>Japan</a:t>
            </a:r>
          </a:p>
          <a:p>
            <a:pPr eaLnBrk="1" hangingPunct="1"/>
            <a:r>
              <a:rPr lang="en-US" sz="1400"/>
              <a:t>Brazil</a:t>
            </a:r>
          </a:p>
          <a:p>
            <a:pPr eaLnBrk="1" hangingPunct="1"/>
            <a:r>
              <a:rPr lang="en-US" sz="1400"/>
              <a:t>Mexico</a:t>
            </a:r>
          </a:p>
          <a:p>
            <a:pPr eaLnBrk="1" hangingPunct="1"/>
            <a:r>
              <a:rPr lang="en-US" sz="1400"/>
              <a:t>etc</a:t>
            </a: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1428750" y="5059363"/>
            <a:ext cx="439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200  400  600  800 1000  1200  1400  1600  1800 etc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55650" y="3937000"/>
            <a:ext cx="81375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33338" y="3649663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solidFill>
                  <a:srgbClr val="FF0000"/>
                </a:solidFill>
              </a:rPr>
              <a:t>100% pop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1800"/>
            <a:ext cx="84963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274763"/>
            <a:ext cx="7521575" cy="3598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</a:t>
            </a:r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Coalition for Epidemic Preparedness 	Innovations (CEPI) - 2017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WHO - Access to COVID-19 Tools (ACT) 	Accelerator - initiative to coordinate 	international response.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COVAX - Vaccine arm of ACT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GAVI - (co-sponsor COVAX)</a:t>
            </a:r>
          </a:p>
          <a:p>
            <a:pPr algn="l" eaLnBrk="1" hangingPunct="1"/>
            <a:r>
              <a:rPr lang="en-GB" sz="2400">
                <a:latin typeface="Arial" charset="0"/>
                <a:ea typeface="ＭＳ Ｐゴシック" charset="0"/>
                <a:cs typeface="ＭＳ Ｐゴシック" charset="0"/>
              </a:rPr>
              <a:t>•	People’s Vaccine Alliance (coalition of 	organisations: Oxfam, UNAIDS)</a:t>
            </a:r>
          </a:p>
          <a:p>
            <a:pPr algn="l" eaLnBrk="1" hangingPunct="1"/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Key access links</a:t>
            </a:r>
            <a:endParaRPr lang="en-US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128713"/>
            <a:ext cx="68929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80975"/>
            <a:ext cx="7772400" cy="77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“vaccine hesitancy”</a:t>
            </a:r>
            <a:endParaRPr lang="en-US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04025" y="120650"/>
            <a:ext cx="2232025" cy="2159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Slide: </a:t>
            </a:r>
            <a:r>
              <a:rPr lang="en-US" altLang="en-US" sz="1200" kern="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Fuaci</a:t>
            </a:r>
            <a:r>
              <a:rPr lang="en-US" altLang="en-US" sz="12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A  Dec 2020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274763"/>
            <a:ext cx="7345362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Vaccines trick your body to produce strong immune responses to a virus or bacteria. The body stores these so they can be rapidly produced if needed in the future.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Early vaccines often used a weaker dose of the actual virus.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Modern approaches are much safer - for example, only using inactive sections of a virus or getting the body to produce similar viral proteins.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Vaccine basics</a:t>
            </a:r>
            <a:endParaRPr lang="en-US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1" name="Picture 1" descr="CoV-2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65113"/>
            <a:ext cx="10255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057275"/>
            <a:ext cx="77724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•	UK access includes nine priority groups.</a:t>
            </a:r>
          </a:p>
          <a:p>
            <a:pPr algn="l"/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•	Higher risk - by age, care home residency 	and front line health workers.</a:t>
            </a:r>
          </a:p>
          <a:p>
            <a:pPr algn="l"/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•	Severe health conditions is group 4 and 	other complications (inc. HIV) group 6.</a:t>
            </a:r>
          </a:p>
          <a:p>
            <a:pPr algn="l"/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•	Supported by BHIVA guidance for people 	living with HIV (www.bhiva.org)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UK access for HIV+</a:t>
            </a:r>
            <a:endParaRPr lang="en-US" sz="36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057275"/>
            <a:ext cx="77724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400" b="1" i="1">
                <a:latin typeface="Arial" charset="0"/>
                <a:ea typeface="ＭＳ Ｐゴシック" charset="0"/>
                <a:cs typeface="ＭＳ Ｐゴシック" charset="0"/>
              </a:rPr>
              <a:t>UK-CAB members had many questions when asked about this for upcoming workshop:</a:t>
            </a:r>
          </a:p>
          <a:p>
            <a:pPr algn="l"/>
            <a:endParaRPr lang="en-GB" sz="14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Why should I get a vaccine?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How do they know the vaccine is safe? How do I know the vaccine is safe?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What is in the vaccine that they are going to offer me?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Can I get COVID-19 from the vaccine?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What would be the probable symptoms/side effects from the vaccine?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Am I going to get sick with the COVID-19 vaccine like the flu jab?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Can I develop an allergic reaction to the vaccine?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Should I wait to see how my peers react?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Why should I get it if the person administering the vaccines doesn't have it yet?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Who is going to administer my vaccine? My GP or my HIV clinic? Can I choose?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Will the vaccine stop me catching COVID-19 or from getting critically ill? or both?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Could the vaccine interact with my HIV meds? Will my VL blip?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Could the vaccine interact with my estrogen/testorene treatment? 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Community Q’s.1 (UK-CAB)</a:t>
            </a:r>
            <a:endParaRPr lang="en-US" sz="36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057275"/>
            <a:ext cx="77724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Is the vaccine safe if I live with HIV and other comorbidities?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Can I get the vaccine if I have or have had Hepatitis C?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Is it safe fif I use 'chems' like Crystal Meth, GLB or mephedrone?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Is the vaccine going to impact me differently because I'm black/brown?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Are black and brown people more at risk of getting bad symptoms/side effects from the vaccine?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Have vaccine trials included black and brown men and women living with HIV? Or do the findings just relate to the experiences of white gay men? 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Who approved these vaccines? Were the interests of my community are represented?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How do I know I'm being treated equally than my white peers in the process? How do I know this isn't another chapter of medical experimentation in Black people?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If the government didn't even try to address my vulnerabilities to the virus, why I'm expected to trust them with a preventative option?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I've experienced racism in the healthcare system and receiving my HIV care, how can you ensure me this won't be another one of those experiences?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Why did we get a COVID-19 vaccine so quickly, but there is still no vaccine for HIV? </a:t>
            </a:r>
          </a:p>
          <a:p>
            <a:pPr algn="l"/>
            <a:r>
              <a:rPr lang="en-GB" sz="1400">
                <a:latin typeface="Arial" charset="0"/>
                <a:ea typeface="ＭＳ Ｐゴシック" charset="0"/>
                <a:cs typeface="ＭＳ Ｐゴシック" charset="0"/>
              </a:rPr>
              <a:t>If the vaccine is lifesaving, why is not available to everyone in the world?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Community Q’s.2 (UK-CAB)</a:t>
            </a:r>
            <a:endParaRPr lang="en-US" sz="360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128713"/>
            <a:ext cx="7521575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Unparalleled crisis and scientific response.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High-income countries might soon return to low 	risk of COVID-19 (after terrible cost to life).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Global access plan at least another year to 	reach 2 billion in low income countries.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Huge volume of research and data - on 	vaccines, treatment, access etc.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Long-term data still needed.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Roll of community for education and support.</a:t>
            </a:r>
          </a:p>
          <a:p>
            <a:pPr algn="l" eaLnBrk="1" hangingPunct="1"/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5"/>
          <p:cNvSpPr txBox="1">
            <a:spLocks noChangeArrowheads="1"/>
          </p:cNvSpPr>
          <p:nvPr/>
        </p:nvSpPr>
        <p:spPr bwMode="auto">
          <a:xfrm>
            <a:off x="914400" y="193675"/>
            <a:ext cx="70421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i="1">
                <a:solidFill>
                  <a:srgbClr val="FF0000"/>
                </a:solidFill>
              </a:rPr>
              <a:t>Thanks</a:t>
            </a:r>
            <a:endParaRPr lang="en-US" sz="1800" i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FF0000"/>
                </a:solidFill>
              </a:rPr>
              <a:t>Non-original slides compiled from various webinars (for community use) – thanks to WHO, COVAX, EMEA, PATH, Anthony Fauci, AVAC/Barney Graham, ICAP, African CDC and others.</a:t>
            </a:r>
          </a:p>
        </p:txBody>
      </p:sp>
      <p:sp>
        <p:nvSpPr>
          <p:cNvPr id="40962" name="Line 6"/>
          <p:cNvSpPr>
            <a:spLocks noChangeShapeType="1"/>
          </p:cNvSpPr>
          <p:nvPr/>
        </p:nvSpPr>
        <p:spPr bwMode="auto">
          <a:xfrm>
            <a:off x="179388" y="638175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914400" y="4094163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>
                <a:solidFill>
                  <a:srgbClr val="1F497D"/>
                </a:solidFill>
              </a:rPr>
              <a:t>simon.collins@i-base.org.uk</a:t>
            </a:r>
          </a:p>
          <a:p>
            <a:pPr algn="ctr" eaLnBrk="1" hangingPunct="1"/>
            <a:r>
              <a:rPr lang="en-US" sz="2000">
                <a:solidFill>
                  <a:srgbClr val="1F497D"/>
                </a:solidFill>
                <a:hlinkClick r:id="rId3"/>
              </a:rPr>
              <a:t>www.i-base.info</a:t>
            </a:r>
            <a:endParaRPr lang="en-US" sz="200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6"/>
          <p:cNvSpPr>
            <a:spLocks noChangeShapeType="1"/>
          </p:cNvSpPr>
          <p:nvPr/>
        </p:nvSpPr>
        <p:spPr bwMode="auto">
          <a:xfrm>
            <a:off x="179388" y="638175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914400" y="1357313"/>
            <a:ext cx="754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2800">
              <a:solidFill>
                <a:srgbClr val="1F497D"/>
              </a:solidFill>
            </a:endParaRPr>
          </a:p>
          <a:p>
            <a:pPr algn="ctr" eaLnBrk="1" hangingPunct="1"/>
            <a:r>
              <a:rPr lang="en-US" sz="2800">
                <a:solidFill>
                  <a:srgbClr val="1F497D"/>
                </a:solidFill>
              </a:rPr>
              <a:t>Additional slides</a:t>
            </a:r>
          </a:p>
          <a:p>
            <a:pPr algn="ctr" eaLnBrk="1" hangingPunct="1"/>
            <a:endParaRPr lang="en-US" sz="280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20650"/>
            <a:ext cx="915987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9144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20650"/>
            <a:ext cx="904081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20115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20115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95288" y="1920875"/>
            <a:ext cx="1081087" cy="5048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50825" y="3289300"/>
            <a:ext cx="1657350" cy="5762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50825" y="4081463"/>
            <a:ext cx="1944688" cy="6477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274763"/>
            <a:ext cx="7521575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•	In research for years but none had been approved. </a:t>
            </a:r>
          </a:p>
          <a:p>
            <a:pPr algn="l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•	Both Pfizer/BioNTech and Moderna/NIH use mRNA.</a:t>
            </a:r>
          </a:p>
          <a:p>
            <a:pPr algn="l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•	mRNA contains instructions for muscle cells to produce 	spike proteins on the surface of SARS-CoV-2. </a:t>
            </a:r>
          </a:p>
          <a:p>
            <a:pPr algn="l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•	Delivered directly to cells. </a:t>
            </a:r>
          </a:p>
          <a:p>
            <a:pPr algn="l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•	Produces an immune response against these proteins. </a:t>
            </a:r>
          </a:p>
          <a:p>
            <a:pPr algn="l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•	The mRNA is then broken down (transient - like 		SnapChat). </a:t>
            </a:r>
          </a:p>
          <a:p>
            <a:pPr algn="l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•	Produced in a lab and can easily be scaled up.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mRNA approach</a:t>
            </a:r>
            <a:endParaRPr lang="en-US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43" name="Picture 1" descr="CoV-2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65113"/>
            <a:ext cx="10255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274763"/>
            <a:ext cx="7772400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•	Viral vectors use an inactivated harmless virus to deliver spike 	proteins (as a Trojan horse) so that when immune cells 	respond to the transporting virus they also respond to SARS-	CoV-2. </a:t>
            </a:r>
          </a:p>
          <a:p>
            <a:pPr algn="l"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•	Oxford/AZ, CanSino and Janssen use different adenovirus 	(Chimp Ad, Ad5, Ad26 etc - common cold). </a:t>
            </a:r>
          </a:p>
          <a:p>
            <a:pPr algn="l"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•	Can produce both cellular responses (T cells) and antibody 	responses (B cells). </a:t>
            </a:r>
          </a:p>
          <a:p>
            <a:pPr algn="l"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•	Caution: prior exposure to carrier virus can reduce immune 	response - so a second booster dose might use different vaccine?</a:t>
            </a:r>
          </a:p>
          <a:p>
            <a:pPr algn="l"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•	Non-replicating - only produce antigen. </a:t>
            </a:r>
          </a:p>
          <a:p>
            <a:pPr algn="l"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•	Replicating - also produces new carrier virus.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viral vectors</a:t>
            </a:r>
            <a:endParaRPr lang="en-US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267" name="Picture 1" descr="CoV-2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77813"/>
            <a:ext cx="10255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274763"/>
            <a:ext cx="7521575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•	Protein- based vaccines also get the body to respond to 	recombinant versions of a viral protein - for example the 	‘spike’ for SARS-CoV-2.</a:t>
            </a:r>
          </a:p>
          <a:p>
            <a:pPr algn="l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•	Novavax uses protein-based approach (also 	Sanofi/GSK).</a:t>
            </a:r>
          </a:p>
          <a:p>
            <a:pPr algn="l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•	They also rely on a second component - an adjuvant - to 	prime the immune system to respond to the protein. </a:t>
            </a:r>
          </a:p>
          <a:p>
            <a:pPr algn="l"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•	Slower to develop but they can generate strong immune 	responses and have good safety record.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protein based</a:t>
            </a:r>
            <a:endParaRPr lang="en-US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291" name="Picture 1" descr="CoV-2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77813"/>
            <a:ext cx="10255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7088" y="1274763"/>
            <a:ext cx="7521575" cy="403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Many groups started early in January 2020 - 	some switched ongoing work on Ebola, SARS 	or MERS to SARS-CoV-2.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Pipeline includes hundreds of potential 	candidates and &gt;40 now in human studies.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High short-term efficacy - </a:t>
            </a:r>
            <a:r>
              <a:rPr lang="en-US" sz="2400" b="1" i="1">
                <a:latin typeface="Arial" charset="0"/>
                <a:ea typeface="ＭＳ Ｐゴシック" charset="0"/>
                <a:cs typeface="ＭＳ Ｐゴシック" charset="0"/>
              </a:rPr>
              <a:t>against 	COVID-19 - no transmission endpoints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Universal global access now essential.</a:t>
            </a:r>
          </a:p>
          <a:p>
            <a:pPr algn="l" eaLnBrk="1" hangingPunct="1"/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•	Economic outcomes unclear.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7813"/>
            <a:ext cx="7772400" cy="77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COVID candidates</a:t>
            </a:r>
            <a:endParaRPr lang="en-US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8143</TotalTime>
  <Words>449</Words>
  <Application>Microsoft Macintosh PowerPoint</Application>
  <PresentationFormat>On-screen Show (16:10)</PresentationFormat>
  <Paragraphs>194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ＭＳ Ｐゴシック</vt:lpstr>
      <vt:lpstr>Default Design</vt:lpstr>
      <vt:lpstr>PowerPoint Presentation</vt:lpstr>
      <vt:lpstr>Non technical review</vt:lpstr>
      <vt:lpstr>Vaccine basics</vt:lpstr>
      <vt:lpstr>PowerPoint Presentation</vt:lpstr>
      <vt:lpstr>PowerPoint Presentation</vt:lpstr>
      <vt:lpstr>mRNA approach</vt:lpstr>
      <vt:lpstr>viral vectors</vt:lpstr>
      <vt:lpstr>protein based</vt:lpstr>
      <vt:lpstr>COVID candidates</vt:lpstr>
      <vt:lpstr>&gt;330 candidate compounds</vt:lpstr>
      <vt:lpstr>By region and funding</vt:lpstr>
      <vt:lpstr>Summary of human studies</vt:lpstr>
      <vt:lpstr>By county, phase &amp; platform</vt:lpstr>
      <vt:lpstr>Results: Pfizer/BioNTech</vt:lpstr>
      <vt:lpstr>Results: Moderna/NIH</vt:lpstr>
      <vt:lpstr>Results: Oxford/Astra-Zeneca</vt:lpstr>
      <vt:lpstr>Data gaps</vt:lpstr>
      <vt:lpstr>PowerPoint Presentation</vt:lpstr>
      <vt:lpstr>PowerPoint Presentation</vt:lpstr>
      <vt:lpstr>Covid-19 vaccine trial protocols released BMJ 2020;371:m4058 (21 October 2020) </vt:lpstr>
      <vt:lpstr>Vaccine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access links</vt:lpstr>
      <vt:lpstr>“vaccine hesitancy”</vt:lpstr>
      <vt:lpstr>PowerPoint Presentation</vt:lpstr>
      <vt:lpstr>UK access for HIV+</vt:lpstr>
      <vt:lpstr>Community Q’s.1 (UK-CAB)</vt:lpstr>
      <vt:lpstr>Community Q’s.2 (UK-CAB)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 Collins</cp:lastModifiedBy>
  <cp:revision>424</cp:revision>
  <cp:lastPrinted>2020-09-17T18:17:26Z</cp:lastPrinted>
  <dcterms:created xsi:type="dcterms:W3CDTF">2014-04-24T22:16:16Z</dcterms:created>
  <dcterms:modified xsi:type="dcterms:W3CDTF">2021-01-25T10:03:55Z</dcterms:modified>
</cp:coreProperties>
</file>