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152" r:id="rId4"/>
    <p:sldId id="2190" r:id="rId5"/>
    <p:sldId id="2189" r:id="rId6"/>
    <p:sldId id="2193" r:id="rId7"/>
    <p:sldId id="2169" r:id="rId8"/>
    <p:sldId id="2156" r:id="rId9"/>
    <p:sldId id="2161" r:id="rId10"/>
    <p:sldId id="2183" r:id="rId11"/>
    <p:sldId id="2158" r:id="rId12"/>
    <p:sldId id="2164" r:id="rId13"/>
    <p:sldId id="2184" r:id="rId14"/>
    <p:sldId id="2186" r:id="rId15"/>
    <p:sldId id="2185" r:id="rId16"/>
    <p:sldId id="2141" r:id="rId17"/>
    <p:sldId id="2142" r:id="rId18"/>
    <p:sldId id="2159" r:id="rId19"/>
    <p:sldId id="2162" r:id="rId20"/>
    <p:sldId id="2163" r:id="rId21"/>
    <p:sldId id="2187" r:id="rId22"/>
    <p:sldId id="2188" r:id="rId23"/>
    <p:sldId id="2172" r:id="rId24"/>
    <p:sldId id="2166" r:id="rId25"/>
    <p:sldId id="2168" r:id="rId26"/>
    <p:sldId id="265" r:id="rId27"/>
    <p:sldId id="2171" r:id="rId28"/>
    <p:sldId id="2157" r:id="rId29"/>
    <p:sldId id="2176" r:id="rId30"/>
    <p:sldId id="2167" r:id="rId31"/>
    <p:sldId id="2173" r:id="rId32"/>
    <p:sldId id="2160" r:id="rId33"/>
  </p:sldIdLst>
  <p:sldSz cx="9144000" cy="5143500" type="screen16x9"/>
  <p:notesSz cx="6858000" cy="9144000"/>
  <p:defaultTextStyle>
    <a:defPPr>
      <a:defRPr lang="en-US"/>
    </a:defPPr>
    <a:lvl1pPr marL="0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EDB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8" autoAdjust="0"/>
    <p:restoredTop sz="78689" autoAdjust="0"/>
  </p:normalViewPr>
  <p:slideViewPr>
    <p:cSldViewPr snapToGrid="0" snapToObjects="1">
      <p:cViewPr varScale="1">
        <p:scale>
          <a:sx n="120" d="100"/>
          <a:sy n="120" d="100"/>
        </p:scale>
        <p:origin x="1080" y="1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F1C4E-098A-C44A-B46A-9FD4D88E176C}" type="datetime1">
              <a:rPr lang="en-GB" smtClean="0"/>
              <a:t>21/10/2020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2666-6B16-E64E-A59E-064C4D606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1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A494-83FC-B94F-A5D4-ED9C6CC466BE}" type="datetime1">
              <a:rPr lang="en-GB" smtClean="0"/>
              <a:t>21/10/2020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204AE-11E5-A84A-9856-0C1709839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3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2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islatravir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EFdA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- NRTTI - similar to nukes - Was around for at least a decade before acquired by Merck in 2012. Soy sauce derivative,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 potent - daily treatment dose 0.75 mg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formulations proposed for PrEP:</a:t>
            </a: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i) 64 mg annual implant - </a:t>
            </a: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ii) once-monthly pill - 12 pills a year - this is a treatment that might interest 7 billion people globally - all sexually active adults? Certainly better option for women.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dependent on showing similar efficacy to current oral PrEP.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PrEP studies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 MK-8591-016 - Phase 2 - n=250 - safety, tolerability, PK of monthly 60 mg and 120 mg pill in HIV negative people at low risk of HIV  - ends Dec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islatravir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EFdA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- NRTTI - similar to nukes - Was around for at least a decade before acquired by Merck in 2012. Soy sauce derivative,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 potent - daily treatment dose 0.75 mg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formulations proposed for PrEP:</a:t>
            </a: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i) 64 mg annual implant - </a:t>
            </a: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ii) once-monthly pill - 12 pills a year - this is a treatment that might interest 7 billion people globally - all sexually active adults? Certainly better option for women.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dependent on showing similar efficacy to current oral PrEP.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PrEP studies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 MK-8591-016 - Phase 2 - n=250 - safety, tolerability, PK of monthly 60 mg and 120 mg pill in HIV negative people at low risk of HIV  - ends Dec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sequential dosing in the same 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animials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retained 100% protection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down to two doses</a:t>
            </a: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sequential dosing in the same 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animials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retained 100% protection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down to two doses</a:t>
            </a: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shows that human dose following a single pill would be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above the </a:t>
            </a:r>
            <a:r>
              <a:rPr lang="en-US" sz="9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equilient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doses needed to protect macaques.</a:t>
            </a: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•	Generated from people who develop strong 	antibodies to HIV. </a:t>
            </a:r>
            <a:b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•	Been known since early HIV research but only 	recently isolated and cloned for use as treatment.</a:t>
            </a:r>
            <a:b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•	Need to use in combination – some </a:t>
            </a:r>
            <a:r>
              <a:rPr lang="en-GB" altLang="en-US" sz="9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trispecific</a:t>
            </a:r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•	Many other treatments – cancer, immune disorders.</a:t>
            </a:r>
            <a:b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•	Priced as very expensive drugs: £5K - &gt;£200,000/year.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42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bNAbs</a:t>
            </a:r>
            <a:r>
              <a:rPr lang="en-US" dirty="0"/>
              <a:t> can work in two 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44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VRC01 in AMP studies - infusion every 8 weeks vs placebo - both with results expected 4Q2020.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large international 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placebo-controlled phase 2b NIAID studies:</a:t>
            </a: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i) n=2700 men and transgender (TG) persons who have sex with men in North America South America and Switzerland. Some oral PREP allowed.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ii) n=1900 women in seven sub-Saharan African countries. No oral PrEP.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52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very large studies are also controversial :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• 	Not expected to have 100% </a:t>
            </a:r>
            <a:r>
              <a:rPr lang="en-GB" altLang="en-US" sz="9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effectivenes</a:t>
            </a:r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•	Placebo design</a:t>
            </a:r>
            <a:b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•	Single Ab – monotherapy</a:t>
            </a:r>
            <a:b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•	Risk of resistance</a:t>
            </a:r>
            <a:b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•	Clade coverage for African countries?</a:t>
            </a:r>
            <a:b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•	Didn’t use long-acting LS version</a:t>
            </a:r>
            <a:b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•	Results expected – by end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52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i) </a:t>
            </a:r>
            <a:r>
              <a:rPr lang="en-US" sz="900" dirty="0" err="1"/>
              <a:t>Microbicides</a:t>
            </a:r>
            <a:r>
              <a:rPr lang="en-US" sz="900" dirty="0"/>
              <a:t> – gels or vaginal rings (with potential to </a:t>
            </a:r>
            <a:r>
              <a:rPr lang="en-US" sz="900" dirty="0" err="1"/>
              <a:t>coformulate</a:t>
            </a:r>
            <a:r>
              <a:rPr lang="en-US" sz="900" dirty="0"/>
              <a:t> rings with hormonal contraceptives or STI treatments </a:t>
            </a:r>
            <a:r>
              <a:rPr lang="en-US" sz="900" dirty="0" err="1"/>
              <a:t>etc</a:t>
            </a:r>
            <a:r>
              <a:rPr lang="en-US" sz="900" dirty="0"/>
              <a:t>). Technology to </a:t>
            </a:r>
            <a:r>
              <a:rPr lang="en-US" sz="900" dirty="0" err="1"/>
              <a:t>individualise</a:t>
            </a:r>
            <a:r>
              <a:rPr lang="en-US" sz="900" dirty="0"/>
              <a:t> ring size, shape, </a:t>
            </a:r>
            <a:r>
              <a:rPr lang="en-US" sz="900" dirty="0" err="1"/>
              <a:t>colour</a:t>
            </a:r>
            <a:r>
              <a:rPr lang="en-US" sz="900" dirty="0"/>
              <a:t> etc.</a:t>
            </a:r>
            <a:br>
              <a:rPr lang="en-US" sz="900" dirty="0"/>
            </a:br>
            <a:br>
              <a:rPr lang="en-US" sz="900" dirty="0"/>
            </a:br>
            <a:r>
              <a:rPr lang="en-US" sz="900" dirty="0"/>
              <a:t>ii) HIV vaccines - </a:t>
            </a:r>
            <a:br>
              <a:rPr lang="en-US" sz="900" dirty="0"/>
            </a:br>
            <a:r>
              <a:rPr lang="en-US" sz="900" dirty="0"/>
              <a:t>•	HVTN 702 - just ended (Feb 2020) early due to no efficacy</a:t>
            </a:r>
            <a:br>
              <a:rPr lang="en-US" sz="900" dirty="0"/>
            </a:br>
            <a:r>
              <a:rPr lang="en-US" sz="900" dirty="0"/>
              <a:t>•	Janssen Phase 3 studies ongoing - HVTN 705 - IMBOKODO - Phase 2b in 2600 women in SSA</a:t>
            </a:r>
            <a:br>
              <a:rPr lang="en-US" sz="900" dirty="0"/>
            </a:br>
            <a:br>
              <a:rPr lang="en-US" sz="900" dirty="0"/>
            </a:br>
            <a:r>
              <a:rPr lang="en-US" sz="900" dirty="0"/>
              <a:t>iii) Alternative PrEP formulations – </a:t>
            </a:r>
            <a:r>
              <a:rPr lang="en-US" sz="900" dirty="0" err="1"/>
              <a:t>ie</a:t>
            </a:r>
            <a:r>
              <a:rPr lang="en-US" sz="900" dirty="0"/>
              <a:t> for TDF/FTC – implants, slow release formulations, vaginal and rectal gels, films (dissolve on tongue), douche products </a:t>
            </a:r>
            <a:r>
              <a:rPr lang="en-US" sz="900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4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>
                <a:latin typeface="Helvetica Neue"/>
                <a:cs typeface="Helvetica Neue"/>
              </a:rPr>
              <a:t>•	Second wave is now established (as predicted months ago)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•	Same virus as in April – will have same outcomes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•	Better experience in hospital but no breakthrough in treatment.</a:t>
            </a: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	- </a:t>
            </a:r>
            <a:r>
              <a:rPr lang="en-US" sz="900" dirty="0" err="1">
                <a:latin typeface="Helvetica Neue"/>
                <a:cs typeface="Helvetica Neue"/>
              </a:rPr>
              <a:t>remdesivir</a:t>
            </a:r>
            <a:r>
              <a:rPr lang="en-US" sz="900" dirty="0">
                <a:latin typeface="Helvetica Neue"/>
                <a:cs typeface="Helvetica Neue"/>
              </a:rPr>
              <a:t> if </a:t>
            </a:r>
            <a:r>
              <a:rPr lang="en-US" sz="900" dirty="0" err="1">
                <a:latin typeface="Helvetica Neue"/>
                <a:cs typeface="Helvetica Neue"/>
              </a:rPr>
              <a:t>hospitalised</a:t>
            </a:r>
            <a:r>
              <a:rPr lang="en-US" sz="900" dirty="0">
                <a:latin typeface="Helvetica Neue"/>
                <a:cs typeface="Helvetica Neue"/>
              </a:rPr>
              <a:t> and used early</a:t>
            </a: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	- dexamethasone – if severe (on oxygen or intubated)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•	Please follow all precautions: hygiene, distancing </a:t>
            </a:r>
            <a:r>
              <a:rPr lang="en-US" sz="900" dirty="0" err="1">
                <a:latin typeface="Helvetica Neue"/>
                <a:cs typeface="Helvetica Neue"/>
              </a:rPr>
              <a:t>etc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•	Vaccine will not be available this year, maybe not for six 	months, even if lucky. First vaccine unlikely to be the best.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3D printing can </a:t>
            </a:r>
            <a:r>
              <a:rPr lang="en-US" sz="900" dirty="0" err="1"/>
              <a:t>individualise</a:t>
            </a:r>
            <a:r>
              <a:rPr lang="en-US" sz="900" dirty="0"/>
              <a:t> rings – size, shape, </a:t>
            </a:r>
            <a:r>
              <a:rPr lang="en-US" sz="900" dirty="0" err="1"/>
              <a:t>colour</a:t>
            </a:r>
            <a:r>
              <a:rPr lang="en-US" sz="900" dirty="0"/>
              <a:t>, and use multiple compounds – </a:t>
            </a:r>
            <a:r>
              <a:rPr lang="en-US" sz="900" dirty="0" err="1"/>
              <a:t>PrEP</a:t>
            </a:r>
            <a:r>
              <a:rPr lang="en-US" sz="900" dirty="0"/>
              <a:t>, antibiotics, contraceptive </a:t>
            </a:r>
            <a:r>
              <a:rPr lang="en-US" sz="900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58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EU made recommended safety and efficacy – but for outside EU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06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Finaly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slide in memory of Timothy Ray Brown who died on 29 September 2020.</a:t>
            </a: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>
                <a:latin typeface="+mn-lt"/>
              </a:rPr>
              <a:t>•	Oral </a:t>
            </a:r>
            <a:r>
              <a:rPr lang="en-US" sz="900" dirty="0" err="1">
                <a:latin typeface="+mn-lt"/>
              </a:rPr>
              <a:t>PrEP</a:t>
            </a:r>
            <a:r>
              <a:rPr lang="en-US" sz="900" dirty="0">
                <a:latin typeface="+mn-lt"/>
              </a:rPr>
              <a:t> already 100% effective – but not an option for many people.</a:t>
            </a:r>
            <a:br>
              <a:rPr lang="en-US" sz="900" dirty="0">
                <a:latin typeface="+mn-lt"/>
              </a:rPr>
            </a:br>
            <a:br>
              <a:rPr lang="en-US" sz="900" dirty="0">
                <a:latin typeface="+mn-lt"/>
              </a:rPr>
            </a:br>
            <a:r>
              <a:rPr lang="en-US" sz="900" dirty="0"/>
              <a:t>•	</a:t>
            </a:r>
            <a:r>
              <a:rPr lang="en-US" sz="900" dirty="0">
                <a:latin typeface="+mn-lt"/>
              </a:rPr>
              <a:t>Some results this year: </a:t>
            </a:r>
            <a:r>
              <a:rPr lang="en-US" sz="900" dirty="0" err="1">
                <a:latin typeface="+mn-lt"/>
              </a:rPr>
              <a:t>islatravir</a:t>
            </a:r>
            <a:r>
              <a:rPr lang="en-US" sz="900" dirty="0">
                <a:latin typeface="+mn-lt"/>
              </a:rPr>
              <a:t> monthly pill (phase 2)</a:t>
            </a:r>
            <a:br>
              <a:rPr lang="en-US" sz="900" dirty="0">
                <a:latin typeface="+mn-lt"/>
              </a:rPr>
            </a:br>
            <a:r>
              <a:rPr lang="en-US" sz="900" dirty="0">
                <a:latin typeface="+mn-lt"/>
              </a:rPr>
              <a:t>				  VRC01 (phase 3)</a:t>
            </a:r>
            <a:br>
              <a:rPr lang="en-US" sz="900" dirty="0">
                <a:latin typeface="+mn-lt"/>
              </a:rPr>
            </a:br>
            <a:br>
              <a:rPr lang="en-US" sz="900" dirty="0">
                <a:latin typeface="+mn-lt"/>
              </a:rPr>
            </a:br>
            <a:r>
              <a:rPr lang="en-US" sz="900" dirty="0"/>
              <a:t>•	</a:t>
            </a:r>
            <a:r>
              <a:rPr lang="en-US" sz="900" dirty="0">
                <a:latin typeface="+mn-lt"/>
              </a:rPr>
              <a:t>Other formulations and compounds are being studies.</a:t>
            </a:r>
            <a:br>
              <a:rPr lang="en-US" sz="900" dirty="0">
                <a:latin typeface="+mn-lt"/>
              </a:rPr>
            </a:br>
            <a:br>
              <a:rPr lang="en-US" sz="900" dirty="0">
                <a:latin typeface="+mn-lt"/>
              </a:rPr>
            </a:br>
            <a:r>
              <a:rPr lang="en-US" sz="900" dirty="0"/>
              <a:t>•	</a:t>
            </a:r>
            <a:r>
              <a:rPr lang="en-US" sz="900" dirty="0" err="1">
                <a:latin typeface="+mn-lt"/>
              </a:rPr>
              <a:t>PrEP</a:t>
            </a:r>
            <a:r>
              <a:rPr lang="en-US" sz="900" dirty="0">
                <a:latin typeface="+mn-lt"/>
              </a:rPr>
              <a:t> efficacy is increasingly difficult to study – research needs to be 	in people with greatest need (</a:t>
            </a:r>
            <a:r>
              <a:rPr lang="en-US" sz="900" dirty="0" err="1">
                <a:latin typeface="+mn-lt"/>
              </a:rPr>
              <a:t>ie</a:t>
            </a:r>
            <a:r>
              <a:rPr lang="en-US" sz="900" dirty="0">
                <a:latin typeface="+mn-lt"/>
              </a:rPr>
              <a:t> at highest risk). Maybe not in high 	income countries.</a:t>
            </a:r>
            <a:br>
              <a:rPr lang="en-US" sz="900" dirty="0">
                <a:latin typeface="+mn-lt"/>
              </a:rPr>
            </a:br>
            <a:br>
              <a:rPr lang="en-US" sz="900" dirty="0">
                <a:latin typeface="+mn-lt"/>
              </a:rPr>
            </a:br>
            <a:r>
              <a:rPr lang="en-US" sz="900" dirty="0">
                <a:latin typeface="+mn-lt"/>
              </a:rPr>
              <a:t>•	Access once approved is essential – relative to cost of a pint and a packet 	of condoms – </a:t>
            </a:r>
            <a:r>
              <a:rPr lang="en-US" sz="900" dirty="0" err="1">
                <a:latin typeface="+mn-lt"/>
              </a:rPr>
              <a:t>ie</a:t>
            </a:r>
            <a:r>
              <a:rPr lang="en-US" sz="900" dirty="0">
                <a:latin typeface="+mn-lt"/>
              </a:rPr>
              <a:t> current generic </a:t>
            </a:r>
            <a:r>
              <a:rPr lang="en-US" sz="900" dirty="0" err="1">
                <a:latin typeface="+mn-lt"/>
              </a:rPr>
              <a:t>PrEP.</a:t>
            </a: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4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NIAID studies - similar designs in different population. Both expected to end 2022.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HPTN 083 - 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placebo controlled phase 2b/3 study - CAB LA vs daily oral TDF/FTC (+ placebos); n=5000 MSM and TGW - US, South America, Thailand, Vietnam, South Africa.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HTPN 084 - As above - but in n=3200 women in seven high incidence African countries: Botswana, Kenya, Malawi, South Africa, Swaziland, Uganda, Zimbabwe.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completed - Phase 2a study in 127 men for safety, tolerability and acceptability.</a:t>
            </a:r>
          </a:p>
          <a:p>
            <a:pPr marL="171450" indent="-171450">
              <a:buFontTx/>
              <a:buChar char="-"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900" dirty="0"/>
              <a:t>Practical issues for adherence, stopping PrEP and price.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71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NIAID studies - similar designs in different population. Both expected to end 2022.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HPTN 083 - 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placebo controlled phase 2b/3 study - CAB LA vs daily oral TDF/FTC (+ placebos); n=5000 MSM and TGW - US, South America, Thailand, Vietnam, South Africa.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HTPN 084 - As above - but in n=3200 women in seven high incidence African countries: Botswana, Kenya, Malawi, South Africa, Swaziland, Uganda, Zimbabwe.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completed - Phase 2a study in 127 men for safety, tolerability and acceptability.</a:t>
            </a:r>
          </a:p>
          <a:p>
            <a:pPr marL="171450" indent="-171450">
              <a:buFontTx/>
              <a:buChar char="-"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900" dirty="0"/>
              <a:t>Practical issues for adherence, stopping PrEP and price.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>
                <a:latin typeface="Helvetica Neue"/>
                <a:cs typeface="Helvetica Neue"/>
              </a:rPr>
              <a:t>•   </a:t>
            </a:r>
            <a:r>
              <a:rPr lang="en-US" sz="900" b="1" dirty="0">
                <a:latin typeface="Helvetica Neue"/>
                <a:cs typeface="Helvetica Neue"/>
              </a:rPr>
              <a:t>F/TAF – </a:t>
            </a:r>
            <a:r>
              <a:rPr lang="en-US" sz="900" dirty="0">
                <a:latin typeface="Helvetica Neue"/>
                <a:cs typeface="Helvetica Neue"/>
              </a:rPr>
              <a:t>non-inferior to TDF/FTC – more flexible for missed doses.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Effectively 100% protection with good adherence. 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Smaller tablet. Less risk of renal and bone complications.</a:t>
            </a: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 </a:t>
            </a: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Better PK for late/missed dosing but no data for on-demand (2:1:1) or in women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So significantly more expensive compared to generic TDF/FTC that not available on NHS.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>
                <a:latin typeface="Helvetica Neue"/>
                <a:cs typeface="Helvetica Neue"/>
              </a:rPr>
              <a:t>•   </a:t>
            </a:r>
            <a:r>
              <a:rPr lang="en-US" sz="900" b="1" dirty="0">
                <a:latin typeface="Helvetica Neue"/>
                <a:cs typeface="Helvetica Neue"/>
              </a:rPr>
              <a:t>TDF/FTC – </a:t>
            </a:r>
            <a:r>
              <a:rPr lang="en-US" sz="900" dirty="0">
                <a:latin typeface="Helvetica Neue"/>
                <a:cs typeface="Helvetica Neue"/>
              </a:rPr>
              <a:t>daily or on-demand depending on population/risk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Effectively 100% protection with good adherence. 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Inexpensive (~£17 for 30 tablets). ~£2.50 per on-demand cover.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Few side effects. Maybe caution with bone health if young.</a:t>
            </a: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 </a:t>
            </a: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High level of adherence needed for daily PrEP – only option for women and trans men and women. Needs 6 or more daily pills a week. Easy to miss ‘pre’ dose with on-demand dosing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decade produced advances in HIV treatment that would have been unthinkable for most people at the start of each period.</a:t>
            </a:r>
          </a:p>
          <a:p>
            <a:endParaRPr lang="en-U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good way to project forwards ten years – and early studies now could easily become approved treatment by 2027.</a:t>
            </a:r>
          </a:p>
          <a:p>
            <a:endParaRPr lang="en-U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last decade we have gone from one FDC - </a:t>
            </a:r>
            <a:r>
              <a:rPr lang="en-US" sz="9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Atripla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to ten.</a:t>
            </a:r>
          </a:p>
          <a:p>
            <a:endParaRPr lang="en-U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Oral daily PrEP was approved in the US in 2012 and the EU by 2015,</a:t>
            </a:r>
          </a:p>
          <a:p>
            <a:endParaRPr lang="en-U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U=U was raised in the Swiss Statement in 2007 to having results from PARTNER studies in 2014 and 2015 – and ART became universally recommended from 2015.</a:t>
            </a:r>
          </a:p>
          <a:p>
            <a:endParaRPr lang="en-U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graphic from the pipeline report - that shows the leading compounds and drug classes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HIV treatment.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Already this year we lost </a:t>
            </a:r>
            <a:r>
              <a:rPr lang="en-US" sz="9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combinectin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two Merck NRTIs were discontinued and MK-8507 in a new weekly oral  compound close to phase 2 studies</a:t>
            </a: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>
                <a:latin typeface="Helvetica Neue"/>
                <a:cs typeface="Helvetica Neue"/>
              </a:rPr>
              <a:t>These are daily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2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>
                <a:latin typeface="Helvetica Neue"/>
                <a:cs typeface="Helvetica Neue"/>
              </a:rPr>
              <a:t>•	Being HIV positive doesn’t seem to have a big impact on risk of 	having COVID-19, or of having more severe outcomes.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•	But other COVID factors do – and these are common for many 	of us: high blood pressure, diabetes, lung complications 	(asthma, COPD), kidney disease, being overweight.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•	Ethnicity/race: BAME communities more affected.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•	More vulnerable if CD4 is very low (under 50), chemotherapy, 	transplant recipients etc. With these continuing to shield is 	recommended.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4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>
                <a:latin typeface="Helvetica Neue"/>
                <a:cs typeface="Helvetica Neue"/>
              </a:rPr>
              <a:t>•	Modern drugs – increasingly easy and effective – but weight 	gain </a:t>
            </a:r>
            <a:r>
              <a:rPr lang="en-US" sz="900" dirty="0" err="1">
                <a:latin typeface="Helvetica Neue"/>
                <a:cs typeface="Helvetica Neue"/>
              </a:rPr>
              <a:t>recongnised</a:t>
            </a:r>
            <a:r>
              <a:rPr lang="en-US" sz="900" dirty="0">
                <a:latin typeface="Helvetica Neue"/>
                <a:cs typeface="Helvetica Neue"/>
              </a:rPr>
              <a:t> with dolutegravir, likely </a:t>
            </a:r>
            <a:r>
              <a:rPr lang="en-US" sz="900" dirty="0" err="1">
                <a:latin typeface="Helvetica Neue"/>
                <a:cs typeface="Helvetica Neue"/>
              </a:rPr>
              <a:t>bictegravir</a:t>
            </a:r>
            <a:r>
              <a:rPr lang="en-US" sz="900" dirty="0">
                <a:latin typeface="Helvetica Neue"/>
                <a:cs typeface="Helvetica Neue"/>
              </a:rPr>
              <a:t> and TAF. 	Higher risk in women and if African.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•	Injections – just approved in EU – access might take another 	year in the UK.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•	Long-acting drugs in development - maybe every 6 months - 	but 4-5 years away.</a:t>
            </a:r>
            <a:br>
              <a:rPr lang="en-US" sz="900" dirty="0">
                <a:latin typeface="Helvetica Neue"/>
                <a:cs typeface="Helvetica Neue"/>
              </a:rPr>
            </a:br>
            <a:br>
              <a:rPr lang="en-US" sz="900" dirty="0">
                <a:latin typeface="Helvetica Neue"/>
                <a:cs typeface="Helvetica Neue"/>
              </a:rPr>
            </a:br>
            <a:r>
              <a:rPr lang="en-US" sz="900" dirty="0">
                <a:latin typeface="Helvetica Neue"/>
                <a:cs typeface="Helvetica Neue"/>
              </a:rPr>
              <a:t>•	</a:t>
            </a:r>
            <a:r>
              <a:rPr lang="en-US" sz="900" dirty="0" err="1">
                <a:latin typeface="Helvetica Neue"/>
                <a:cs typeface="Helvetica Neue"/>
              </a:rPr>
              <a:t>PrEP</a:t>
            </a:r>
            <a:r>
              <a:rPr lang="en-US" sz="900" dirty="0">
                <a:latin typeface="Helvetica Neue"/>
                <a:cs typeface="Helvetica Neue"/>
              </a:rPr>
              <a:t> options (and PEP) – perhaps monthly pill, annual implant 	</a:t>
            </a:r>
            <a:r>
              <a:rPr lang="en-US" sz="900" dirty="0" err="1">
                <a:latin typeface="Helvetica Neue"/>
                <a:cs typeface="Helvetica Neue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9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theme that has developed over the last ten years or so is the overlap between treatment and prevention research.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U=U which is based on the right for universal access to ART - and is driven by the care of HIV positive people. It also is the most important factor to challenge stigma - which is still extensive in most countries.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 includes using HIV drugs for prevention - not just TDF/FTC and TAF/FTC but many of the most exciting compounds in the treatment pipeline.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slides review of some of these potential drugs for PrEP.</a:t>
            </a:r>
          </a:p>
          <a:p>
            <a:endParaRPr lang="en-US" dirty="0"/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will talk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little about each of these compounds with potential use as PrEP.</a:t>
            </a:r>
          </a:p>
          <a:p>
            <a:endParaRPr lang="en-U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an exciting cure-related study</a:t>
            </a: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A summary of other research.</a:t>
            </a:r>
          </a:p>
          <a:p>
            <a:endParaRPr lang="en-US" dirty="0"/>
          </a:p>
          <a:p>
            <a:r>
              <a:rPr lang="en-US" dirty="0"/>
              <a:t>And research</a:t>
            </a:r>
            <a:r>
              <a:rPr lang="en-US" baseline="0" dirty="0"/>
              <a:t> difficulties and ethics given high efficacy of oral PrEP and the dropping HIV incidence in many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9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 LA when used with RPV LA has currently been submitted to both FDA and EMA for review as treatment/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 3 results for treatment showed high efficacy with good tolerability - and that injections were preferred (but people who chose to go into a study for injections.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Advantage for PrEP is that daily adherence is overcome.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 one month oral tablets lead-in – but this is also being studied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without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injections are DOSE IM - and long acting compounds bring new concerns.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on average, a single injection will still result in detectable drug levels after more than a year, for some people this is considerably longer.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men this can be as long as 2.5 years and in women as long as 3.5 years.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doesn’t mean the the PrEP effect last this long. It is the time that any new HIV infections are likely to develop drug resistance to 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cabotegravir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(and cross resistance to other integrase inhibitors). This has been seen in at least one person so far.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in research studies, oral PrEP is mandated for a year after the last 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cabotegravir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injection. </a:t>
            </a:r>
          </a:p>
          <a:p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Unclear how this will be resolved in practice - given that people who chose PrEP injections are likely to be people who don’t want to take oral pills - so unlikely they would agree to a year of pills after stopping PrEP injections.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very long half-life – referred to as the pharmacokinetic tall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difficult.</a:t>
            </a:r>
          </a:p>
          <a:p>
            <a:endParaRPr lang="en-U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This example – and apologies for the poor slide quality – shows the PK tail of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cabotegravir</a:t>
            </a:r>
            <a:r>
              <a:rPr lang="en-US" dirty="0">
                <a:ea typeface="ＭＳ Ｐゴシック" charset="0"/>
                <a:cs typeface="ＭＳ Ｐゴシック" charset="0"/>
              </a:rPr>
              <a:t>-LA in women – out to 76 weeks – and continued follow-up showed some women maintained detectable drug levels 3.5 years after their last injection.</a:t>
            </a:r>
            <a:endParaRPr lang="en-U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someone became HIV positive during the tail period, there is a good chance of developing integrase resistance.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04AE-11E5-A84A-9856-0C17098395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0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041A-4440-3746-87C9-B87166BF7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897D3-343E-2F48-A839-D88A22300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35EA-7C41-9149-B94E-C156A9D9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E0E8-7B68-D04C-BFB1-A6DBE9C3A3C2}" type="datetime1">
              <a:rPr lang="en-GB" smtClean="0"/>
              <a:t>21/10/2020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0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22A0-42F5-4E4E-A9C6-CFFB88D2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4201B-3B51-C44C-A224-362FF1BEE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64038-2D6F-6546-A7C3-010ABF20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E28-627D-E043-A23C-0424764D01DF}" type="datetime1">
              <a:rPr lang="en-GB" smtClean="0"/>
              <a:t>21/10/2020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90F2E-8C54-7E4D-A8E0-F9554155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UK-CAB: January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0F62C-A257-114A-AD27-A11F2000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5243-EB88-824E-8F5C-4A41E7E5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545367-04D8-E34B-B332-63954E6CB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D6CBF-073D-3E46-9CAD-13A6DE64E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EEFF7-50B0-0541-B4C5-275DBDA9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628-6FAF-604A-9E72-7CBC64C3F10C}" type="datetime1">
              <a:rPr lang="en-GB" smtClean="0"/>
              <a:t>21/10/2020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D221D-DCAC-374B-9DA9-61637486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UK-CAB: January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5347-5ED0-F747-BDFB-30E8B75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5243-EB88-824E-8F5C-4A41E7E5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3400-DF1F-0C47-8CD4-02BB03D9AC3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601A-D09E-6E4B-921C-33DF9746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8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3400-DF1F-0C47-8CD4-02BB03D9AC3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601A-D09E-6E4B-921C-33DF9746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0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3400-DF1F-0C47-8CD4-02BB03D9AC3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601A-D09E-6E4B-921C-33DF9746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0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3400-DF1F-0C47-8CD4-02BB03D9AC3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601A-D09E-6E4B-921C-33DF9746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5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3400-DF1F-0C47-8CD4-02BB03D9AC3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601A-D09E-6E4B-921C-33DF9746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16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3400-DF1F-0C47-8CD4-02BB03D9AC3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601A-D09E-6E4B-921C-33DF9746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0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3400-DF1F-0C47-8CD4-02BB03D9AC3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601A-D09E-6E4B-921C-33DF9746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98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51" y="204791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3400-DF1F-0C47-8CD4-02BB03D9AC3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601A-D09E-6E4B-921C-33DF9746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4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B7B6-1B32-1E4F-BB31-D99BD010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BC142-2971-AA44-A589-9E88F50FD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36281-B0F5-064F-BA4D-C942F759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42A4-3AFD-054B-AF40-DB203F99E075}" type="datetime1">
              <a:rPr lang="en-GB" smtClean="0"/>
              <a:t>21/10/2020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A2B70-DB0D-D548-AD68-AEC72134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UK-CAB: January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AC97E-6324-034D-A328-C251957A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5243-EB88-824E-8F5C-4A41E7E5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39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3400-DF1F-0C47-8CD4-02BB03D9AC3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601A-D09E-6E4B-921C-33DF9746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1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3400-DF1F-0C47-8CD4-02BB03D9AC3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601A-D09E-6E4B-921C-33DF9746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52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3400-DF1F-0C47-8CD4-02BB03D9AC3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601A-D09E-6E4B-921C-33DF9746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4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91E6-22F0-A242-B56F-BEFE2ECA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22269-3BA2-C947-A7F5-CE1E8349C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1C073-DC6F-7742-9E9A-81DFDB5E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7638-53B6-2A40-B32F-3EA995B43A1A}" type="datetime1">
              <a:rPr lang="en-GB" smtClean="0"/>
              <a:t>21/10/2020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21013-EFA3-0448-B103-2B336137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UK-CAB: January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B20EE-D245-FC43-99EB-CF769C0E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5243-EB88-824E-8F5C-4A41E7E5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8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0CCC-F313-0F4F-AE06-9AAE6CE8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140C4-FA14-FD4C-8A85-CA7979403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5D698-D6A3-6D46-9643-93DF40559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F66E5-489F-2B42-A6C3-A24C7D33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A96-DF16-904C-A73D-D2C4ACA7C281}" type="datetime1">
              <a:rPr lang="en-GB" smtClean="0"/>
              <a:t>21/10/2020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7BD46-6A1A-6C45-949A-54B74381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UK-CAB: January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DEA13-F3B8-8A4C-BF7E-7D71CA5D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5243-EB88-824E-8F5C-4A41E7E5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D90C-FC1A-E846-9878-7EDC0E9B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871BF-8917-AC4A-80D0-63DC5FDCD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1F2A5-CCDA-3F4A-8C65-837E0205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AEBA8-E1EC-7240-8743-0512783A0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6CEE0-06E3-4747-A9B5-780AC76BB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221014-AADE-3D4E-85C2-A120BF53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8E01-78DD-4A41-BAF6-F4EE47EE1F1D}" type="datetime1">
              <a:rPr lang="en-GB" smtClean="0"/>
              <a:t>21/10/2020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E5368-BEAF-EE42-A79D-B05DE6D9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UK-CAB: January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911F2-12A2-774C-86BB-6398C1E8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5243-EB88-824E-8F5C-4A41E7E5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1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C4E3-F74B-A24C-9097-F10E22C8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2D947-70EC-4144-A1D0-E4864DE1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F4DC-4B57-3743-8FD1-53E10EAE642F}" type="datetime1">
              <a:rPr lang="en-GB" smtClean="0"/>
              <a:t>21/10/2020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0E0EF-5A55-564B-A4C4-0E50135D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UK-CAB: January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715B8-976C-7341-A53B-19B06037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5243-EB88-824E-8F5C-4A41E7E5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6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4D987-86F6-FF46-B612-A4053761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6BFC-B71A-4243-9DDD-1854D38FF28A}" type="datetime1">
              <a:rPr lang="en-GB" smtClean="0"/>
              <a:t>21/10/2020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4DFE1-2340-1347-A420-63319A4F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UK-CAB: January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68B16-BBF7-1248-9DED-EAEA4271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5243-EB88-824E-8F5C-4A41E7E5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8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52DB-2FAA-004E-8343-CB368C34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B9601-6AF5-AD4B-AE2B-0CD835300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B3A1A-B349-DF4B-836E-3B8EA778C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EDC24-99B5-7F42-B723-C87784B0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62B-ACC2-4C4C-884E-5249F5FED5AA}" type="datetime1">
              <a:rPr lang="en-GB" smtClean="0"/>
              <a:t>21/10/2020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A1E8B-B7F7-7446-B699-A28314AA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UK-CAB: January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159F8-82CE-C843-A92C-627C59FC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5243-EB88-824E-8F5C-4A41E7E5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4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594D-A5F1-7043-93B6-03A03878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D8D71-B81C-8645-B121-E5CFCA367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71F18-1718-E44D-BC39-CBF2AEC7F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B4E11-BBCD-164E-80CA-2535D511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2140-E2D9-8240-94C2-1D8363586106}" type="datetime1">
              <a:rPr lang="en-GB" smtClean="0"/>
              <a:t>21/10/2020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24B35-7707-3B4F-8374-2933F184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UK-CAB: January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F3799-EA7E-5148-B4E1-2C04024F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5243-EB88-824E-8F5C-4A41E7E5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C4C16-B12B-1F4B-9111-4AE02104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BADE5-9089-A04A-A32A-19B7F64A6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91C35-E628-DD44-B8BA-53F078273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53B2-43F0-C34A-AAB1-51ED94CBBC9F}" type="datetime1">
              <a:rPr lang="en-GB" smtClean="0"/>
              <a:t>21/10/2020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67C64-E4B4-984B-BC18-810DAADBA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HPE: February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08262-AF49-1C45-9E55-8BE55A6DC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5243-EB88-824E-8F5C-4A41E7E506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1230" y="4767262"/>
            <a:ext cx="9155230" cy="376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spcCol="0" rtlCol="0" anchor="ctr"/>
          <a:lstStyle/>
          <a:p>
            <a:pPr algn="ctr"/>
            <a:endParaRPr lang="en-US"/>
          </a:p>
        </p:txBody>
      </p:sp>
      <p:sp>
        <p:nvSpPr>
          <p:cNvPr id="9" name="Footer Placeholder 17"/>
          <p:cNvSpPr txBox="1">
            <a:spLocks/>
          </p:cNvSpPr>
          <p:nvPr userDrawn="1"/>
        </p:nvSpPr>
        <p:spPr>
          <a:xfrm>
            <a:off x="5489409" y="4828299"/>
            <a:ext cx="3086100" cy="273844"/>
          </a:xfrm>
          <a:prstGeom prst="rect">
            <a:avLst/>
          </a:prstGeom>
        </p:spPr>
        <p:txBody>
          <a:bodyPr lIns="68576" tIns="34289" rIns="68576" bIns="3428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i="0" dirty="0">
                <a:solidFill>
                  <a:schemeClr val="bg1"/>
                </a:solidFill>
                <a:latin typeface="Helvetica Neue"/>
                <a:cs typeface="Helvetica Neue"/>
              </a:rPr>
              <a:t>Positive East – October 2020</a:t>
            </a:r>
          </a:p>
        </p:txBody>
      </p:sp>
      <p:sp>
        <p:nvSpPr>
          <p:cNvPr id="10" name="Footer Placeholder 17"/>
          <p:cNvSpPr txBox="1">
            <a:spLocks/>
          </p:cNvSpPr>
          <p:nvPr userDrawn="1"/>
        </p:nvSpPr>
        <p:spPr>
          <a:xfrm>
            <a:off x="628654" y="4832313"/>
            <a:ext cx="2550497" cy="273844"/>
          </a:xfrm>
          <a:prstGeom prst="rect">
            <a:avLst/>
          </a:prstGeom>
        </p:spPr>
        <p:txBody>
          <a:bodyPr lIns="68576" tIns="34289" rIns="68576" bIns="3428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0" i="0" dirty="0">
                <a:solidFill>
                  <a:schemeClr val="bg1"/>
                </a:solidFill>
                <a:latin typeface="Helvetica Neue"/>
                <a:cs typeface="Helvetica Neue"/>
              </a:rPr>
              <a:t>S Collins: </a:t>
            </a:r>
            <a:r>
              <a:rPr lang="en-US" sz="1100" b="0" i="0" dirty="0" err="1">
                <a:solidFill>
                  <a:schemeClr val="bg1"/>
                </a:solidFill>
                <a:latin typeface="Helvetica Neue"/>
                <a:cs typeface="Helvetica Neue"/>
              </a:rPr>
              <a:t>www.i-base.info</a:t>
            </a:r>
            <a:endParaRPr lang="en-US" sz="1100" b="0" i="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737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3400-DF1F-0C47-8CD4-02BB03D9AC3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601A-D09E-6E4B-921C-33DF9746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87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34287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342875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3428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342875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342875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bon3d.com/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://webcasts.hivr4p.org/console/player/4047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268" y="3704481"/>
            <a:ext cx="6858000" cy="82560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Positive East</a:t>
            </a:r>
          </a:p>
          <a:p>
            <a:r>
              <a:rPr lang="en-US" sz="2400" dirty="0"/>
              <a:t> 21 October 2020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335989" y="962597"/>
            <a:ext cx="6525048" cy="62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COVID-19 &amp; Treatment Update</a:t>
            </a:r>
            <a:endParaRPr lang="en-GB" altLang="en-US" sz="3600" dirty="0">
              <a:latin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F5C7C6A-C398-8B43-A8C0-51D13C28469F}"/>
              </a:ext>
            </a:extLst>
          </p:cNvPr>
          <p:cNvSpPr txBox="1">
            <a:spLocks/>
          </p:cNvSpPr>
          <p:nvPr/>
        </p:nvSpPr>
        <p:spPr>
          <a:xfrm>
            <a:off x="1021853" y="2618803"/>
            <a:ext cx="6858000" cy="700975"/>
          </a:xfrm>
          <a:prstGeom prst="rect">
            <a:avLst/>
          </a:prstGeom>
        </p:spPr>
        <p:txBody>
          <a:bodyPr vert="horz" lIns="68576" tIns="34289" rIns="68576" bIns="34289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Simon Collins</a:t>
            </a:r>
          </a:p>
          <a:p>
            <a:r>
              <a:rPr lang="en-US" dirty="0" err="1"/>
              <a:t>www.i-Base.info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9E23CE-0538-1C4B-95C0-EEE95671B86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/>
              <a:t>UK-CAB: January 2020</a:t>
            </a:r>
          </a:p>
        </p:txBody>
      </p:sp>
      <p:pic>
        <p:nvPicPr>
          <p:cNvPr id="4" name="Picture 3" descr="logo 2015 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631" y="1627480"/>
            <a:ext cx="1853184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 err="1"/>
              <a:t>islatravir</a:t>
            </a:r>
            <a:r>
              <a:rPr lang="en-US" sz="3000" dirty="0"/>
              <a:t> (</a:t>
            </a:r>
            <a:r>
              <a:rPr lang="en-US" sz="3000" dirty="0" err="1"/>
              <a:t>EFdA</a:t>
            </a:r>
            <a:r>
              <a:rPr lang="en-US" sz="3000" dirty="0"/>
              <a:t>)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65084" y="1077574"/>
            <a:ext cx="5763291" cy="35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br>
              <a:rPr lang="en-US" sz="1800" dirty="0"/>
            </a:br>
            <a:r>
              <a:rPr lang="en-US" sz="1800" dirty="0"/>
              <a:t>NRTTI - similar to nukes – acquired by Merck in 2012.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Derivative of </a:t>
            </a:r>
            <a:r>
              <a:rPr lang="en-US" sz="1800" dirty="0" err="1"/>
              <a:t>flavouring</a:t>
            </a:r>
            <a:r>
              <a:rPr lang="en-US" sz="1800" dirty="0"/>
              <a:t> in soy sauce (</a:t>
            </a:r>
            <a:r>
              <a:rPr lang="en-US" sz="1800" dirty="0" err="1"/>
              <a:t>Yasama</a:t>
            </a:r>
            <a:r>
              <a:rPr lang="en-US" sz="1800" dirty="0"/>
              <a:t> corporation).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Highly potent against HIV – tiny daily treatment dose 0.75 mg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Two formulations proposed for </a:t>
            </a:r>
            <a:r>
              <a:rPr lang="en-US" sz="1800" dirty="0" err="1"/>
              <a:t>PrEP</a:t>
            </a:r>
            <a:r>
              <a:rPr lang="en-US" sz="1800" dirty="0"/>
              <a:t> for unmet need: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i) annual implant (64 mg). </a:t>
            </a:r>
            <a:br>
              <a:rPr lang="en-US" sz="1800" dirty="0"/>
            </a:br>
            <a:r>
              <a:rPr lang="en-US" sz="1800" dirty="0"/>
              <a:t>ii) once-monthly pill - 12 pills a year – an option for all sexually active people? All women? </a:t>
            </a:r>
            <a:r>
              <a:rPr lang="en-US" sz="1800" dirty="0" err="1"/>
              <a:t>Etc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Treatment include daily and weekly versions.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377" y="772390"/>
            <a:ext cx="2679499" cy="22070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73208" y="2673397"/>
            <a:ext cx="2534666" cy="4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40593" y="2766577"/>
            <a:ext cx="1989369" cy="53091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dirty="0"/>
              <a:t>Hormonal contraceptive implant (</a:t>
            </a:r>
            <a:r>
              <a:rPr lang="en-US" dirty="0" err="1"/>
              <a:t>Nexplanon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016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 err="1"/>
              <a:t>islatravir</a:t>
            </a:r>
            <a:r>
              <a:rPr lang="en-US" sz="3000" dirty="0"/>
              <a:t> (</a:t>
            </a:r>
            <a:r>
              <a:rPr lang="en-US" sz="3000" dirty="0" err="1"/>
              <a:t>EFdA</a:t>
            </a:r>
            <a:r>
              <a:rPr lang="en-US" sz="3000" dirty="0"/>
              <a:t>)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91" y="1270990"/>
            <a:ext cx="5385502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All dependent on showing similar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efficacy to current oral PrEP.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Current PrEP study: 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MK-8591-016 - Phase 2 –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n=250 - safety, tolerability, PK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of monthly 60 mg and 120 mg pill in HIV negative people at low risk of HIV  - 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b="1" dirty="0">
                <a:latin typeface="+mn-lt"/>
              </a:rPr>
              <a:t>12 vs 365 pills a year.    </a:t>
            </a:r>
            <a:r>
              <a:rPr lang="en-US" sz="1800" dirty="0">
                <a:latin typeface="+mn-lt"/>
              </a:rPr>
              <a:t>Due to end Dec 2020.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185" y="2212862"/>
            <a:ext cx="3189421" cy="619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035" y="400429"/>
            <a:ext cx="1864243" cy="16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0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287440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 err="1"/>
              <a:t>Islatravir</a:t>
            </a:r>
            <a:r>
              <a:rPr lang="en-US" sz="3000" dirty="0"/>
              <a:t>: CROI 2020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4571" y="1260929"/>
            <a:ext cx="78195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•	12 rhesus macaques were challenged rectally with high dose SHIV. </a:t>
            </a:r>
          </a:p>
          <a:p>
            <a:endParaRPr lang="en-US" sz="2000" dirty="0"/>
          </a:p>
          <a:p>
            <a:r>
              <a:rPr lang="en-US" sz="2000" dirty="0"/>
              <a:t>•	24 hours later, half received a total of 4 weekly doses of </a:t>
            </a:r>
            <a:r>
              <a:rPr lang="en-US" sz="2000" dirty="0" err="1"/>
              <a:t>islatravir</a:t>
            </a:r>
            <a:r>
              <a:rPr lang="en-US" sz="2000" dirty="0"/>
              <a:t> (3.9 mg/kg) and half were untreated controls.</a:t>
            </a:r>
          </a:p>
          <a:p>
            <a:endParaRPr lang="en-US" sz="2000" dirty="0"/>
          </a:p>
          <a:p>
            <a:r>
              <a:rPr lang="en-US" sz="2000" dirty="0"/>
              <a:t>•	Follow-up for 7 weeks then step down to 3, then 2 weekly doses.</a:t>
            </a:r>
          </a:p>
          <a:p>
            <a:endParaRPr lang="en-US" sz="2000" dirty="0"/>
          </a:p>
          <a:p>
            <a:r>
              <a:rPr lang="en-US" sz="2000" dirty="0"/>
              <a:t>•	After the single dose, 4/6 animals were still protected, but 2/6 	became </a:t>
            </a:r>
            <a:r>
              <a:rPr lang="en-US" sz="2000" dirty="0" err="1"/>
              <a:t>viraemic</a:t>
            </a:r>
            <a:r>
              <a:rPr lang="en-US" sz="2000" dirty="0"/>
              <a:t> (at days 14 and 49).</a:t>
            </a:r>
            <a:endParaRPr lang="en-US" dirty="0"/>
          </a:p>
          <a:p>
            <a:endParaRPr lang="en-US" dirty="0"/>
          </a:p>
          <a:p>
            <a:pPr algn="r"/>
            <a:r>
              <a:rPr lang="en-US" dirty="0" err="1"/>
              <a:t>Markovitz</a:t>
            </a:r>
            <a:r>
              <a:rPr lang="en-US" dirty="0"/>
              <a:t> M et al. CROI 2020.</a:t>
            </a:r>
          </a:p>
        </p:txBody>
      </p:sp>
    </p:spTree>
    <p:extLst>
      <p:ext uri="{BB962C8B-B14F-4D97-AF65-F5344CB8AC3E}">
        <p14:creationId xmlns:p14="http://schemas.microsoft.com/office/powerpoint/2010/main" val="216293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287440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 err="1"/>
              <a:t>Islatravir</a:t>
            </a:r>
            <a:r>
              <a:rPr lang="en-US" sz="3000" dirty="0"/>
              <a:t>: CROI 2020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285" y="870857"/>
            <a:ext cx="6858000" cy="38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3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287440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 err="1"/>
              <a:t>Islatravir</a:t>
            </a:r>
            <a:r>
              <a:rPr lang="en-US" sz="3000" dirty="0"/>
              <a:t>: CROI 2020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357" y="816431"/>
            <a:ext cx="6241143" cy="38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2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 err="1"/>
              <a:t>bNAbs</a:t>
            </a:r>
            <a:endParaRPr lang="en-US" sz="2400" i="1" dirty="0"/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10435" y="1051781"/>
            <a:ext cx="7590441" cy="302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broadly Neutralising monoclonal Antibodies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Generated from HIV-positive people who develop 	strong antibodies to HIV (after several years). 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Been known since early HIV research but only 	recently isolated and cloned for use as treatment.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Need to use in combination – some </a:t>
            </a:r>
            <a:r>
              <a:rPr lang="en-GB" altLang="en-US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trispecific</a:t>
            </a: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Many other treatments – cancer, immune disorders.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Priced as very expensive drugs: £5K - &gt;£200,000/year.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</p:spTree>
    <p:extLst>
      <p:ext uri="{BB962C8B-B14F-4D97-AF65-F5344CB8AC3E}">
        <p14:creationId xmlns:p14="http://schemas.microsoft.com/office/powerpoint/2010/main" val="269126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HIV </a:t>
            </a:r>
            <a:r>
              <a:rPr lang="en-US" sz="3000" dirty="0" err="1"/>
              <a:t>bNAbs</a:t>
            </a:r>
            <a:endParaRPr lang="en-US" sz="3000" dirty="0"/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82053" y="1356758"/>
            <a:ext cx="7729278" cy="33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en-GB" altLang="en-US" sz="2400" dirty="0">
                <a:latin typeface="+mn-lt"/>
                <a:cs typeface="Times New Roman" panose="02020603050405020304" pitchFamily="18" charset="0"/>
              </a:rPr>
              <a:t>	Two mechanisms:</a:t>
            </a:r>
            <a:br>
              <a:rPr lang="en-GB" altLang="en-US" sz="2400" dirty="0">
                <a:latin typeface="+mn-lt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+mn-lt"/>
                <a:cs typeface="Times New Roman" panose="02020603050405020304" pitchFamily="18" charset="0"/>
              </a:rPr>
              <a:t>	- direct antiretroviral (entry inhibitors)</a:t>
            </a:r>
            <a:br>
              <a:rPr lang="en-GB" altLang="en-US" sz="2400" dirty="0">
                <a:latin typeface="+mn-lt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+mn-lt"/>
                <a:cs typeface="Times New Roman" panose="02020603050405020304" pitchFamily="18" charset="0"/>
              </a:rPr>
              <a:t>	(can have ~1.5 log mono, 2 log dual on VL</a:t>
            </a:r>
            <a:br>
              <a:rPr lang="en-GB" altLang="en-US" sz="2400" dirty="0">
                <a:latin typeface="+mn-lt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+mn-lt"/>
                <a:cs typeface="Times New Roman" panose="02020603050405020304" pitchFamily="18" charset="0"/>
              </a:rPr>
              <a:t>	- immune modulating vaccine-type effect (after drug 	levels have left)</a:t>
            </a:r>
            <a:br>
              <a:rPr lang="en-GB" altLang="en-US" sz="2400" dirty="0">
                <a:latin typeface="+mn-lt"/>
                <a:cs typeface="Times New Roman" panose="02020603050405020304" pitchFamily="18" charset="0"/>
              </a:rPr>
            </a:br>
            <a:br>
              <a:rPr lang="en-GB" altLang="en-US" sz="2400" dirty="0">
                <a:latin typeface="+mn-lt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+mn-lt"/>
                <a:cs typeface="Times New Roman" panose="02020603050405020304" pitchFamily="18" charset="0"/>
              </a:rPr>
              <a:t>•	Long acting LS formulations (</a:t>
            </a:r>
            <a:r>
              <a:rPr lang="en-GB" altLang="en-US" sz="2400" dirty="0" err="1">
                <a:latin typeface="+mn-lt"/>
                <a:cs typeface="Times New Roman" panose="02020603050405020304" pitchFamily="18" charset="0"/>
              </a:rPr>
              <a:t>ie</a:t>
            </a:r>
            <a:r>
              <a:rPr lang="en-GB" altLang="en-US" sz="2400" dirty="0">
                <a:latin typeface="+mn-lt"/>
                <a:cs typeface="Times New Roman" panose="02020603050405020304" pitchFamily="18" charset="0"/>
              </a:rPr>
              <a:t> from </a:t>
            </a:r>
            <a:r>
              <a:rPr lang="en-GB" sz="2400" dirty="0">
                <a:latin typeface="+mn-lt"/>
              </a:rPr>
              <a:t>M428L and N434S) 	</a:t>
            </a:r>
            <a:r>
              <a:rPr lang="en-GB" altLang="en-US" sz="2400" dirty="0">
                <a:latin typeface="+mn-lt"/>
                <a:cs typeface="Times New Roman" panose="02020603050405020304" pitchFamily="18" charset="0"/>
              </a:rPr>
              <a:t>extends half life x 4 – allows 6-monthly dosing.</a:t>
            </a:r>
            <a:endParaRPr lang="en-GB" altLang="en-US" sz="2400" dirty="0">
              <a:latin typeface="+mn-lt"/>
            </a:endParaRPr>
          </a:p>
          <a:p>
            <a:pPr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</p:spTree>
    <p:extLst>
      <p:ext uri="{BB962C8B-B14F-4D97-AF65-F5344CB8AC3E}">
        <p14:creationId xmlns:p14="http://schemas.microsoft.com/office/powerpoint/2010/main" val="227696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AMP studies: VRC01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82053" y="1008350"/>
            <a:ext cx="7729278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Two phase 2b/3 studies: started 2015 - results end 2020</a:t>
            </a:r>
            <a:endParaRPr lang="en-GB" altLang="en-US" sz="2400" dirty="0"/>
          </a:p>
          <a:p>
            <a:pPr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782054" y="1676757"/>
            <a:ext cx="3239859" cy="272381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285729" indent="-285729">
              <a:buFontTx/>
              <a:buChar char="-"/>
            </a:pPr>
            <a:r>
              <a:rPr lang="en-US" dirty="0"/>
              <a:t>infusion every 8 weeks vs placebo.</a:t>
            </a:r>
          </a:p>
          <a:p>
            <a:pPr marL="285729" indent="-285729">
              <a:buFontTx/>
              <a:buChar char="-"/>
            </a:pPr>
            <a:r>
              <a:rPr lang="en-US" dirty="0"/>
              <a:t>large international </a:t>
            </a:r>
            <a:r>
              <a:rPr lang="en-US" dirty="0" err="1"/>
              <a:t>randomised</a:t>
            </a:r>
            <a:r>
              <a:rPr lang="en-US" dirty="0"/>
              <a:t>, placebo-controlled phase 2b NIAID studies:</a:t>
            </a:r>
          </a:p>
          <a:p>
            <a:pPr marL="285729" indent="-285729">
              <a:buFontTx/>
              <a:buChar char="-"/>
            </a:pPr>
            <a:endParaRPr lang="en-US" dirty="0"/>
          </a:p>
          <a:p>
            <a:r>
              <a:rPr lang="en-US" dirty="0"/>
              <a:t>i) n=2700 men and transgender (TG) persons who have sex with men in North America South America and Switzerland. Some oral PREP allowed.</a:t>
            </a:r>
          </a:p>
          <a:p>
            <a:endParaRPr lang="en-US" dirty="0"/>
          </a:p>
          <a:p>
            <a:r>
              <a:rPr lang="en-US" dirty="0"/>
              <a:t>ii) n=1900 women in seven sub-Saharan African countries. No oral PrEP</a:t>
            </a:r>
          </a:p>
        </p:txBody>
      </p:sp>
      <p:pic>
        <p:nvPicPr>
          <p:cNvPr id="6" name="Picture 5" descr="AMPgraphic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887" y="1662467"/>
            <a:ext cx="4712050" cy="24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AMP studies: VRC01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1784" y="890591"/>
            <a:ext cx="7729278" cy="33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Controversies: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 	Not expected to have 100% effect.  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Placebo design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Single </a:t>
            </a:r>
            <a:r>
              <a:rPr lang="en-GB" altLang="en-US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altLang="en-US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monotherapy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Risk of resistance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Clade coverage for African countries?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Didn’t use long-acting LS version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Results expected – by end 2020</a:t>
            </a:r>
            <a:endParaRPr lang="en-GB" altLang="en-US" sz="2400" dirty="0"/>
          </a:p>
          <a:p>
            <a:pPr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  <p:pic>
        <p:nvPicPr>
          <p:cNvPr id="6" name="Picture 5" descr="AMPgraphic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147" y="1094377"/>
            <a:ext cx="2516945" cy="13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17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200" dirty="0"/>
              <a:t>Other approaches to HIV prevention</a:t>
            </a:r>
            <a:endParaRPr lang="en-US" sz="3000" dirty="0"/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995891" y="995466"/>
            <a:ext cx="7590441" cy="331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) Microbicides – gels or vaginal rings (tenofovir, </a:t>
            </a:r>
            <a:r>
              <a:rPr lang="en-US" sz="1800" dirty="0" err="1">
                <a:latin typeface="+mn-lt"/>
              </a:rPr>
              <a:t>dapivirine</a:t>
            </a:r>
            <a:r>
              <a:rPr lang="en-US" sz="1800" dirty="0">
                <a:latin typeface="+mn-lt"/>
              </a:rPr>
              <a:t>: with potential to </a:t>
            </a:r>
            <a:r>
              <a:rPr lang="en-US" sz="1800" dirty="0" err="1">
                <a:latin typeface="+mn-lt"/>
              </a:rPr>
              <a:t>coformulate</a:t>
            </a:r>
            <a:r>
              <a:rPr lang="en-US" sz="1800" dirty="0">
                <a:latin typeface="+mn-lt"/>
              </a:rPr>
              <a:t> rings with hormonal contraceptives or STI treatments </a:t>
            </a:r>
            <a:r>
              <a:rPr lang="en-US" sz="1800" dirty="0" err="1">
                <a:latin typeface="+mn-lt"/>
              </a:rPr>
              <a:t>etc</a:t>
            </a:r>
            <a:r>
              <a:rPr lang="en-US" sz="1800" dirty="0">
                <a:latin typeface="+mn-lt"/>
              </a:rPr>
              <a:t>). Technology to </a:t>
            </a:r>
            <a:r>
              <a:rPr lang="en-US" sz="1800" dirty="0" err="1">
                <a:latin typeface="+mn-lt"/>
              </a:rPr>
              <a:t>individualise</a:t>
            </a:r>
            <a:r>
              <a:rPr lang="en-US" sz="1800" dirty="0">
                <a:latin typeface="+mn-lt"/>
              </a:rPr>
              <a:t> ring size, shape, </a:t>
            </a:r>
            <a:r>
              <a:rPr lang="en-US" sz="1800" dirty="0" err="1">
                <a:latin typeface="+mn-lt"/>
              </a:rPr>
              <a:t>colour</a:t>
            </a:r>
            <a:r>
              <a:rPr lang="en-US" sz="1800" dirty="0">
                <a:latin typeface="+mn-lt"/>
              </a:rPr>
              <a:t> etc.</a:t>
            </a:r>
            <a:br>
              <a:rPr lang="en-US" sz="1800" dirty="0">
                <a:latin typeface="+mn-lt"/>
              </a:rPr>
            </a:br>
            <a:r>
              <a:rPr lang="en-US" sz="1800" dirty="0" err="1">
                <a:latin typeface="+mn-lt"/>
              </a:rPr>
              <a:t>Dapivirine</a:t>
            </a:r>
            <a:r>
              <a:rPr lang="en-US" sz="1800" dirty="0">
                <a:latin typeface="+mn-lt"/>
              </a:rPr>
              <a:t> just approved by EU – but for use outside the EU.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ii) HIV vaccines: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•	HVTN 702 - just ended (Feb 2020) early due to no efficacy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•	</a:t>
            </a:r>
            <a:r>
              <a:rPr lang="en-US" sz="1800" dirty="0"/>
              <a:t>HVTN 705 - </a:t>
            </a:r>
            <a:r>
              <a:rPr lang="en-US" sz="1800" dirty="0">
                <a:latin typeface="+mn-lt"/>
              </a:rPr>
              <a:t>Phase 3 studies ongoing - IMBOKODO - in 2600 women in 	SSA and MOSAICO in 3800 MSM and transgender.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iii) Alternative </a:t>
            </a:r>
            <a:r>
              <a:rPr lang="en-US" sz="1800" dirty="0" err="1">
                <a:latin typeface="+mn-lt"/>
              </a:rPr>
              <a:t>PrEP</a:t>
            </a:r>
            <a:r>
              <a:rPr lang="en-US" sz="1800" dirty="0">
                <a:latin typeface="+mn-lt"/>
              </a:rPr>
              <a:t> formulations – </a:t>
            </a:r>
            <a:r>
              <a:rPr lang="en-US" sz="1800" dirty="0" err="1">
                <a:latin typeface="+mn-lt"/>
              </a:rPr>
              <a:t>ie</a:t>
            </a:r>
            <a:r>
              <a:rPr lang="en-US" sz="1800" dirty="0">
                <a:latin typeface="+mn-lt"/>
              </a:rPr>
              <a:t> for TDF –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implants, slow release formulations, vaginal and rectal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gels, films (dissolve on tongue), douche products </a:t>
            </a:r>
            <a:r>
              <a:rPr lang="en-US" sz="1800" dirty="0" err="1">
                <a:latin typeface="+mn-lt"/>
              </a:rPr>
              <a:t>etc</a:t>
            </a:r>
            <a:endParaRPr lang="en-US" sz="18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399" y="3117277"/>
            <a:ext cx="2186455" cy="14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7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COVID-19: London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91" y="1148658"/>
            <a:ext cx="7294507" cy="306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Helvetica Neue"/>
                <a:cs typeface="Helvetica Neue"/>
              </a:rPr>
              <a:t>•	Second wave is now established (as predicted months ago)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Same virus as in April – will have same outcomes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Better experience in hospital but no breakthrough in treatment.</a:t>
            </a: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	- </a:t>
            </a:r>
            <a:r>
              <a:rPr lang="en-US" sz="1800" dirty="0" err="1">
                <a:latin typeface="Helvetica Neue"/>
                <a:cs typeface="Helvetica Neue"/>
              </a:rPr>
              <a:t>remdesivir</a:t>
            </a:r>
            <a:r>
              <a:rPr lang="en-US" sz="1800" dirty="0">
                <a:latin typeface="Helvetica Neue"/>
                <a:cs typeface="Helvetica Neue"/>
              </a:rPr>
              <a:t> if </a:t>
            </a:r>
            <a:r>
              <a:rPr lang="en-US" sz="1800" dirty="0" err="1">
                <a:latin typeface="Helvetica Neue"/>
                <a:cs typeface="Helvetica Neue"/>
              </a:rPr>
              <a:t>hospitalised</a:t>
            </a:r>
            <a:r>
              <a:rPr lang="en-US" sz="1800" dirty="0">
                <a:latin typeface="Helvetica Neue"/>
                <a:cs typeface="Helvetica Neue"/>
              </a:rPr>
              <a:t> and used early</a:t>
            </a: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	- dexamethasone – if severe (on oxygen or intubated)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Please follow all precautions: hygiene, distancing </a:t>
            </a:r>
            <a:r>
              <a:rPr lang="en-US" sz="1800" dirty="0" err="1">
                <a:latin typeface="Helvetica Neue"/>
                <a:cs typeface="Helvetica Neue"/>
              </a:rPr>
              <a:t>etc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Vaccine will not be available this year, maybe not for six 	months, even if lucky. First vaccine unlikely to be the best.</a:t>
            </a:r>
            <a:endParaRPr lang="en-GB" altLang="en-US" sz="1800" dirty="0">
              <a:latin typeface="Helvetica Neue"/>
              <a:cs typeface="Helvetica Neue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</p:spTree>
    <p:extLst>
      <p:ext uri="{BB962C8B-B14F-4D97-AF65-F5344CB8AC3E}">
        <p14:creationId xmlns:p14="http://schemas.microsoft.com/office/powerpoint/2010/main" val="125303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200" dirty="0"/>
              <a:t>Vaginal rings</a:t>
            </a:r>
            <a:endParaRPr lang="en-US" sz="3000" dirty="0"/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86BA9-A6E9-1445-8955-192A3A47B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02" y="1497804"/>
            <a:ext cx="2255936" cy="2045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6080DD-2734-544C-902B-EBFB93F555FE}"/>
              </a:ext>
            </a:extLst>
          </p:cNvPr>
          <p:cNvSpPr/>
          <p:nvPr/>
        </p:nvSpPr>
        <p:spPr>
          <a:xfrm>
            <a:off x="3590693" y="13399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3D printing can </a:t>
            </a:r>
            <a:r>
              <a:rPr lang="en-US" sz="2400" dirty="0" err="1"/>
              <a:t>individualise</a:t>
            </a:r>
            <a:r>
              <a:rPr lang="en-US" sz="2400" dirty="0"/>
              <a:t> rings – size, shape, </a:t>
            </a:r>
            <a:r>
              <a:rPr lang="en-US" sz="2400" dirty="0" err="1"/>
              <a:t>colour</a:t>
            </a:r>
            <a:r>
              <a:rPr lang="en-US" sz="2400" dirty="0"/>
              <a:t>, and use multiple compounds – </a:t>
            </a:r>
            <a:r>
              <a:rPr lang="en-US" sz="2400" dirty="0" err="1"/>
              <a:t>PrEP</a:t>
            </a:r>
            <a:r>
              <a:rPr lang="en-US" sz="2400" dirty="0"/>
              <a:t>, antibiotics, contraceptive </a:t>
            </a:r>
            <a:r>
              <a:rPr lang="en-US" sz="2400" dirty="0" err="1"/>
              <a:t>etc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921CFF-DF31-0845-A2C0-D51AC737C5A4}"/>
              </a:ext>
            </a:extLst>
          </p:cNvPr>
          <p:cNvSpPr/>
          <p:nvPr/>
        </p:nvSpPr>
        <p:spPr>
          <a:xfrm>
            <a:off x="3698624" y="3282476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Benhabbour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SRet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</a:rPr>
              <a:t> al. R4P2018, 21-25 October 2018. Oral abstract OA08.06. Audio webcast.</a:t>
            </a:r>
            <a:b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n-GB" sz="1200" dirty="0">
                <a:solidFill>
                  <a:srgbClr val="00399E"/>
                </a:solidFill>
                <a:latin typeface="Arial" panose="020B0604020202020204" pitchFamily="34" charset="0"/>
                <a:hlinkClick r:id="rId7"/>
              </a:rPr>
              <a:t>http://webcasts.hivr4p.org/console/player/40471</a:t>
            </a:r>
            <a:endParaRPr lang="en-GB" sz="1200" dirty="0">
              <a:solidFill>
                <a:srgbClr val="00399E"/>
              </a:solidFill>
              <a:latin typeface="Arial" panose="020B0604020202020204" pitchFamily="34" charset="0"/>
            </a:endParaRPr>
          </a:p>
          <a:p>
            <a:endParaRPr lang="en-GB" sz="1200" dirty="0">
              <a:solidFill>
                <a:srgbClr val="00399E"/>
              </a:solidFill>
              <a:latin typeface="Arial" panose="020B0604020202020204" pitchFamily="34" charset="0"/>
            </a:endParaRPr>
          </a:p>
          <a:p>
            <a:r>
              <a:rPr lang="en-US" dirty="0"/>
              <a:t>Carbon 3D Inc</a:t>
            </a:r>
            <a:br>
              <a:rPr lang="en-US" dirty="0"/>
            </a:br>
            <a:r>
              <a:rPr lang="en-US" dirty="0">
                <a:hlinkClick r:id="rId8"/>
              </a:rPr>
              <a:t>https://www.carbon3d.com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61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200" dirty="0"/>
              <a:t>Vaginal rings: EU decision on </a:t>
            </a:r>
            <a:r>
              <a:rPr lang="en-US" sz="3200" dirty="0" err="1"/>
              <a:t>dapivirine</a:t>
            </a:r>
            <a:endParaRPr lang="en-US" sz="3000" dirty="0"/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9DBDB7-4FDF-3849-B4B4-8FA5F711F3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883" y="1206260"/>
            <a:ext cx="4684402" cy="33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78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22572" y="929312"/>
            <a:ext cx="2606378" cy="28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 Memory: Timothy Ray Brown, the Berlin patient, the first person to be cured of HIV</a:t>
            </a:r>
            <a:br>
              <a:rPr lang="en-GB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Activist for PrEP, U=U and an HIV cure.</a:t>
            </a:r>
            <a:br>
              <a:rPr lang="en-GB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https://i-</a:t>
            </a:r>
            <a:r>
              <a:rPr lang="en-GB" altLang="en-US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base.info</a:t>
            </a:r>
            <a:r>
              <a:rPr lang="en-GB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altLang="en-US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htb</a:t>
            </a:r>
            <a:r>
              <a:rPr lang="en-GB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/39020</a:t>
            </a:r>
            <a:endParaRPr lang="en-GB" altLang="en-US" sz="14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16" y="999519"/>
            <a:ext cx="2537895" cy="2859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63921" y="2259069"/>
            <a:ext cx="2276338" cy="162736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dirty="0"/>
              <a:t>Timothy Ray Brown, filmed at the International AIDS Conference in 2015 for ‘Is a cure for HIV possible’. </a:t>
            </a:r>
          </a:p>
          <a:p>
            <a:r>
              <a:rPr lang="en-US" dirty="0"/>
              <a:t>(28 July 2015). 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=IJgKYybd2aI</a:t>
            </a:r>
          </a:p>
        </p:txBody>
      </p:sp>
    </p:spTree>
    <p:extLst>
      <p:ext uri="{BB962C8B-B14F-4D97-AF65-F5344CB8AC3E}">
        <p14:creationId xmlns:p14="http://schemas.microsoft.com/office/powerpoint/2010/main" val="1051836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265B-D019-D646-86AA-1DEFCB2D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423" y="2345166"/>
            <a:ext cx="7886700" cy="2311656"/>
          </a:xfrm>
        </p:spPr>
        <p:txBody>
          <a:bodyPr>
            <a:noAutofit/>
          </a:bodyPr>
          <a:lstStyle/>
          <a:p>
            <a:r>
              <a:rPr lang="en-US" sz="4400" b="1" dirty="0"/>
              <a:t>Questions</a:t>
            </a:r>
            <a:br>
              <a:rPr lang="en-US" sz="2000" b="1" dirty="0">
                <a:sym typeface="Wingdings" pitchFamily="2" charset="2"/>
              </a:rPr>
            </a:br>
            <a:br>
              <a:rPr lang="en-US" sz="2000" b="1" dirty="0">
                <a:sym typeface="Wingdings" pitchFamily="2" charset="2"/>
              </a:rPr>
            </a:br>
            <a:r>
              <a:rPr lang="en-US" sz="1800" b="1" dirty="0"/>
              <a:t>Thanks: </a:t>
            </a:r>
            <a:br>
              <a:rPr lang="en-US" sz="1800" b="1" dirty="0"/>
            </a:br>
            <a:r>
              <a:rPr lang="en-US" sz="1800" b="1" dirty="0"/>
              <a:t>Polly </a:t>
            </a:r>
            <a:r>
              <a:rPr lang="en-US" sz="1800" b="1" dirty="0" err="1"/>
              <a:t>Clayden</a:t>
            </a:r>
            <a:r>
              <a:rPr lang="en-US" sz="1800" b="1" dirty="0"/>
              <a:t>, Roy </a:t>
            </a:r>
            <a:r>
              <a:rPr lang="en-US" sz="1800" b="1" dirty="0" err="1"/>
              <a:t>Trevelion</a:t>
            </a:r>
            <a:r>
              <a:rPr lang="en-US" sz="1800" b="1" dirty="0"/>
              <a:t>: </a:t>
            </a:r>
            <a:r>
              <a:rPr lang="en-US" sz="1800" b="1" dirty="0" err="1"/>
              <a:t>i</a:t>
            </a:r>
            <a:r>
              <a:rPr lang="en-US" sz="1800" b="1" dirty="0"/>
              <a:t>-Base</a:t>
            </a:r>
            <a:br>
              <a:rPr lang="en-US" sz="1800" b="1" dirty="0"/>
            </a:br>
            <a:r>
              <a:rPr lang="en-US" sz="1800" b="1" dirty="0"/>
              <a:t>Sarah Fidler, John Frater: RIO study</a:t>
            </a:r>
            <a:br>
              <a:rPr lang="en-US" sz="2000" b="1" dirty="0"/>
            </a:br>
            <a:br>
              <a:rPr lang="en-US" sz="2000" b="1" dirty="0"/>
            </a:br>
            <a:endParaRPr lang="en-US" sz="24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6974-3DF6-F047-BD99-6A57510D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UK-CAB: January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62FE6-C827-754A-95FD-F21B0BFE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304" y="383317"/>
            <a:ext cx="4517067" cy="1638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7FBF5-09F4-BA4C-ACBD-99DF032A0F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738" y="875454"/>
            <a:ext cx="2410561" cy="34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53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200" dirty="0"/>
              <a:t>Summary and conclusions</a:t>
            </a:r>
            <a:endParaRPr lang="en-US" sz="3000" dirty="0"/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995891" y="1115006"/>
            <a:ext cx="7590441" cy="331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•	Oral </a:t>
            </a:r>
            <a:r>
              <a:rPr lang="en-US" sz="1800" dirty="0" err="1">
                <a:latin typeface="+mn-lt"/>
              </a:rPr>
              <a:t>PrEP</a:t>
            </a:r>
            <a:r>
              <a:rPr lang="en-US" sz="1800" dirty="0">
                <a:latin typeface="+mn-lt"/>
              </a:rPr>
              <a:t> already 100% effective – but not an option for many people.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/>
              <a:t>•	</a:t>
            </a:r>
            <a:r>
              <a:rPr lang="en-US" sz="1800" dirty="0">
                <a:latin typeface="+mn-lt"/>
              </a:rPr>
              <a:t>Some results by end 2020:  </a:t>
            </a:r>
            <a:r>
              <a:rPr lang="en-US" sz="1800" dirty="0" err="1">
                <a:latin typeface="+mn-lt"/>
              </a:rPr>
              <a:t>islatravir</a:t>
            </a:r>
            <a:r>
              <a:rPr lang="en-US" sz="1800" dirty="0">
                <a:latin typeface="+mn-lt"/>
              </a:rPr>
              <a:t> monthly pill (phase 2)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				          AMP studies VRC01 (phase 3)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/>
              <a:t>•	</a:t>
            </a:r>
            <a:r>
              <a:rPr lang="en-US" sz="1800" dirty="0">
                <a:latin typeface="+mn-lt"/>
              </a:rPr>
              <a:t>Other formulations and compounds are being studied.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/>
              <a:t>•	</a:t>
            </a:r>
            <a:r>
              <a:rPr lang="en-US" sz="1800" dirty="0" err="1">
                <a:latin typeface="+mn-lt"/>
              </a:rPr>
              <a:t>PrEP</a:t>
            </a:r>
            <a:r>
              <a:rPr lang="en-US" sz="1800" dirty="0">
                <a:latin typeface="+mn-lt"/>
              </a:rPr>
              <a:t> efficacy is increasingly difficult to study – research needs to be 	in people with greatest need (</a:t>
            </a:r>
            <a:r>
              <a:rPr lang="en-US" sz="1800" dirty="0" err="1">
                <a:latin typeface="+mn-lt"/>
              </a:rPr>
              <a:t>ie</a:t>
            </a:r>
            <a:r>
              <a:rPr lang="en-US" sz="1800" dirty="0">
                <a:latin typeface="+mn-lt"/>
              </a:rPr>
              <a:t> at highest risk). Maybe not in high 	income countries.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•	Access once approved is essential – relative to cost of a pint and a packet 	of condoms – </a:t>
            </a:r>
            <a:r>
              <a:rPr lang="en-US" sz="1800" dirty="0" err="1">
                <a:latin typeface="+mn-lt"/>
              </a:rPr>
              <a:t>ie</a:t>
            </a:r>
            <a:r>
              <a:rPr lang="en-US" sz="1800" dirty="0">
                <a:latin typeface="+mn-lt"/>
              </a:rPr>
              <a:t> current generic </a:t>
            </a:r>
            <a:r>
              <a:rPr lang="en-US" sz="1800" dirty="0" err="1">
                <a:latin typeface="+mn-lt"/>
              </a:rPr>
              <a:t>PrEP.</a:t>
            </a:r>
            <a:endParaRPr lang="en-US" sz="18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</p:spTree>
    <p:extLst>
      <p:ext uri="{BB962C8B-B14F-4D97-AF65-F5344CB8AC3E}">
        <p14:creationId xmlns:p14="http://schemas.microsoft.com/office/powerpoint/2010/main" val="175756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265B-D019-D646-86AA-1DEFCB2D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423" y="902272"/>
            <a:ext cx="7886700" cy="994172"/>
          </a:xfrm>
        </p:spPr>
        <p:txBody>
          <a:bodyPr/>
          <a:lstStyle/>
          <a:p>
            <a:r>
              <a:rPr lang="en-US" b="1" dirty="0"/>
              <a:t>Back-up slides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6974-3DF6-F047-BD99-6A57510D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UK-CAB: January 2020</a:t>
            </a:r>
          </a:p>
        </p:txBody>
      </p:sp>
    </p:spTree>
    <p:extLst>
      <p:ext uri="{BB962C8B-B14F-4D97-AF65-F5344CB8AC3E}">
        <p14:creationId xmlns:p14="http://schemas.microsoft.com/office/powerpoint/2010/main" val="1045042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HTPN 083 results – July 2020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90" y="1062483"/>
            <a:ext cx="7573033" cy="30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•	Late breaker results reported at AIDS 2020. </a:t>
            </a:r>
            <a:br>
              <a:rPr lang="en-US" sz="1800" dirty="0"/>
            </a:br>
            <a:r>
              <a:rPr lang="en-US" sz="1800" dirty="0"/>
              <a:t>•	Prespecified: </a:t>
            </a:r>
            <a:r>
              <a:rPr lang="en-GB" sz="1800" dirty="0"/>
              <a:t>50% of participants &lt;30 years old, 10% transgender women 	(TGW) and &gt;50% of US participants would be black/African-American. 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• 	Cabotegravir was statistically superior compared to TDF/FTC: 13 vs 39 	people became HIV positive (</a:t>
            </a:r>
            <a:r>
              <a:rPr lang="en-GB" sz="1800" dirty="0"/>
              <a:t>HR: 0.34; 95%CI: 0.18 to 0.62, p=0.0005).</a:t>
            </a:r>
            <a:br>
              <a:rPr lang="en-GB" sz="1800" dirty="0"/>
            </a:br>
            <a:r>
              <a:rPr lang="en-GB" sz="1800" dirty="0"/>
              <a:t>•	Both arms were highly effective: low adherence likely to explain new 	infections in the TDF/TFC arm.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•	HTPN 084 - n=3200 women in seven high incidence African countries: 	Botswana, Kenya, Malawi, South Africa, Swaziland, Uganda, Zimbabwe.</a:t>
            </a:r>
            <a:br>
              <a:rPr lang="en-US" sz="1800" dirty="0"/>
            </a:br>
            <a:r>
              <a:rPr lang="en-US" sz="1800" dirty="0"/>
              <a:t>•	Practical issues for adherence, stopping PrEP and price.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306CB4-F0BF-454C-A440-82B9E44FDE60}"/>
              </a:ext>
            </a:extLst>
          </p:cNvPr>
          <p:cNvSpPr/>
          <p:nvPr/>
        </p:nvSpPr>
        <p:spPr>
          <a:xfrm>
            <a:off x="966516" y="4292780"/>
            <a:ext cx="7573032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r"/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Landovitz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</a:rPr>
              <a:t> R et al. Late breaker oral abstract OAXLB0101.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6658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Cabotegravir PrEP studies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90" y="1024001"/>
            <a:ext cx="7573033" cy="331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Two public funded (NIAID) studies - similar designs in different populations.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 err="1"/>
              <a:t>Randomised</a:t>
            </a:r>
            <a:r>
              <a:rPr lang="en-US" sz="1800" dirty="0"/>
              <a:t>, placebo controlled phase 2b/3 studies - CAB LA vs daily oral TDF/FTC (+ placebos); Both were due to end 2022.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•	HPTN 083 - n=5000 gay men &amp; trans women - US, South America, 	Thailand, Vietnam, South Africa. Results reported at AIDS 2020 – positive 	results seen earlier than expected.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•	HTPN 084 - n=3200 women in seven high incidence African countries: 	Botswana, Kenya, Malawi, South Africa, Swaziland, Uganda, Zimbabwe.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Practical issues for adherence, stopping PrEP and price.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</p:spTree>
    <p:extLst>
      <p:ext uri="{BB962C8B-B14F-4D97-AF65-F5344CB8AC3E}">
        <p14:creationId xmlns:p14="http://schemas.microsoft.com/office/powerpoint/2010/main" val="643436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Oral PrEP: F/TAF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89" y="1395641"/>
            <a:ext cx="7069598" cy="25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Helvetica Neue"/>
                <a:cs typeface="Helvetica Neue"/>
              </a:rPr>
              <a:t>•   </a:t>
            </a:r>
            <a:r>
              <a:rPr lang="en-US" sz="1800" b="1" dirty="0">
                <a:latin typeface="Helvetica Neue"/>
                <a:cs typeface="Helvetica Neue"/>
              </a:rPr>
              <a:t>F/TAF – </a:t>
            </a:r>
            <a:r>
              <a:rPr lang="en-US" sz="1800" dirty="0">
                <a:latin typeface="Helvetica Neue"/>
                <a:cs typeface="Helvetica Neue"/>
              </a:rPr>
              <a:t>non-inferior to TDF/FTC – US 2019.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Effectively 100% protection with good adherence. 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Smaller tablet. Less risk of renal and bone complications.</a:t>
            </a: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 </a:t>
            </a: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Better PK for late/missed dosing but no data for on-demand (2:1:1) or in women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Significantly more expensive compared to generic TDF/FTC</a:t>
            </a:r>
            <a:endParaRPr lang="en-GB" altLang="en-US" sz="1800" dirty="0">
              <a:latin typeface="Helvetica Neue"/>
              <a:cs typeface="Helvetica Neue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</p:spTree>
    <p:extLst>
      <p:ext uri="{BB962C8B-B14F-4D97-AF65-F5344CB8AC3E}">
        <p14:creationId xmlns:p14="http://schemas.microsoft.com/office/powerpoint/2010/main" val="836408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Current oral PrEP: TDF/FTC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91" y="1023999"/>
            <a:ext cx="7294507" cy="331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Helvetica Neue"/>
                <a:cs typeface="Helvetica Neue"/>
              </a:rPr>
              <a:t>•   </a:t>
            </a:r>
            <a:r>
              <a:rPr lang="en-US" sz="1800" b="1" dirty="0">
                <a:latin typeface="Helvetica Neue"/>
                <a:cs typeface="Helvetica Neue"/>
              </a:rPr>
              <a:t>TDF/FTC – </a:t>
            </a:r>
            <a:r>
              <a:rPr lang="en-US" sz="1800" dirty="0">
                <a:latin typeface="Helvetica Neue"/>
                <a:cs typeface="Helvetica Neue"/>
              </a:rPr>
              <a:t>daily or on-demand (2:1:1) for some people.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Approved: US 2012, EU 2015, Scotland 2017 and England 2020.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Effectively 100% protection with good adherence. 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Inexpensive (~£17 for 30 tablets). ~£2.50 per on-demand cover.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Few side effects. Maybe caution with bone health if young.</a:t>
            </a: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 </a:t>
            </a: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High level of adherence needed for daily PrEP. Only option for women and trans men and women: need 6 or more daily pills a week. </a:t>
            </a: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Easy to miss ‘pre’ dose with on-demand dosing</a:t>
            </a:r>
            <a:endParaRPr lang="en-GB" altLang="en-US" sz="1800" dirty="0">
              <a:latin typeface="Helvetica Neue"/>
              <a:cs typeface="Helvetica Neue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</p:spTree>
    <p:extLst>
      <p:ext uri="{BB962C8B-B14F-4D97-AF65-F5344CB8AC3E}">
        <p14:creationId xmlns:p14="http://schemas.microsoft.com/office/powerpoint/2010/main" val="325689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COVID-19: daily cases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607A4-0540-D846-B41E-C2479880A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19662"/>
            <a:ext cx="9144000" cy="3447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47AEAE-58F0-2948-B873-AAA7A1C34FA0}"/>
              </a:ext>
            </a:extLst>
          </p:cNvPr>
          <p:cNvSpPr/>
          <p:nvPr/>
        </p:nvSpPr>
        <p:spPr>
          <a:xfrm>
            <a:off x="5805281" y="1256796"/>
            <a:ext cx="2934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coronavirus.data.gov.uk</a:t>
            </a:r>
            <a:r>
              <a:rPr lang="en-US" dirty="0"/>
              <a:t>/cases</a:t>
            </a:r>
          </a:p>
        </p:txBody>
      </p:sp>
    </p:spTree>
    <p:extLst>
      <p:ext uri="{BB962C8B-B14F-4D97-AF65-F5344CB8AC3E}">
        <p14:creationId xmlns:p14="http://schemas.microsoft.com/office/powerpoint/2010/main" val="3497643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Advances in HIV treatment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91" y="1286881"/>
            <a:ext cx="7294507" cy="306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Helvetica Neue"/>
                <a:cs typeface="Helvetica Neue"/>
              </a:rPr>
              <a:t>•	1981 – 1987: from no treatment to AZT. Time to 3TC?</a:t>
            </a: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1987 – 1997: from mono to triple HAART (ART) - 3-drug 	combination therapy. Life-saving - but, multiple pills often 	&gt;20/day, difficult side effects.</a:t>
            </a: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1997 – 2007: better, easier treatment – single pill FDC </a:t>
            </a:r>
            <a:r>
              <a:rPr lang="en-US" sz="1800" dirty="0" err="1">
                <a:latin typeface="Helvetica Neue"/>
                <a:cs typeface="Helvetica Neue"/>
              </a:rPr>
              <a:t>Atripla</a:t>
            </a:r>
            <a:r>
              <a:rPr lang="en-US" sz="1800" dirty="0">
                <a:latin typeface="Helvetica Neue"/>
                <a:cs typeface="Helvetica Neue"/>
              </a:rPr>
              <a:t>.</a:t>
            </a: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2007 – 2017: 10 single-pill, once-daily, fixed dose 	combinations (FDCs) </a:t>
            </a: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	Swiss Statement, </a:t>
            </a:r>
            <a:r>
              <a:rPr lang="en-US" sz="1800" dirty="0" err="1">
                <a:latin typeface="Helvetica Neue"/>
                <a:cs typeface="Helvetica Neue"/>
              </a:rPr>
              <a:t>PrEP</a:t>
            </a:r>
            <a:r>
              <a:rPr lang="en-US" sz="1800" dirty="0">
                <a:latin typeface="Helvetica Neue"/>
                <a:cs typeface="Helvetica Neue"/>
              </a:rPr>
              <a:t>, PARTNER studies and U=U. </a:t>
            </a: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	START study in 2015 supported universal ART.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Next decade? Long-acting alternatives to daily oral ART – potential for treatment every six months by 2027? - and a cure? </a:t>
            </a:r>
            <a:endParaRPr lang="en-GB" altLang="en-US" sz="1800" i="1" dirty="0">
              <a:latin typeface="Helvetica Neue"/>
              <a:cs typeface="Helvetica Neue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</p:spTree>
    <p:extLst>
      <p:ext uri="{BB962C8B-B14F-4D97-AF65-F5344CB8AC3E}">
        <p14:creationId xmlns:p14="http://schemas.microsoft.com/office/powerpoint/2010/main" val="896222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25761" y="3070380"/>
            <a:ext cx="1305840" cy="120032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sz="1200" b="1" baseline="30000" dirty="0"/>
              <a:t>Key:</a:t>
            </a:r>
            <a:r>
              <a:rPr lang="en-US" sz="1200" baseline="30000" dirty="0"/>
              <a:t> INSTI: integrase strand transfer inhibitor; LA: long-acting; </a:t>
            </a:r>
            <a:r>
              <a:rPr lang="en-US" sz="1200" baseline="30000" dirty="0" err="1"/>
              <a:t>mAb</a:t>
            </a:r>
            <a:r>
              <a:rPr lang="en-US" sz="1200" baseline="30000" dirty="0"/>
              <a:t>: monoclonal antibody; NRTI: nucleoside/tide reverse transcriptase inhibitor; NNRTI: non-nucleoside reverse transcriptase inhibitor.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23" y="276452"/>
            <a:ext cx="6216363" cy="42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8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COVID-19: HIV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91" y="1148659"/>
            <a:ext cx="7294507" cy="306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Helvetica Neue"/>
                <a:cs typeface="Helvetica Neue"/>
              </a:rPr>
              <a:t>•	Being HIV positive doesn’t seem to have a big impact on risk of 	having COVID-19, or of having more severe outcomes.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But other COVID factors do – and these are common for many 	of us: high blood pressure, diabetes, lung complications 	(asthma, COPD), kidney disease, being overweight.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Ethnicity/race: BAME communities more affected.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More vulnerable if CD4 is very low (under 50), chemotherapy, 	transplant recipients etc. With these continuing to shield is 	recommended.</a:t>
            </a:r>
            <a:endParaRPr lang="en-GB" altLang="en-US" sz="1800" dirty="0">
              <a:latin typeface="Helvetica Neue"/>
              <a:cs typeface="Helvetica Neue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</p:spTree>
    <p:extLst>
      <p:ext uri="{BB962C8B-B14F-4D97-AF65-F5344CB8AC3E}">
        <p14:creationId xmlns:p14="http://schemas.microsoft.com/office/powerpoint/2010/main" val="192184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HIV news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91" y="1148664"/>
            <a:ext cx="7294507" cy="306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Helvetica Neue"/>
                <a:cs typeface="Helvetica Neue"/>
              </a:rPr>
              <a:t>•	Modern drugs – increasingly easy and effective – but weight 	gain </a:t>
            </a:r>
            <a:r>
              <a:rPr lang="en-US" sz="1800" dirty="0" err="1">
                <a:latin typeface="Helvetica Neue"/>
                <a:cs typeface="Helvetica Neue"/>
              </a:rPr>
              <a:t>recognised</a:t>
            </a:r>
            <a:r>
              <a:rPr lang="en-US" sz="1800" dirty="0">
                <a:latin typeface="Helvetica Neue"/>
                <a:cs typeface="Helvetica Neue"/>
              </a:rPr>
              <a:t> with dolutegravir, likely </a:t>
            </a:r>
            <a:r>
              <a:rPr lang="en-US" sz="1800" dirty="0" err="1">
                <a:latin typeface="Helvetica Neue"/>
                <a:cs typeface="Helvetica Neue"/>
              </a:rPr>
              <a:t>bictegravir</a:t>
            </a:r>
            <a:r>
              <a:rPr lang="en-US" sz="1800" dirty="0">
                <a:latin typeface="Helvetica Neue"/>
                <a:cs typeface="Helvetica Neue"/>
              </a:rPr>
              <a:t> and TAF. 	Higher risk in women and if African.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Injections – just approved in EU – access might take another 	year in the UK.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Long-acting drugs in development - maybe every 6 months - 	but 4-5 years away.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</a:t>
            </a:r>
            <a:r>
              <a:rPr lang="en-US" sz="1800" dirty="0" err="1">
                <a:latin typeface="Helvetica Neue"/>
                <a:cs typeface="Helvetica Neue"/>
              </a:rPr>
              <a:t>PrEP</a:t>
            </a:r>
            <a:r>
              <a:rPr lang="en-US" sz="1800" dirty="0">
                <a:latin typeface="Helvetica Neue"/>
                <a:cs typeface="Helvetica Neue"/>
              </a:rPr>
              <a:t> options (and PEP) – perhaps monthly pill, annual implant 	</a:t>
            </a:r>
            <a:r>
              <a:rPr lang="en-US" sz="1800" dirty="0" err="1">
                <a:latin typeface="Helvetica Neue"/>
                <a:cs typeface="Helvetica Neue"/>
              </a:rPr>
              <a:t>etc</a:t>
            </a:r>
            <a:endParaRPr lang="en-GB" altLang="en-US" sz="1800" dirty="0">
              <a:latin typeface="Helvetica Neue"/>
              <a:cs typeface="Helvetica Neue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</p:spTree>
    <p:extLst>
      <p:ext uri="{BB962C8B-B14F-4D97-AF65-F5344CB8AC3E}">
        <p14:creationId xmlns:p14="http://schemas.microsoft.com/office/powerpoint/2010/main" val="259762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r>
              <a:rPr lang="en-US" sz="3000" dirty="0"/>
              <a:t>PrEP pipeline: update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91" y="1023998"/>
            <a:ext cx="7294507" cy="331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Helvetica Neue"/>
                <a:cs typeface="Helvetica Neue"/>
              </a:rPr>
              <a:t>•	</a:t>
            </a:r>
            <a:r>
              <a:rPr lang="en-US" sz="1800" b="1" dirty="0">
                <a:latin typeface="Helvetica Neue"/>
                <a:cs typeface="Helvetica Neue"/>
              </a:rPr>
              <a:t>cabotegravir</a:t>
            </a:r>
            <a:r>
              <a:rPr lang="en-US" sz="1800" dirty="0">
                <a:latin typeface="Helvetica Neue"/>
                <a:cs typeface="Helvetica Neue"/>
              </a:rPr>
              <a:t> long acting injections: CAB LA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</a:t>
            </a:r>
            <a:r>
              <a:rPr lang="en-US" sz="1800" b="1" dirty="0" err="1">
                <a:latin typeface="Helvetica Neue"/>
                <a:cs typeface="Helvetica Neue"/>
              </a:rPr>
              <a:t>islatravir</a:t>
            </a:r>
            <a:r>
              <a:rPr lang="en-US" sz="1800" dirty="0">
                <a:latin typeface="Helvetica Neue"/>
                <a:cs typeface="Helvetica Neue"/>
              </a:rPr>
              <a:t> – oral (daily, weekly, monthly) - annual implant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</a:t>
            </a:r>
            <a:r>
              <a:rPr lang="en-US" sz="1800" dirty="0" err="1">
                <a:latin typeface="Helvetica Neue"/>
                <a:cs typeface="Helvetica Neue"/>
              </a:rPr>
              <a:t>bNAbs</a:t>
            </a:r>
            <a:r>
              <a:rPr lang="en-US" sz="1800" dirty="0">
                <a:latin typeface="Helvetica Neue"/>
                <a:cs typeface="Helvetica Neue"/>
              </a:rPr>
              <a:t> - </a:t>
            </a:r>
            <a:r>
              <a:rPr lang="en-US" sz="1800" b="1" dirty="0">
                <a:latin typeface="Helvetica Neue"/>
                <a:cs typeface="Helvetica Neue"/>
              </a:rPr>
              <a:t>VRC01 AMP study </a:t>
            </a:r>
            <a:r>
              <a:rPr lang="en-US" sz="1800" dirty="0">
                <a:latin typeface="Helvetica Neue"/>
                <a:cs typeface="Helvetica Neue"/>
              </a:rPr>
              <a:t>and long-acting LS formulations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Microbicides, single and multi-compound vaginal rings, 	patches, suppositories, nano-films, douche solutions, vaginal 	and rectal gels, soft implants </a:t>
            </a:r>
            <a:r>
              <a:rPr lang="en-US" sz="1800" dirty="0" err="1">
                <a:latin typeface="Helvetica Neue"/>
                <a:cs typeface="Helvetica Neue"/>
              </a:rPr>
              <a:t>etc</a:t>
            </a:r>
            <a:r>
              <a:rPr lang="en-US" sz="1800" dirty="0">
                <a:latin typeface="Helvetica Neue"/>
                <a:cs typeface="Helvetica Neue"/>
              </a:rPr>
              <a:t> – and a vaccine.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Research challenges and ethics</a:t>
            </a:r>
            <a:br>
              <a:rPr lang="en-US" sz="1800" dirty="0">
                <a:latin typeface="Helvetica Neue"/>
                <a:cs typeface="Helvetica Neue"/>
              </a:rPr>
            </a:br>
            <a:br>
              <a:rPr lang="en-US" sz="1800" dirty="0">
                <a:latin typeface="Helvetica Neue"/>
                <a:cs typeface="Helvetica Neue"/>
              </a:rPr>
            </a:br>
            <a:r>
              <a:rPr lang="en-US" sz="1800" dirty="0">
                <a:latin typeface="Helvetica Neue"/>
                <a:cs typeface="Helvetica Neue"/>
              </a:rPr>
              <a:t>•	Dual long-acting </a:t>
            </a:r>
            <a:r>
              <a:rPr lang="en-US" sz="1800" dirty="0" err="1">
                <a:latin typeface="Helvetica Neue"/>
                <a:cs typeface="Helvetica Neue"/>
              </a:rPr>
              <a:t>bNAbs</a:t>
            </a:r>
            <a:r>
              <a:rPr lang="en-US" sz="1800" dirty="0">
                <a:latin typeface="Helvetica Neue"/>
                <a:cs typeface="Helvetica Neue"/>
              </a:rPr>
              <a:t> - </a:t>
            </a:r>
            <a:r>
              <a:rPr lang="en-US" sz="1800" b="1" dirty="0">
                <a:latin typeface="Helvetica Neue"/>
                <a:cs typeface="Helvetica Neue"/>
              </a:rPr>
              <a:t>RIO study </a:t>
            </a:r>
            <a:r>
              <a:rPr lang="en-US" sz="1800" dirty="0">
                <a:latin typeface="Helvetica Neue"/>
                <a:cs typeface="Helvetica Neue"/>
              </a:rPr>
              <a:t>– (UK cure-related)</a:t>
            </a:r>
            <a:endParaRPr lang="en-GB" altLang="en-US" sz="1800" dirty="0">
              <a:latin typeface="Helvetica Neue"/>
              <a:cs typeface="Helvetica Neue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</p:spTree>
    <p:extLst>
      <p:ext uri="{BB962C8B-B14F-4D97-AF65-F5344CB8AC3E}">
        <p14:creationId xmlns:p14="http://schemas.microsoft.com/office/powerpoint/2010/main" val="82035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8"/>
            <a:ext cx="6858000" cy="5289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Injectable PrEP (CAB-LA)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91" y="1120798"/>
            <a:ext cx="7294507" cy="331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•	</a:t>
            </a:r>
            <a:r>
              <a:rPr lang="en-US" sz="1800" dirty="0" err="1"/>
              <a:t>Cabotegravir</a:t>
            </a:r>
            <a:r>
              <a:rPr lang="en-US" sz="1800" dirty="0"/>
              <a:t> LA. Integrase inhibitor: one month of </a:t>
            </a:r>
            <a:br>
              <a:rPr lang="en-US" sz="1800" dirty="0"/>
            </a:br>
            <a:r>
              <a:rPr lang="en-US" sz="1800" dirty="0"/>
              <a:t>	daily oral pills (?) – then IM (into muscle) injections –</a:t>
            </a:r>
            <a:br>
              <a:rPr lang="en-US" sz="1800" dirty="0"/>
            </a:br>
            <a:r>
              <a:rPr lang="en-US" sz="1800" dirty="0"/>
              <a:t>	every 8 weeks.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•	Very long half-life – drug levels still detectable at least one year after a 	single injection – but up to 2.5 years in men and 3.5 years in women.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•	Studies require daily oral PrEP to cover the PK tail</a:t>
            </a:r>
            <a:br>
              <a:rPr lang="en-US" sz="1800" dirty="0"/>
            </a:br>
            <a:r>
              <a:rPr lang="en-US" sz="1800" dirty="0"/>
              <a:t>	 - otherwise HIV infections will develop drug resistance</a:t>
            </a:r>
            <a:br>
              <a:rPr lang="en-US" sz="1800" dirty="0"/>
            </a:br>
            <a:r>
              <a:rPr lang="en-US" sz="1800" dirty="0"/>
              <a:t> 	- but in practice?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•	Recently resubmitted to the US FDA for treatment based on monthly 	dosing. Might be able to be given every two months.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157" y="-1272870"/>
            <a:ext cx="4397921" cy="943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27" y="367593"/>
            <a:ext cx="2269000" cy="14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8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932" y="470528"/>
            <a:ext cx="6858000" cy="5289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The ‘tail’: cabotegravir long-acting (CAB-LA)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C8D4C48-CC2E-104A-A8D9-B5C50D55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4"/>
          <a:stretch>
            <a:fillRect/>
          </a:stretch>
        </p:blipFill>
        <p:spPr bwMode="auto">
          <a:xfrm>
            <a:off x="1544245" y="49183532"/>
            <a:ext cx="16594931" cy="165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Imperial_2_Pantones">
            <a:extLst>
              <a:ext uri="{FF2B5EF4-FFF2-40B4-BE49-F238E27FC236}">
                <a16:creationId xmlns:a16="http://schemas.microsoft.com/office/drawing/2014/main" id="{72EBAD10-3029-C741-90C9-2EA746E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44" y="57692925"/>
            <a:ext cx="18129647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CF1BB9B-AED5-6245-8A0E-2D256508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4" y="40324091"/>
            <a:ext cx="18205847" cy="182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D663109-9E8A-9645-BAEF-9001F49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93" y="39644852"/>
            <a:ext cx="3976029" cy="4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altLang="en-US" sz="5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two-stage randomised phase II placebo controlled clinical trial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91" y="4109241"/>
            <a:ext cx="72945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•	very long PK tail – HIV infection during the tail = drug resistance.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63B2F-2D74-1C4D-BDD7-7CFEC58B34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 dirty="0"/>
              <a:t>HIV Prevention England – February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157" y="-1272870"/>
            <a:ext cx="4397921" cy="94331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691" y="1077491"/>
            <a:ext cx="6712387" cy="294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996964" y="2001947"/>
            <a:ext cx="0" cy="153611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11895" y="3551222"/>
            <a:ext cx="951566" cy="31162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52 weeks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813445" y="2154344"/>
            <a:ext cx="5032745" cy="0"/>
          </a:xfrm>
          <a:prstGeom prst="line">
            <a:avLst/>
          </a:prstGeom>
          <a:ln w="12700" cmpd="sng"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13688" y="2306744"/>
            <a:ext cx="5032745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813445" y="2656439"/>
            <a:ext cx="5032745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19352" y="3087650"/>
            <a:ext cx="5032745" cy="0"/>
          </a:xfrm>
          <a:prstGeom prst="line">
            <a:avLst/>
          </a:prstGeom>
          <a:ln w="12700" cmpd="sng"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609364" y="1936292"/>
            <a:ext cx="0" cy="153611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31385" y="3567556"/>
            <a:ext cx="865060" cy="30777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12 weeks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31509" y="2152857"/>
            <a:ext cx="1377062" cy="31162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 x PA IC50</a:t>
            </a:r>
          </a:p>
        </p:txBody>
      </p:sp>
    </p:spTree>
    <p:extLst>
      <p:ext uri="{BB962C8B-B14F-4D97-AF65-F5344CB8AC3E}">
        <p14:creationId xmlns:p14="http://schemas.microsoft.com/office/powerpoint/2010/main" val="365045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FCE33-A60B-974E-82F4-91504588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618" y="470525"/>
            <a:ext cx="6858000" cy="5289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Injectable PrEP: interpreting results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8BA5CAA-37B5-1E46-9DBD-E51DBB6C45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4688" y="1469996"/>
            <a:ext cx="7049187" cy="265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Statistical superiority – important – but likely due to lower adherence to pills. – especially over time.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 	TDF/FTC is 99.99% effective </a:t>
            </a:r>
            <a:r>
              <a:rPr lang="en-GB" alt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with good adherence</a:t>
            </a: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– 60% better is not the best way to explain the results.</a:t>
            </a: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•	Results show importance of choice for PrEP.</a:t>
            </a:r>
            <a:endParaRPr lang="en-GB" altLang="en-US" sz="1800" b="1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F65E7-B22F-1D42-B0ED-A8D8684986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401" y="304991"/>
            <a:ext cx="1656092" cy="70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0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4677</TotalTime>
  <Words>2107</Words>
  <Application>Microsoft Macintosh PowerPoint</Application>
  <PresentationFormat>On-screen Show (16:9)</PresentationFormat>
  <Paragraphs>313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Helvetica Neue</vt:lpstr>
      <vt:lpstr>Office Theme</vt:lpstr>
      <vt:lpstr>Custom Design</vt:lpstr>
      <vt:lpstr>COVID-19 &amp; Treatment Update</vt:lpstr>
      <vt:lpstr>• Second wave is now established (as predicted months ago)  • Same virus as in April – will have same outcomes  • Better experience in hospital but no breakthrough in treatment.  - remdesivir if hospitalised and used early  - dexamethasone – if severe (on oxygen or intubated)  • Please follow all precautions: hygiene, distancing etc  • Vaccine will not be available this year, maybe not for six  months, even if lucky. First vaccine unlikely to be the best.</vt:lpstr>
      <vt:lpstr>PowerPoint Presentation</vt:lpstr>
      <vt:lpstr>• Being HIV positive doesn’t seem to have a big impact on risk of  having COVID-19, or of having more severe outcomes.  • But other COVID factors do – and these are common for many  of us: high blood pressure, diabetes, lung complications  (asthma, COPD), kidney disease, being overweight.  • Ethnicity/race: BAME communities more affected.  • More vulnerable if CD4 is very low (under 50), chemotherapy,  transplant recipients etc. With these continuing to shield is  recommended.</vt:lpstr>
      <vt:lpstr>• Modern drugs – increasingly easy and effective – but weight  gain recognised with dolutegravir, likely bictegravir and TAF.  Higher risk in women and if African.  • Injections – just approved in EU – access might take another  year in the UK.  • Long-acting drugs in development - maybe every 6 months -  but 4-5 years away.  • PrEP options (and PEP) – perhaps monthly pill, annual implant  etc</vt:lpstr>
      <vt:lpstr>• cabotegravir long acting injections: CAB LA  • islatravir – oral (daily, weekly, monthly) - annual implant  • bNAbs - VRC01 AMP study and long-acting LS formulations  • Microbicides, single and multi-compound vaginal rings,  patches, suppositories, nano-films, douche solutions, vaginal  and rectal gels, soft implants etc – and a vaccine.  • Research challenges and ethics  • Dual long-acting bNAbs - RIO study – (UK cure-related)</vt:lpstr>
      <vt:lpstr>• Cabotegravir LA. Integrase inhibitor: one month of   daily oral pills (?) – then IM (into muscle) injections –  every 8 weeks.  • Very long half-life – drug levels still detectable at least one year after a  single injection – but up to 2.5 years in men and 3.5 years in women.  • Studies require daily oral PrEP to cover the PK tail   - otherwise HIV infections will develop drug resistance   - but in practice?  • Recently resubmitted to the US FDA for treatment based on monthly  dosing. Might be able to be given every two months.</vt:lpstr>
      <vt:lpstr>• very long PK tail – HIV infection during the tail = drug resistance.</vt:lpstr>
      <vt:lpstr>• Statistical superiority – important – but likely due to lower adherence to pills. – especially over time.  •  TDF/FTC is 99.99% effective with good adherence – 60% better is not the best way to explain the results.  • Results show importance of choice for PrEP.</vt:lpstr>
      <vt:lpstr> NRTTI - similar to nukes – acquired by Merck in 2012.   Derivative of flavouring in soy sauce (Yasama corporation).   Highly potent against HIV – tiny daily treatment dose 0.75 mg  Two formulations proposed for PrEP for unmet need:  i) annual implant (64 mg).  ii) once-monthly pill - 12 pills a year – an option for all sexually active people? All women? Etc  Treatment include daily and weekly versions.</vt:lpstr>
      <vt:lpstr>All dependent on showing similar  efficacy to current oral PrEP.  Current PrEP study:   MK-8591-016 - Phase 2 –  n=250 - safety, tolerability, PK  of monthly 60 mg and 120 mg pill in HIV negative people at low risk of HIV  -   12 vs 365 pills a year.    Due to end Dec 2020.</vt:lpstr>
      <vt:lpstr>PowerPoint Presentation</vt:lpstr>
      <vt:lpstr>PowerPoint Presentation</vt:lpstr>
      <vt:lpstr>PowerPoint Presentation</vt:lpstr>
      <vt:lpstr>• broadly Neutralising monoclonal Antibodies • Generated from HIV-positive people who develop  strong antibodies to HIV (after several years).  • Been known since early HIV research but only  recently isolated and cloned for use as treatment. • Need to use in combination – some trispecific. • Many other treatments – cancer, immune disorders. • Priced as very expensive drugs: £5K - &gt;£200,000/year.</vt:lpstr>
      <vt:lpstr>• Two mechanisms:  - direct antiretroviral (entry inhibitors)  (can have ~1.5 log mono, 2 log dual on VL  - immune modulating vaccine-type effect (after drug  levels have left)  • Long acting LS formulations (ie from M428L and N434S)  extends half life x 4 – allows 6-monthly dosing. </vt:lpstr>
      <vt:lpstr>Two phase 2b/3 studies: started 2015 - results end 2020 </vt:lpstr>
      <vt:lpstr>Controversies: •  Not expected to have 100% effect.   • Placebo design • Single Ab – monotherapy • Risk of resistance • Clade coverage for African countries? • Didn’t use long-acting LS version • Results expected – by end 2020 </vt:lpstr>
      <vt:lpstr>i) Microbicides – gels or vaginal rings (tenofovir, dapivirine: with potential to coformulate rings with hormonal contraceptives or STI treatments etc). Technology to individualise ring size, shape, colour etc. Dapivirine just approved by EU – but for use outside the EU.  ii) HIV vaccines: • HVTN 702 - just ended (Feb 2020) early due to no efficacy • HVTN 705 - Phase 3 studies ongoing - IMBOKODO - in 2600 women in  SSA and MOSAICO in 3800 MSM and transgender.  iii) Alternative PrEP formulations – ie for TDF –  implants, slow release formulations, vaginal and rectal  gels, films (dissolve on tongue), douche products etc</vt:lpstr>
      <vt:lpstr>PowerPoint Presentation</vt:lpstr>
      <vt:lpstr>PowerPoint Presentation</vt:lpstr>
      <vt:lpstr>In Memory: Timothy Ray Brown, the Berlin patient, the first person to be cured of HIV  Activist for PrEP, U=U and an HIV cure.  https://i-base.info/htb/39020</vt:lpstr>
      <vt:lpstr>Questions  Thanks:  Polly Clayden, Roy Trevelion: i-Base Sarah Fidler, John Frater: RIO study  </vt:lpstr>
      <vt:lpstr>• Oral PrEP already 100% effective – but not an option for many people.  • Some results by end 2020:  islatravir monthly pill (phase 2)               AMP studies VRC01 (phase 3)  • Other formulations and compounds are being studied.  • PrEP efficacy is increasingly difficult to study – research needs to be  in people with greatest need (ie at highest risk). Maybe not in high  income countries.  • Access once approved is essential – relative to cost of a pint and a packet  of condoms – ie current generic PrEP.</vt:lpstr>
      <vt:lpstr>Back-up slides</vt:lpstr>
      <vt:lpstr>• Late breaker results reported at AIDS 2020.  • Prespecified: 50% of participants &lt;30 years old, 10% transgender women  (TGW) and &gt;50% of US participants would be black/African-American.   •  Cabotegravir was statistically superior compared to TDF/FTC: 13 vs 39  people became HIV positive (HR: 0.34; 95%CI: 0.18 to 0.62, p=0.0005). • Both arms were highly effective: low adherence likely to explain new  infections in the TDF/TFC arm.  • HTPN 084 - n=3200 women in seven high incidence African countries:  Botswana, Kenya, Malawi, South Africa, Swaziland, Uganda, Zimbabwe. • Practical issues for adherence, stopping PrEP and price.</vt:lpstr>
      <vt:lpstr>Two public funded (NIAID) studies - similar designs in different populations.  Randomised, placebo controlled phase 2b/3 studies - CAB LA vs daily oral TDF/FTC (+ placebos); Both were due to end 2022.  • HPTN 083 - n=5000 gay men &amp; trans women - US, South America,  Thailand, Vietnam, South Africa. Results reported at AIDS 2020 – positive  results seen earlier than expected.  • HTPN 084 - n=3200 women in seven high incidence African countries:  Botswana, Kenya, Malawi, South Africa, Swaziland, Uganda, Zimbabwe.  Practical issues for adherence, stopping PrEP and price.</vt:lpstr>
      <vt:lpstr>•   F/TAF – non-inferior to TDF/FTC – US 2019.  Effectively 100% protection with good adherence.   Smaller tablet. Less risk of renal and bone complications.   Better PK for late/missed dosing but no data for on-demand (2:1:1) or in women  Significantly more expensive compared to generic TDF/FTC</vt:lpstr>
      <vt:lpstr>•   TDF/FTC – daily or on-demand (2:1:1) for some people.  Approved: US 2012, EU 2015, Scotland 2017 and England 2020.  Effectively 100% protection with good adherence.   Inexpensive (~£17 for 30 tablets). ~£2.50 per on-demand cover.  Few side effects. Maybe caution with bone health if young.   High level of adherence needed for daily PrEP. Only option for women and trans men and women: need 6 or more daily pills a week.  Easy to miss ‘pre’ dose with on-demand dosing</vt:lpstr>
      <vt:lpstr>• 1981 – 1987: from no treatment to AZT. Time to 3TC? • 1987 – 1997: from mono to triple HAART (ART) - 3-drug  combination therapy. Life-saving - but, multiple pills often  &gt;20/day, difficult side effects. • 1997 – 2007: better, easier treatment – single pill FDC Atripla. • 2007 – 2017: 10 single-pill, once-daily, fixed dose  combinations (FDCs)   Swiss Statement, PrEP, PARTNER studies and U=U.   START study in 2015 supported universal ART.  Next decade? Long-acting alternatives to daily oral ART – potential for treatment every six months by 2027? - and a cure?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trial status</dc:title>
  <dc:creator>Fidler, Sarah J</dc:creator>
  <cp:lastModifiedBy>Microsoft Office User</cp:lastModifiedBy>
  <cp:revision>235</cp:revision>
  <cp:lastPrinted>2020-10-21T16:40:15Z</cp:lastPrinted>
  <dcterms:created xsi:type="dcterms:W3CDTF">2019-08-05T15:31:09Z</dcterms:created>
  <dcterms:modified xsi:type="dcterms:W3CDTF">2020-10-21T18:09:43Z</dcterms:modified>
</cp:coreProperties>
</file>