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614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80544"/>
  </p:normalViewPr>
  <p:slideViewPr>
    <p:cSldViewPr>
      <p:cViewPr varScale="1">
        <p:scale>
          <a:sx n="136" d="100"/>
          <a:sy n="136" d="100"/>
        </p:scale>
        <p:origin x="16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04" y="30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65" d="100"/>
          <a:sy n="165" d="100"/>
        </p:scale>
        <p:origin x="-108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15B200-B462-C2D3-5E7E-DFE2F1B57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E9D2C-4C9B-E0A2-9384-1D94B32849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09B0A0-3F4B-4544-A8F1-09C450F9623F}" type="datetimeFigureOut">
              <a:rPr lang="en-US" altLang="en-US"/>
              <a:pPr>
                <a:defRPr/>
              </a:pPr>
              <a:t>1/9/23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C4D94-B837-6D01-C4DC-2DF66589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C06B1-73E4-A1DA-0AF8-67649AB683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227A71-D46E-9245-B432-EA69EC5BF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D3FC91-283A-6095-7AB2-45B5721E0E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58991-D8F7-4A97-5044-ADD42F480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45AC76-7192-AA1C-2F72-DF21C1943F7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4ACBBA7-E385-E854-ED0F-497305AC2D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C01A042B-330A-29E9-E957-93705C3396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DD0B1B3-EE36-592F-250B-F27EEDC9F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43BF7A-D449-6A4E-BE40-52A162C93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>
            <a:extLst>
              <a:ext uri="{FF2B5EF4-FFF2-40B4-BE49-F238E27FC236}">
                <a16:creationId xmlns:a16="http://schemas.microsoft.com/office/drawing/2014/main" id="{AAF76BEA-20AD-5091-6FE4-65D9EB383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>
            <a:extLst>
              <a:ext uri="{FF2B5EF4-FFF2-40B4-BE49-F238E27FC236}">
                <a16:creationId xmlns:a16="http://schemas.microsoft.com/office/drawing/2014/main" id="{07C1806F-D244-17AC-41ED-6D38FD624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3" name="Slide Number Placeholder 3">
            <a:extLst>
              <a:ext uri="{FF2B5EF4-FFF2-40B4-BE49-F238E27FC236}">
                <a16:creationId xmlns:a16="http://schemas.microsoft.com/office/drawing/2014/main" id="{B6B47183-F66C-7645-8768-C23543494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FFC483-D2A6-9546-962F-C991B91E951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F976ED4-D48D-EA0F-B32E-CED3ACFF2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47F44273-7351-0061-F3A7-3421150E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20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51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35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9A9">
            <a:alpha val="6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ECAD53-57C2-4D41-123C-4EDBAFEDB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AF93A1-1310-5D99-F63B-61DEF0D88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8C9DFAC5-B4BB-25E4-8413-28E311F6B1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9144000" cy="342900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GB" altLang="en-US" sz="1200">
              <a:solidFill>
                <a:srgbClr val="9F2C94"/>
              </a:solidFill>
            </a:endParaRP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C6103819-1C8B-1ADB-15CB-74D79BAE5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4732338"/>
            <a:ext cx="8066088" cy="434975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Simon Collins, i-</a:t>
            </a:r>
            <a:r>
              <a:rPr lang="en-US" altLang="en-US" sz="1200" dirty="0" err="1">
                <a:solidFill>
                  <a:schemeClr val="bg1"/>
                </a:solidFill>
              </a:rPr>
              <a:t>Base.info</a:t>
            </a:r>
            <a:r>
              <a:rPr lang="en-US" altLang="en-US" sz="1200" dirty="0">
                <a:solidFill>
                  <a:schemeClr val="bg1"/>
                </a:solidFill>
              </a:rPr>
              <a:t>                                                                    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NWO/</a:t>
            </a:r>
            <a:r>
              <a:rPr lang="en-GB" sz="1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Aidsfonds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Sandpit on HIV Cure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10 January</a:t>
            </a:r>
            <a:r>
              <a:rPr lang="en-US" altLang="en-US" sz="1200" dirty="0">
                <a:solidFill>
                  <a:schemeClr val="bg1"/>
                </a:solidFill>
              </a:rPr>
              <a:t>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B0A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D2D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D2D8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D2D8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D2D8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D2D8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DF3E01E-25FE-0BF2-76BD-39AC8E13E8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3567" y="483518"/>
            <a:ext cx="7416179" cy="3992563"/>
          </a:xfrm>
        </p:spPr>
        <p:txBody>
          <a:bodyPr/>
          <a:lstStyle/>
          <a:p>
            <a:pPr algn="l" eaLnBrk="1" hangingPunct="1"/>
            <a:r>
              <a:rPr lang="en-GB" sz="2000" b="0" i="0" u="sng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NWO/</a:t>
            </a:r>
            <a:r>
              <a:rPr lang="en-GB" sz="2000" b="0" i="0" u="sng" strike="noStrike" dirty="0" err="1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Aidsfonds</a:t>
            </a:r>
            <a:r>
              <a:rPr lang="en-GB" sz="2000" b="0" i="0" u="sng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 Sandpit on HIV Cure: Stakeholder session</a:t>
            </a:r>
            <a:br>
              <a:rPr lang="en-GB" altLang="en-US" sz="2400" dirty="0">
                <a:solidFill>
                  <a:srgbClr val="351C75"/>
                </a:solidFill>
                <a:latin typeface="Trebuchet MS" panose="020B0703020202090204" pitchFamily="34" charset="0"/>
              </a:rPr>
            </a:br>
            <a:br>
              <a:rPr lang="en-GB" altLang="en-US" sz="1100" dirty="0">
                <a:solidFill>
                  <a:srgbClr val="351C75"/>
                </a:solidFill>
                <a:latin typeface="Trebuchet MS" panose="020B0703020202090204" pitchFamily="34" charset="0"/>
              </a:rPr>
            </a:br>
            <a:br>
              <a:rPr lang="en-GB" altLang="en-US" sz="3200" dirty="0">
                <a:solidFill>
                  <a:srgbClr val="C00000"/>
                </a:solidFill>
                <a:latin typeface="Trebuchet MS" panose="020B0703020202090204" pitchFamily="34" charset="0"/>
              </a:rPr>
            </a:br>
            <a:r>
              <a:rPr lang="en-GB" altLang="en-US" sz="2400" dirty="0">
                <a:solidFill>
                  <a:srgbClr val="C00000"/>
                </a:solidFill>
                <a:latin typeface="Trebuchet MS" panose="020B0703020202090204" pitchFamily="34" charset="0"/>
              </a:rPr>
              <a:t>Simon Collins, i-</a:t>
            </a:r>
            <a:r>
              <a:rPr lang="en-GB" altLang="en-US" sz="2400" dirty="0" err="1">
                <a:solidFill>
                  <a:srgbClr val="C00000"/>
                </a:solidFill>
                <a:latin typeface="Trebuchet MS" panose="020B0703020202090204" pitchFamily="34" charset="0"/>
              </a:rPr>
              <a:t>Base.info</a:t>
            </a:r>
            <a:br>
              <a:rPr lang="en-GB" altLang="en-US" sz="3600" dirty="0"/>
            </a:br>
            <a:br>
              <a:rPr lang="en-GB" altLang="en-US" sz="1800" dirty="0"/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an HIV+ community rep on several cure-related projects.  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Report on cure-related research over 20 years.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 3rd IAS Roadmap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eport (Nature, 2021). 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800" dirty="0"/>
              <a:t>https://i-</a:t>
            </a:r>
            <a:r>
              <a:rPr lang="en-GB" altLang="en-US" sz="1800" dirty="0" err="1"/>
              <a:t>base.info</a:t>
            </a:r>
            <a:r>
              <a:rPr lang="en-GB" altLang="en-US" sz="1800" dirty="0"/>
              <a:t>/ias-towards-an-hiv-cure-2021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0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 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study: using two long-acting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bNAbs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keep viral load 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undetectable for &gt;6 months off ART.</a:t>
            </a:r>
            <a:endParaRPr lang="en-US" altLang="en-US" sz="1800" dirty="0"/>
          </a:p>
        </p:txBody>
      </p:sp>
      <p:pic>
        <p:nvPicPr>
          <p:cNvPr id="4098" name="Picture 1" descr="logo 2015 orange.pdf">
            <a:extLst>
              <a:ext uri="{FF2B5EF4-FFF2-40B4-BE49-F238E27FC236}">
                <a16:creationId xmlns:a16="http://schemas.microsoft.com/office/drawing/2014/main" id="{C8C24A92-0603-91FC-2CF6-6B24B9201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45" y="1222710"/>
            <a:ext cx="138844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A3634B69-7918-77E5-9588-E1001F5B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02" y="1970760"/>
            <a:ext cx="1077888" cy="15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BC05D-BA52-00BB-1C4B-8AF011EDE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09" y="3667818"/>
            <a:ext cx="1227781" cy="688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FC7E248E-7488-FD8C-F5C0-ECD79BCCA5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6151" y="267494"/>
            <a:ext cx="6677025" cy="792162"/>
          </a:xfrm>
        </p:spPr>
        <p:txBody>
          <a:bodyPr/>
          <a:lstStyle/>
          <a:p>
            <a:pPr algn="l"/>
            <a:r>
              <a:rPr lang="en-US" altLang="en-US" sz="2800" dirty="0">
                <a:solidFill>
                  <a:srgbClr val="C00000"/>
                </a:solidFill>
              </a:rPr>
              <a:t>Three headline points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8B7AF738-96CB-3D4E-F1B1-99C7D3B3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203324"/>
            <a:ext cx="7200900" cy="30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D2D8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 EFFICACY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ure-related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interventions need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that shows a likely benefit. They also need to clearly explain that the study will not cure any participant.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 SAFETY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ood information and monitoring when off-ART. Risks of reinfection and transmission off-ART. Adherence support when restarting. Plan and respond to events like COVID that would increase risk off-ART.</a:t>
            </a:r>
          </a:p>
          <a:p>
            <a:pPr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 BROADER PARTICIPATION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Broader diversity of participants to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reflect the global demographics.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nclude social research to learn about participant beliefs and experiences.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27722</TotalTime>
  <Words>189</Words>
  <Application>Microsoft Macintosh PowerPoint</Application>
  <PresentationFormat>On-screen Show (16:9)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ＭＳ Ｐゴシック</vt:lpstr>
      <vt:lpstr>Trebuchet MS</vt:lpstr>
      <vt:lpstr>Helvetica Light</vt:lpstr>
      <vt:lpstr>ヒラギノ角ゴ Pro W3</vt:lpstr>
      <vt:lpstr>Calibri Light</vt:lpstr>
      <vt:lpstr>Calibri</vt:lpstr>
      <vt:lpstr>Helvetica</vt:lpstr>
      <vt:lpstr>Georgia</vt:lpstr>
      <vt:lpstr>georgia, serif</vt:lpstr>
      <vt:lpstr>Blank Presentation</vt:lpstr>
      <vt:lpstr>NWO/Aidsfonds Sandpit on HIV Cure: Stakeholder session   Simon Collins, i-Base.info  I am an HIV+ community rep on several cure-related projects.    •  Report on cure-related research over 20 years.  •   3rd IAS Roadmap For A Cure Report (Nature, 2021).  https://i-base.info/ias-towards-an-hiv-cure-2021  •   RIO study: using two long-acting bNAbs to keep viral load  undetectable for &gt;6 months off ART.</vt:lpstr>
      <vt:lpstr>Three headline points</vt:lpstr>
    </vt:vector>
  </TitlesOfParts>
  <Company>Admin 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simon collins</cp:lastModifiedBy>
  <cp:revision>761</cp:revision>
  <cp:lastPrinted>2022-09-14T09:57:59Z</cp:lastPrinted>
  <dcterms:created xsi:type="dcterms:W3CDTF">2010-02-24T16:57:07Z</dcterms:created>
  <dcterms:modified xsi:type="dcterms:W3CDTF">2023-01-09T17:09:11Z</dcterms:modified>
</cp:coreProperties>
</file>