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620" r:id="rId3"/>
    <p:sldId id="618" r:id="rId4"/>
    <p:sldId id="615" r:id="rId5"/>
    <p:sldId id="617" r:id="rId6"/>
    <p:sldId id="619" r:id="rId7"/>
    <p:sldId id="621" r:id="rId8"/>
    <p:sldId id="616" r:id="rId9"/>
    <p:sldId id="614" r:id="rId1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2"/>
    <p:restoredTop sz="77143"/>
  </p:normalViewPr>
  <p:slideViewPr>
    <p:cSldViewPr>
      <p:cViewPr varScale="1">
        <p:scale>
          <a:sx n="130" d="100"/>
          <a:sy n="130" d="100"/>
        </p:scale>
        <p:origin x="1792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04" y="307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65" d="100"/>
          <a:sy n="165" d="100"/>
        </p:scale>
        <p:origin x="-108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15B200-B462-C2D3-5E7E-DFE2F1B57E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E9D2C-4C9B-E0A2-9384-1D94B32849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E09B0A0-3F4B-4544-A8F1-09C450F9623F}" type="datetimeFigureOut">
              <a:rPr lang="en-US" altLang="en-US"/>
              <a:pPr>
                <a:defRPr/>
              </a:pPr>
              <a:t>6/6/23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C4D94-B837-6D01-C4DC-2DF66589AB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C06B1-73E4-A1DA-0AF8-67649AB683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227A71-D46E-9245-B432-EA69EC5BFA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BD3FC91-283A-6095-7AB2-45B5721E0E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B958991-D8F7-4A97-5044-ADD42F48066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045AC76-7192-AA1C-2F72-DF21C1943F7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F4ACBBA7-E385-E854-ED0F-497305AC2DE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C01A042B-330A-29E9-E957-93705C33969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EDD0B1B3-EE36-592F-250B-F27EEDC9F8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43BF7A-D449-6A4E-BE40-52A162C931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>
            <a:extLst>
              <a:ext uri="{FF2B5EF4-FFF2-40B4-BE49-F238E27FC236}">
                <a16:creationId xmlns:a16="http://schemas.microsoft.com/office/drawing/2014/main" id="{AAF76BEA-20AD-5091-6FE4-65D9EB383A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Notes Placeholder 2">
            <a:extLst>
              <a:ext uri="{FF2B5EF4-FFF2-40B4-BE49-F238E27FC236}">
                <a16:creationId xmlns:a16="http://schemas.microsoft.com/office/drawing/2014/main" id="{07C1806F-D244-17AC-41ED-6D38FD624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b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3" name="Slide Number Placeholder 3">
            <a:extLst>
              <a:ext uri="{FF2B5EF4-FFF2-40B4-BE49-F238E27FC236}">
                <a16:creationId xmlns:a16="http://schemas.microsoft.com/office/drawing/2014/main" id="{B6B47183-F66C-7645-8768-C235434940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FFC483-D2A6-9546-962F-C991B91E9517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5F976ED4-D48D-EA0F-B32E-CED3ACFF29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47F44273-7351-0061-F3A7-3421150EE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1325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5F976ED4-D48D-EA0F-B32E-CED3ACFF29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47F44273-7351-0061-F3A7-3421150EE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2746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>
            <a:extLst>
              <a:ext uri="{FF2B5EF4-FFF2-40B4-BE49-F238E27FC236}">
                <a16:creationId xmlns:a16="http://schemas.microsoft.com/office/drawing/2014/main" id="{AAF76BEA-20AD-5091-6FE4-65D9EB383A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Notes Placeholder 2">
            <a:extLst>
              <a:ext uri="{FF2B5EF4-FFF2-40B4-BE49-F238E27FC236}">
                <a16:creationId xmlns:a16="http://schemas.microsoft.com/office/drawing/2014/main" id="{07C1806F-D244-17AC-41ED-6D38FD624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b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3" name="Slide Number Placeholder 3">
            <a:extLst>
              <a:ext uri="{FF2B5EF4-FFF2-40B4-BE49-F238E27FC236}">
                <a16:creationId xmlns:a16="http://schemas.microsoft.com/office/drawing/2014/main" id="{B6B47183-F66C-7645-8768-C235434940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FFC483-D2A6-9546-962F-C991B91E9517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53079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>
            <a:extLst>
              <a:ext uri="{FF2B5EF4-FFF2-40B4-BE49-F238E27FC236}">
                <a16:creationId xmlns:a16="http://schemas.microsoft.com/office/drawing/2014/main" id="{AAF76BEA-20AD-5091-6FE4-65D9EB383A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Notes Placeholder 2">
            <a:extLst>
              <a:ext uri="{FF2B5EF4-FFF2-40B4-BE49-F238E27FC236}">
                <a16:creationId xmlns:a16="http://schemas.microsoft.com/office/drawing/2014/main" id="{07C1806F-D244-17AC-41ED-6D38FD624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b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3" name="Slide Number Placeholder 3">
            <a:extLst>
              <a:ext uri="{FF2B5EF4-FFF2-40B4-BE49-F238E27FC236}">
                <a16:creationId xmlns:a16="http://schemas.microsoft.com/office/drawing/2014/main" id="{B6B47183-F66C-7645-8768-C235434940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FFC483-D2A6-9546-962F-C991B91E9517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45816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>
            <a:extLst>
              <a:ext uri="{FF2B5EF4-FFF2-40B4-BE49-F238E27FC236}">
                <a16:creationId xmlns:a16="http://schemas.microsoft.com/office/drawing/2014/main" id="{AAF76BEA-20AD-5091-6FE4-65D9EB383A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Notes Placeholder 2">
            <a:extLst>
              <a:ext uri="{FF2B5EF4-FFF2-40B4-BE49-F238E27FC236}">
                <a16:creationId xmlns:a16="http://schemas.microsoft.com/office/drawing/2014/main" id="{07C1806F-D244-17AC-41ED-6D38FD624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b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3" name="Slide Number Placeholder 3">
            <a:extLst>
              <a:ext uri="{FF2B5EF4-FFF2-40B4-BE49-F238E27FC236}">
                <a16:creationId xmlns:a16="http://schemas.microsoft.com/office/drawing/2014/main" id="{B6B47183-F66C-7645-8768-C235434940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FFC483-D2A6-9546-962F-C991B91E9517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28038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>
            <a:extLst>
              <a:ext uri="{FF2B5EF4-FFF2-40B4-BE49-F238E27FC236}">
                <a16:creationId xmlns:a16="http://schemas.microsoft.com/office/drawing/2014/main" id="{AAF76BEA-20AD-5091-6FE4-65D9EB383A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Notes Placeholder 2">
            <a:extLst>
              <a:ext uri="{FF2B5EF4-FFF2-40B4-BE49-F238E27FC236}">
                <a16:creationId xmlns:a16="http://schemas.microsoft.com/office/drawing/2014/main" id="{07C1806F-D244-17AC-41ED-6D38FD624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b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3" name="Slide Number Placeholder 3">
            <a:extLst>
              <a:ext uri="{FF2B5EF4-FFF2-40B4-BE49-F238E27FC236}">
                <a16:creationId xmlns:a16="http://schemas.microsoft.com/office/drawing/2014/main" id="{B6B47183-F66C-7645-8768-C235434940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FFC483-D2A6-9546-962F-C991B91E9517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61788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>
            <a:extLst>
              <a:ext uri="{FF2B5EF4-FFF2-40B4-BE49-F238E27FC236}">
                <a16:creationId xmlns:a16="http://schemas.microsoft.com/office/drawing/2014/main" id="{AAF76BEA-20AD-5091-6FE4-65D9EB383A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Notes Placeholder 2">
            <a:extLst>
              <a:ext uri="{FF2B5EF4-FFF2-40B4-BE49-F238E27FC236}">
                <a16:creationId xmlns:a16="http://schemas.microsoft.com/office/drawing/2014/main" id="{07C1806F-D244-17AC-41ED-6D38FD624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b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3" name="Slide Number Placeholder 3">
            <a:extLst>
              <a:ext uri="{FF2B5EF4-FFF2-40B4-BE49-F238E27FC236}">
                <a16:creationId xmlns:a16="http://schemas.microsoft.com/office/drawing/2014/main" id="{B6B47183-F66C-7645-8768-C235434940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FFC483-D2A6-9546-962F-C991B91E9517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38367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5F976ED4-D48D-EA0F-B32E-CED3ACFF29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47F44273-7351-0061-F3A7-3421150EE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3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8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6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2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20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0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2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51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35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94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9A9">
            <a:alpha val="6313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AECAD53-57C2-4D41-123C-4EDBAFEDB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6AF93A1-1310-5D99-F63B-61DEF0D88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8C9DFAC5-B4BB-25E4-8413-28E311F6B1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00600"/>
            <a:ext cx="9144000" cy="342900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GB" altLang="en-US" sz="1200">
              <a:solidFill>
                <a:srgbClr val="9F2C94"/>
              </a:solidFill>
            </a:endParaRPr>
          </a:p>
        </p:txBody>
      </p:sp>
      <p:sp>
        <p:nvSpPr>
          <p:cNvPr id="1029" name="Rectangle 8">
            <a:extLst>
              <a:ext uri="{FF2B5EF4-FFF2-40B4-BE49-F238E27FC236}">
                <a16:creationId xmlns:a16="http://schemas.microsoft.com/office/drawing/2014/main" id="{C6103819-1C8B-1ADB-15CB-74D79BAE57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4732338"/>
            <a:ext cx="8066088" cy="434975"/>
          </a:xfrm>
          <a:prstGeom prst="rect">
            <a:avLst/>
          </a:prstGeom>
          <a:noFill/>
          <a:ln>
            <a:noFill/>
          </a:ln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Simon Collins, i-</a:t>
            </a:r>
            <a:r>
              <a:rPr lang="en-US" altLang="en-US" sz="1200" dirty="0" err="1">
                <a:solidFill>
                  <a:schemeClr val="bg1"/>
                </a:solidFill>
              </a:rPr>
              <a:t>Base.info</a:t>
            </a:r>
            <a:r>
              <a:rPr lang="en-US" altLang="en-US" sz="1200" dirty="0">
                <a:solidFill>
                  <a:schemeClr val="bg1"/>
                </a:solidFill>
              </a:rPr>
              <a:t>                                                                                       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703020202090204" pitchFamily="34" charset="0"/>
              </a:rPr>
              <a:t>9th </a:t>
            </a:r>
            <a:r>
              <a:rPr lang="en-GB" altLang="en-US" sz="1200" dirty="0" err="1">
                <a:solidFill>
                  <a:schemeClr val="bg1"/>
                </a:solidFill>
                <a:latin typeface="Trebuchet MS" panose="020B0703020202090204" pitchFamily="34" charset="0"/>
              </a:rPr>
              <a:t>CliniQ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703020202090204" pitchFamily="34" charset="0"/>
              </a:rPr>
              <a:t> Conference, </a:t>
            </a:r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April 2023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CB0A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CB0A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CB0A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CB0A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D2D8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D2D8A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D2D8A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D2D8A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D2D8A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statistics/hiv-annual-data-tabl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hiv-druginteractions.org/printable_chart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2DF3E01E-25FE-0BF2-76BD-39AC8E13E8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18289" y="433091"/>
            <a:ext cx="4197727" cy="3992563"/>
          </a:xfrm>
        </p:spPr>
        <p:txBody>
          <a:bodyPr anchor="t"/>
          <a:lstStyle/>
          <a:p>
            <a:pPr algn="l" eaLnBrk="1" hangingPunct="1"/>
            <a:r>
              <a:rPr lang="en-GB" altLang="en-US" sz="3200" dirty="0">
                <a:solidFill>
                  <a:srgbClr val="C00000"/>
                </a:solidFill>
                <a:latin typeface="Trebuchet MS" panose="020B0703020202090204" pitchFamily="34" charset="0"/>
              </a:rPr>
              <a:t>PrEP for trans and </a:t>
            </a:r>
            <a:br>
              <a:rPr lang="en-GB" altLang="en-US" sz="3200" dirty="0">
                <a:solidFill>
                  <a:srgbClr val="C00000"/>
                </a:solidFill>
                <a:latin typeface="Trebuchet MS" panose="020B0703020202090204" pitchFamily="34" charset="0"/>
              </a:rPr>
            </a:br>
            <a:r>
              <a:rPr lang="en-GB" altLang="en-US" sz="3200" dirty="0">
                <a:solidFill>
                  <a:srgbClr val="C00000"/>
                </a:solidFill>
                <a:latin typeface="Trebuchet MS" panose="020B0703020202090204" pitchFamily="34" charset="0"/>
              </a:rPr>
              <a:t>non-binary communities</a:t>
            </a:r>
            <a:br>
              <a:rPr lang="en-GB" altLang="en-US" dirty="0"/>
            </a:br>
            <a:br>
              <a:rPr lang="en-GB" altLang="en-US" sz="2400" dirty="0"/>
            </a:br>
            <a:r>
              <a:rPr lang="en-GB" altLang="en-US" sz="2400" dirty="0"/>
              <a:t>Background for panel talk</a:t>
            </a:r>
            <a:br>
              <a:rPr lang="en-GB" altLang="en-US" sz="2400" dirty="0"/>
            </a:br>
            <a:br>
              <a:rPr lang="en-GB" altLang="en-US" sz="2400" dirty="0"/>
            </a:br>
            <a:r>
              <a:rPr lang="en-GB" altLang="en-US" sz="2400" dirty="0"/>
              <a:t>9th </a:t>
            </a:r>
            <a:r>
              <a:rPr lang="en-GB" altLang="en-US" sz="2400" dirty="0" err="1"/>
              <a:t>cliniQ</a:t>
            </a:r>
            <a:r>
              <a:rPr lang="en-GB" altLang="en-US" sz="2400" dirty="0"/>
              <a:t> conference, </a:t>
            </a:r>
            <a:br>
              <a:rPr lang="en-GB" altLang="en-US" sz="2400" dirty="0"/>
            </a:br>
            <a:r>
              <a:rPr lang="en-GB" sz="2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April 2023</a:t>
            </a:r>
            <a:br>
              <a:rPr lang="en-GB" sz="2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Simon Collins, i-</a:t>
            </a:r>
            <a:r>
              <a:rPr lang="en-GB" sz="2400" dirty="0" err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Base.info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  <p:pic>
        <p:nvPicPr>
          <p:cNvPr id="4098" name="Picture 1" descr="logo 2015 orange.pdf">
            <a:extLst>
              <a:ext uri="{FF2B5EF4-FFF2-40B4-BE49-F238E27FC236}">
                <a16:creationId xmlns:a16="http://schemas.microsoft.com/office/drawing/2014/main" id="{C8C24A92-0603-91FC-2CF6-6B24B9201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929" y="2787774"/>
            <a:ext cx="2253511" cy="105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307EA9-17A7-5931-7E64-CCD5873CD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555526"/>
            <a:ext cx="3888432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3">
            <a:extLst>
              <a:ext uri="{FF2B5EF4-FFF2-40B4-BE49-F238E27FC236}">
                <a16:creationId xmlns:a16="http://schemas.microsoft.com/office/drawing/2014/main" id="{FC7E248E-7488-FD8C-F5C0-ECD79BCCA5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30096" y="274362"/>
            <a:ext cx="6677025" cy="792162"/>
          </a:xfrm>
        </p:spPr>
        <p:txBody>
          <a:bodyPr/>
          <a:lstStyle/>
          <a:p>
            <a:pPr algn="l"/>
            <a:r>
              <a:rPr lang="en-US" altLang="en-US" sz="3200" dirty="0" err="1">
                <a:solidFill>
                  <a:srgbClr val="C00000"/>
                </a:solidFill>
              </a:rPr>
              <a:t>PrEP</a:t>
            </a:r>
            <a:r>
              <a:rPr lang="en-US" altLang="en-US" sz="3200" dirty="0">
                <a:solidFill>
                  <a:srgbClr val="C00000"/>
                </a:solidFill>
              </a:rPr>
              <a:t>: an activist timeline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8B7AF738-96CB-3D4E-F1B1-99C7D3B39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104357"/>
            <a:ext cx="6408712" cy="269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GB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1994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TDF works as PrEP in animals - </a:t>
            </a:r>
            <a:r>
              <a:rPr lang="en-GB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28 years ago 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[1]</a:t>
            </a:r>
          </a:p>
          <a:p>
            <a:pPr>
              <a:buNone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2010 -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iPrEX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results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~ 339 (12%) trans women. [2, 3]</a:t>
            </a:r>
            <a:endParaRPr lang="en-GB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2012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US FDA approves TDF/FTC as PrEP. </a:t>
            </a:r>
          </a:p>
          <a:p>
            <a:pPr>
              <a:buNone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2014 - UK PROUD &amp; French IPERGAY results, pub 2015. [4, 5]</a:t>
            </a:r>
          </a:p>
          <a:p>
            <a:pPr>
              <a:buNone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2016 - EU approves PrEP in Europe – NHS loses court case. </a:t>
            </a:r>
          </a:p>
          <a:p>
            <a:pPr>
              <a:buNone/>
            </a:pP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NHS approves PrEP for people.</a:t>
            </a:r>
          </a:p>
          <a:p>
            <a:pPr>
              <a:buNone/>
            </a:pP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Still </a:t>
            </a: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data 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trans use of PrEP use in the UK.</a:t>
            </a:r>
          </a:p>
          <a:p>
            <a:pPr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BDD21DA-DEF0-C56E-B122-FF9A05019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96" y="4039143"/>
            <a:ext cx="7200900" cy="61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Tsai et al. Science (1995). 2. Grant RM et al, NEJM (2010). 3. Deutsch MB et al. Lancet HIV (2015). 4. McCormack S et al, the Lancet (2015). Molina J-M et al. NEJM (2015).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6433F1-3D4E-984E-9252-7FC07E3CA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708" y="274362"/>
            <a:ext cx="2016583" cy="186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2891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3">
            <a:extLst>
              <a:ext uri="{FF2B5EF4-FFF2-40B4-BE49-F238E27FC236}">
                <a16:creationId xmlns:a16="http://schemas.microsoft.com/office/drawing/2014/main" id="{FC7E248E-7488-FD8C-F5C0-ECD79BCCA5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267494"/>
            <a:ext cx="6677025" cy="792162"/>
          </a:xfrm>
        </p:spPr>
        <p:txBody>
          <a:bodyPr/>
          <a:lstStyle/>
          <a:p>
            <a:pPr algn="l"/>
            <a:r>
              <a:rPr lang="en-US" altLang="en-US" sz="3200">
                <a:solidFill>
                  <a:srgbClr val="C00000"/>
                </a:solidFill>
              </a:rPr>
              <a:t>Data on PrEP </a:t>
            </a:r>
            <a:r>
              <a:rPr lang="en-US" altLang="en-US" sz="3200" dirty="0">
                <a:solidFill>
                  <a:srgbClr val="C00000"/>
                </a:solidFill>
              </a:rPr>
              <a:t>use by trans people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8B7AF738-96CB-3D4E-F1B1-99C7D3B39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203598"/>
            <a:ext cx="684076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GB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UK SHA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collect HIV trans data since 2018: </a:t>
            </a:r>
            <a:r>
              <a:rPr lang="en-GB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&lt;5 cases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2020 and 2021. </a:t>
            </a:r>
          </a:p>
          <a:p>
            <a:pPr>
              <a:buNone/>
            </a:pP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Approx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170 trans and non-binary people are living with HIV. </a:t>
            </a:r>
          </a:p>
          <a:p>
            <a:pPr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Wide age range, across the UK, all on ART. </a:t>
            </a:r>
          </a:p>
          <a:p>
            <a:pPr>
              <a:buNone/>
            </a:pPr>
            <a:r>
              <a:rPr lang="en-GB" sz="1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trans data 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summary report, even as a key population.</a:t>
            </a:r>
          </a:p>
          <a:p>
            <a:pPr>
              <a:buNone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 info is only collected and reported </a:t>
            </a:r>
            <a:r>
              <a:rPr lang="en-GB" sz="1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binary data.</a:t>
            </a:r>
          </a:p>
          <a:p>
            <a:pPr>
              <a:buNone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 is under-accessed by many (</a:t>
            </a:r>
            <a:r>
              <a:rPr lang="en-GB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~70% of eligible gay men vs 23% of women). Leads to late HIV diagnosis due to less frequent testing etc.</a:t>
            </a:r>
          </a:p>
          <a:p>
            <a:pPr>
              <a:buNone/>
            </a:pPr>
            <a:r>
              <a:rPr lang="en-GB" sz="18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UKHSA want to work with communities to improve reporting.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BDD21DA-DEF0-C56E-B122-FF9A05019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939902"/>
            <a:ext cx="7200900" cy="66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UKHSA. HIV in the UK 2022 annual data tables. Key populations HIV data tables. Tables 28/29.</a:t>
            </a:r>
            <a:endParaRPr lang="en-GB" sz="1100" u="sng" dirty="0">
              <a:solidFill>
                <a:srgbClr val="00399E"/>
              </a:solidFill>
              <a:hlinkClick r:id="rId3"/>
            </a:endParaRPr>
          </a:p>
          <a:p>
            <a:pPr>
              <a:buNone/>
            </a:pPr>
            <a:r>
              <a:rPr lang="en-GB" sz="1100" b="0" i="0" u="sng" dirty="0">
                <a:solidFill>
                  <a:srgbClr val="00399E"/>
                </a:solidFill>
                <a:effectLst/>
                <a:latin typeface="Arial" panose="020B0604020202020204" pitchFamily="34" charset="0"/>
                <a:hlinkClick r:id="rId3"/>
              </a:rPr>
              <a:t>https://www.gov.uk/government/statistics/hiv-annual-data-tables</a:t>
            </a:r>
            <a:endParaRPr lang="en-GB" sz="1100" b="0" i="0" u="sng" dirty="0">
              <a:solidFill>
                <a:srgbClr val="00399E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66E1F-3251-C4EC-257D-69A987A15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380816"/>
            <a:ext cx="1602139" cy="2206868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F1963E1-4949-BE43-1F57-229ABD2C7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531" y="2587684"/>
            <a:ext cx="1432904" cy="48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Commander Data, Wikipedia.</a:t>
            </a:r>
            <a:endParaRPr lang="en-GB" sz="120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887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2DF3E01E-25FE-0BF2-76BD-39AC8E13E8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3567" y="483519"/>
            <a:ext cx="7210801" cy="792087"/>
          </a:xfrm>
        </p:spPr>
        <p:txBody>
          <a:bodyPr anchor="t"/>
          <a:lstStyle/>
          <a:p>
            <a:pPr algn="l" eaLnBrk="1" hangingPunct="1"/>
            <a:r>
              <a:rPr lang="en-GB" altLang="en-US" sz="3200" dirty="0">
                <a:solidFill>
                  <a:srgbClr val="C00000"/>
                </a:solidFill>
                <a:latin typeface="Trebuchet MS" panose="020B0703020202090204" pitchFamily="34" charset="0"/>
              </a:rPr>
              <a:t>PrEP for trans and non-binary people</a:t>
            </a: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E240AD-3CDE-61DA-3159-64C5CCBF3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1419622"/>
            <a:ext cx="1263906" cy="1827372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D387724-7480-F153-3C62-5BC95E603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916" y="1275606"/>
            <a:ext cx="6345356" cy="309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GB" sz="180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PrEP is just as safe and effective.</a:t>
            </a:r>
          </a:p>
          <a:p>
            <a:pPr>
              <a:buNone/>
            </a:pPr>
            <a:r>
              <a:rPr lang="en-GB" sz="1800" dirty="0">
                <a:solidFill>
                  <a:srgbClr val="333333"/>
                </a:solidFill>
              </a:rPr>
              <a:t>D</a:t>
            </a:r>
            <a:r>
              <a:rPr lang="en-GB" sz="180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aily dosing generally, but depends on type of sex.</a:t>
            </a:r>
            <a:endParaRPr lang="en-GB" sz="1800" dirty="0">
              <a:solidFill>
                <a:srgbClr val="333333"/>
              </a:solidFill>
            </a:endParaRPr>
          </a:p>
          <a:p>
            <a:pPr marL="285750" indent="-285750"/>
            <a:r>
              <a:rPr lang="en-GB" sz="1800" dirty="0">
                <a:solidFill>
                  <a:srgbClr val="333333"/>
                </a:solidFill>
              </a:rPr>
              <a:t>V</a:t>
            </a:r>
            <a:r>
              <a:rPr lang="en-GB" sz="1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aginal or frontal sex: daily PrEP at least six days a week. </a:t>
            </a:r>
          </a:p>
          <a:p>
            <a:pPr marL="285750" indent="-285750"/>
            <a:r>
              <a:rPr lang="en-GB" sz="18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anal sex, 2:1:1 dosing should work for everyone.</a:t>
            </a:r>
          </a:p>
          <a:p>
            <a:pPr marL="285750" indent="-285750"/>
            <a:r>
              <a:rPr lang="en-GB" sz="18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PrEP does not interact with hormone treatment.</a:t>
            </a:r>
          </a:p>
          <a:p>
            <a:pPr marL="285750" indent="-285750"/>
            <a:r>
              <a:rPr lang="en-GB" sz="18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Daily dosing overcomes reduced tenofovir levels with feminising hormone therapy.</a:t>
            </a:r>
          </a:p>
          <a:p>
            <a:pPr>
              <a:buNone/>
            </a:pPr>
            <a:r>
              <a:rPr lang="en-GB" sz="1800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www.hiv-druginteractions.org/printable_charts</a:t>
            </a:r>
            <a:endParaRPr lang="en-GB" dirty="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9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2DF3E01E-25FE-0BF2-76BD-39AC8E13E8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66654" y="303499"/>
            <a:ext cx="7210801" cy="612068"/>
          </a:xfrm>
        </p:spPr>
        <p:txBody>
          <a:bodyPr anchor="t"/>
          <a:lstStyle/>
          <a:p>
            <a:pPr algn="l" eaLnBrk="1" hangingPunct="1"/>
            <a:r>
              <a:rPr lang="en-GB" altLang="en-US" sz="3200" dirty="0">
                <a:solidFill>
                  <a:srgbClr val="C00000"/>
                </a:solidFill>
                <a:latin typeface="Trebuchet MS" panose="020B0703020202090204" pitchFamily="34" charset="0"/>
              </a:rPr>
              <a:t>When 2:1:1 dosing can be an option*</a:t>
            </a:r>
            <a:endParaRPr lang="en-US" altLang="en-US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BBAA20-F767-FAC8-0168-AB01C77E6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910343"/>
              </p:ext>
            </p:extLst>
          </p:nvPr>
        </p:nvGraphicFramePr>
        <p:xfrm>
          <a:off x="666654" y="1095585"/>
          <a:ext cx="7810692" cy="2952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7258">
                  <a:extLst>
                    <a:ext uri="{9D8B030D-6E8A-4147-A177-3AD203B41FA5}">
                      <a16:colId xmlns:a16="http://schemas.microsoft.com/office/drawing/2014/main" val="1641473231"/>
                    </a:ext>
                  </a:extLst>
                </a:gridCol>
                <a:gridCol w="1155231">
                  <a:extLst>
                    <a:ext uri="{9D8B030D-6E8A-4147-A177-3AD203B41FA5}">
                      <a16:colId xmlns:a16="http://schemas.microsoft.com/office/drawing/2014/main" val="1424303740"/>
                    </a:ext>
                  </a:extLst>
                </a:gridCol>
                <a:gridCol w="1531038">
                  <a:extLst>
                    <a:ext uri="{9D8B030D-6E8A-4147-A177-3AD203B41FA5}">
                      <a16:colId xmlns:a16="http://schemas.microsoft.com/office/drawing/2014/main" val="334941028"/>
                    </a:ext>
                  </a:extLst>
                </a:gridCol>
                <a:gridCol w="1359095">
                  <a:extLst>
                    <a:ext uri="{9D8B030D-6E8A-4147-A177-3AD203B41FA5}">
                      <a16:colId xmlns:a16="http://schemas.microsoft.com/office/drawing/2014/main" val="2236974955"/>
                    </a:ext>
                  </a:extLst>
                </a:gridCol>
                <a:gridCol w="1516594">
                  <a:extLst>
                    <a:ext uri="{9D8B030D-6E8A-4147-A177-3AD203B41FA5}">
                      <a16:colId xmlns:a16="http://schemas.microsoft.com/office/drawing/2014/main" val="3395102764"/>
                    </a:ext>
                  </a:extLst>
                </a:gridCol>
                <a:gridCol w="1301476">
                  <a:extLst>
                    <a:ext uri="{9D8B030D-6E8A-4147-A177-3AD203B41FA5}">
                      <a16:colId xmlns:a16="http://schemas.microsoft.com/office/drawing/2014/main" val="789846288"/>
                    </a:ext>
                  </a:extLst>
                </a:gridCol>
              </a:tblGrid>
              <a:tr h="49205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GB" sz="20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accent2"/>
                          </a:solidFill>
                          <a:effectLst/>
                        </a:rPr>
                        <a:t>Vaginal/frontal sex</a:t>
                      </a:r>
                      <a:endParaRPr lang="en-GB" sz="24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accent2"/>
                          </a:solidFill>
                          <a:effectLst/>
                        </a:rPr>
                        <a:t>Anal sex</a:t>
                      </a:r>
                      <a:endParaRPr lang="en-GB" sz="24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351711"/>
                  </a:ext>
                </a:extLst>
              </a:tr>
              <a:tr h="49205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chemeClr val="accent2"/>
                          </a:solidFill>
                          <a:effectLst/>
                        </a:rPr>
                        <a:t>insertive</a:t>
                      </a:r>
                      <a:endParaRPr lang="en-GB" sz="20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chemeClr val="accent2"/>
                          </a:solidFill>
                          <a:effectLst/>
                        </a:rPr>
                        <a:t>receptive</a:t>
                      </a:r>
                      <a:endParaRPr lang="en-GB" sz="20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chemeClr val="accent2"/>
                          </a:solidFill>
                          <a:effectLst/>
                        </a:rPr>
                        <a:t>insertive</a:t>
                      </a:r>
                      <a:endParaRPr lang="en-GB" sz="20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2425" algn="l"/>
                        </a:tabLst>
                      </a:pPr>
                      <a:r>
                        <a:rPr lang="en-GB" sz="2000">
                          <a:solidFill>
                            <a:schemeClr val="accent2"/>
                          </a:solidFill>
                          <a:effectLst/>
                        </a:rPr>
                        <a:t>receptive</a:t>
                      </a:r>
                      <a:endParaRPr lang="en-GB" sz="20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9368516"/>
                  </a:ext>
                </a:extLst>
              </a:tr>
              <a:tr h="492055">
                <a:tc rowSpan="2">
                  <a:txBody>
                    <a:bodyPr/>
                    <a:lstStyle/>
                    <a:p>
                      <a:r>
                        <a:rPr lang="en-GB" sz="2400">
                          <a:solidFill>
                            <a:schemeClr val="accent2"/>
                          </a:solidFill>
                          <a:effectLst/>
                        </a:rPr>
                        <a:t>trans</a:t>
                      </a:r>
                    </a:p>
                    <a:p>
                      <a:r>
                        <a:rPr lang="en-GB" sz="24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GB" sz="24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2"/>
                          </a:solidFill>
                          <a:effectLst/>
                        </a:rPr>
                        <a:t>women</a:t>
                      </a:r>
                      <a:endParaRPr lang="en-GB" sz="20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0576457"/>
                  </a:ext>
                </a:extLst>
              </a:tr>
              <a:tr h="492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chemeClr val="accent2"/>
                          </a:solidFill>
                          <a:effectLst/>
                        </a:rPr>
                        <a:t>men</a:t>
                      </a:r>
                      <a:endParaRPr lang="en-GB" sz="20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961247"/>
                  </a:ext>
                </a:extLst>
              </a:tr>
              <a:tr h="492055">
                <a:tc rowSpan="2">
                  <a:txBody>
                    <a:bodyPr/>
                    <a:lstStyle/>
                    <a:p>
                      <a:r>
                        <a:rPr lang="en-GB" sz="2400">
                          <a:solidFill>
                            <a:schemeClr val="accent2"/>
                          </a:solidFill>
                          <a:effectLst/>
                        </a:rPr>
                        <a:t>cis</a:t>
                      </a:r>
                      <a:endParaRPr lang="en-GB" sz="24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chemeClr val="accent2"/>
                          </a:solidFill>
                          <a:effectLst/>
                        </a:rPr>
                        <a:t>women</a:t>
                      </a:r>
                      <a:endParaRPr lang="en-GB" sz="20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chemeClr val="accent2"/>
                          </a:solidFill>
                          <a:effectLst/>
                        </a:rPr>
                        <a:t>NA</a:t>
                      </a:r>
                      <a:endParaRPr lang="en-GB" sz="20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2"/>
                          </a:solidFill>
                          <a:effectLst/>
                        </a:rPr>
                        <a:t>NA</a:t>
                      </a:r>
                      <a:endParaRPr lang="en-GB" sz="20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862444"/>
                  </a:ext>
                </a:extLst>
              </a:tr>
              <a:tr h="492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chemeClr val="accent2"/>
                          </a:solidFill>
                          <a:effectLst/>
                        </a:rPr>
                        <a:t>men</a:t>
                      </a:r>
                      <a:endParaRPr lang="en-GB" sz="20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chemeClr val="accent2"/>
                          </a:solidFill>
                          <a:effectLst/>
                        </a:rPr>
                        <a:t>NA</a:t>
                      </a:r>
                      <a:endParaRPr lang="en-GB" sz="20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925455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9F1F2D01-BFCC-F553-4D65-CF6C98853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54" y="4227934"/>
            <a:ext cx="7210801" cy="43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B0A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B0A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B0A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B0A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eaLnBrk="1" hangingPunct="1"/>
            <a:r>
              <a:rPr lang="en-GB" altLang="en-US" sz="2000" i="1" kern="0" dirty="0">
                <a:solidFill>
                  <a:srgbClr val="C00000"/>
                </a:solidFill>
                <a:latin typeface="Trebuchet MS" panose="020B0703020202090204" pitchFamily="34" charset="0"/>
              </a:rPr>
              <a:t>* Not currently included in guidelines</a:t>
            </a:r>
            <a:endParaRPr lang="en-US" altLang="en-US" sz="1600" i="1" kern="0" dirty="0"/>
          </a:p>
        </p:txBody>
      </p:sp>
    </p:spTree>
    <p:extLst>
      <p:ext uri="{BB962C8B-B14F-4D97-AF65-F5344CB8AC3E}">
        <p14:creationId xmlns:p14="http://schemas.microsoft.com/office/powerpoint/2010/main" val="2798321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2DF3E01E-25FE-0BF2-76BD-39AC8E13E8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3567" y="483519"/>
            <a:ext cx="7210801" cy="792087"/>
          </a:xfrm>
        </p:spPr>
        <p:txBody>
          <a:bodyPr anchor="t"/>
          <a:lstStyle/>
          <a:p>
            <a:pPr algn="l" eaLnBrk="1" hangingPunct="1"/>
            <a:r>
              <a:rPr lang="en-GB" altLang="en-US" sz="3200" dirty="0">
                <a:solidFill>
                  <a:srgbClr val="C00000"/>
                </a:solidFill>
                <a:latin typeface="Trebuchet MS" panose="020B0703020202090204" pitchFamily="34" charset="0"/>
              </a:rPr>
              <a:t>Stopping and starting PrEP</a:t>
            </a: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E240AD-3CDE-61DA-3159-64C5CCBF3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415" y="555526"/>
            <a:ext cx="1263906" cy="1827372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D387724-7480-F153-3C62-5BC95E603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916" y="1275606"/>
            <a:ext cx="6345356" cy="309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GB" sz="180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PrEP is </a:t>
            </a:r>
            <a:r>
              <a:rPr lang="en-GB" sz="1800" dirty="0">
                <a:solidFill>
                  <a:schemeClr val="accent2"/>
                </a:solidFill>
              </a:rPr>
              <a:t>very flexible if your needs change.</a:t>
            </a:r>
            <a:endParaRPr lang="en-GB" sz="1800" dirty="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GB" sz="1800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If you become much more or much less active.</a:t>
            </a:r>
          </a:p>
          <a:p>
            <a:pPr marL="285750" indent="-285750"/>
            <a:r>
              <a:rPr lang="en-GB" sz="1800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If your relationship status changes.</a:t>
            </a:r>
          </a:p>
          <a:p>
            <a:pPr marL="285750" indent="-285750"/>
            <a:endParaRPr lang="en-GB" sz="1100" dirty="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GB" sz="1800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Daily dosing for vaginal/frontal </a:t>
            </a:r>
            <a:r>
              <a:rPr lang="en-GB" sz="18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takes 6-7 days </a:t>
            </a:r>
            <a:r>
              <a:rPr lang="en-GB" sz="1800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reach protective levels. It is okay to start with a double.</a:t>
            </a:r>
          </a:p>
          <a:p>
            <a:pPr marL="285750" indent="-285750"/>
            <a:r>
              <a:rPr lang="en-GB" sz="1800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When stopping, continue daily dosing for </a:t>
            </a:r>
            <a:r>
              <a:rPr lang="en-GB" sz="18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6-7 days after </a:t>
            </a:r>
            <a:r>
              <a:rPr lang="en-GB" sz="1800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vaginal/frontal sex and 2 days after anal sex.</a:t>
            </a:r>
          </a:p>
          <a:p>
            <a:pPr marL="285750" indent="-285750"/>
            <a:r>
              <a:rPr lang="en-GB" sz="1800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Dosing for </a:t>
            </a:r>
            <a:r>
              <a:rPr lang="en-GB" sz="18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anal sex </a:t>
            </a:r>
            <a:r>
              <a:rPr lang="en-GB" sz="1800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 reached by a double-dose, but then needs at least two daily doses – </a:t>
            </a:r>
            <a:r>
              <a:rPr lang="en-GB" sz="1800" dirty="0" err="1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en-GB" sz="1800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2:1:1.</a:t>
            </a:r>
          </a:p>
          <a:p>
            <a:pPr>
              <a:buNone/>
            </a:pPr>
            <a:endParaRPr lang="en-GB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6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2DF3E01E-25FE-0BF2-76BD-39AC8E13E8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3567" y="483519"/>
            <a:ext cx="7210801" cy="792087"/>
          </a:xfrm>
        </p:spPr>
        <p:txBody>
          <a:bodyPr anchor="t"/>
          <a:lstStyle/>
          <a:p>
            <a:pPr algn="l" eaLnBrk="1" hangingPunct="1"/>
            <a:r>
              <a:rPr lang="en-GB" altLang="en-US" sz="3200" dirty="0">
                <a:solidFill>
                  <a:srgbClr val="C00000"/>
                </a:solidFill>
                <a:latin typeface="Trebuchet MS" panose="020B0703020202090204" pitchFamily="34" charset="0"/>
              </a:rPr>
              <a:t>Designing services and access</a:t>
            </a: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E240AD-3CDE-61DA-3159-64C5CCBF3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415" y="555526"/>
            <a:ext cx="1263906" cy="1827372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D387724-7480-F153-3C62-5BC95E603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916" y="1275606"/>
            <a:ext cx="6345356" cy="309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GB" sz="280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How easy is PrEP to access?</a:t>
            </a:r>
          </a:p>
          <a:p>
            <a:pPr>
              <a:buNone/>
            </a:pPr>
            <a:r>
              <a:rPr lang="en-GB" sz="2800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 PrEP provided in a non-judgemental</a:t>
            </a:r>
          </a:p>
          <a:p>
            <a:pPr>
              <a:buNone/>
            </a:pPr>
            <a:r>
              <a:rPr lang="en-GB" sz="2800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respectful setting?</a:t>
            </a:r>
          </a:p>
          <a:p>
            <a:pPr>
              <a:buNone/>
            </a:pPr>
            <a:r>
              <a:rPr lang="en-GB" sz="2800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How to improve services.</a:t>
            </a:r>
          </a:p>
          <a:p>
            <a:pPr>
              <a:buNone/>
            </a:pPr>
            <a:r>
              <a:rPr lang="en-GB" sz="2800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is level of confidence in the community </a:t>
            </a:r>
            <a:r>
              <a:rPr lang="en-GB" sz="280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over PrEP?</a:t>
            </a:r>
            <a:endParaRPr lang="en-GB" sz="2800" dirty="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21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2DF3E01E-25FE-0BF2-76BD-39AC8E13E8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3567" y="483519"/>
            <a:ext cx="3754417" cy="694223"/>
          </a:xfrm>
        </p:spPr>
        <p:txBody>
          <a:bodyPr anchor="t"/>
          <a:lstStyle/>
          <a:p>
            <a:pPr algn="l" eaLnBrk="1" hangingPunct="1"/>
            <a:r>
              <a:rPr lang="en-GB" altLang="en-US" sz="3200" dirty="0">
                <a:solidFill>
                  <a:srgbClr val="C00000"/>
                </a:solidFill>
                <a:latin typeface="Trebuchet MS" panose="020B0703020202090204" pitchFamily="34" charset="0"/>
              </a:rPr>
              <a:t>UK guide to PrEP</a:t>
            </a: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E240AD-3CDE-61DA-3159-64C5CCBF3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800" y="1246404"/>
            <a:ext cx="1266669" cy="1831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76A63F-5BA2-F975-64EE-EB08B520F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258069"/>
            <a:ext cx="3012612" cy="43320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CF4E1C-6EA9-23CE-F3E2-FEC01F0F7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3435847"/>
            <a:ext cx="3449224" cy="10417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D387724-7480-F153-3C62-5BC95E603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95" y="1260538"/>
            <a:ext cx="2808312" cy="183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GB" sz="20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24-page A5 booklet.</a:t>
            </a:r>
          </a:p>
          <a:p>
            <a:pPr>
              <a:buNone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Includes info on dosing, drug interactions, hormone treatment.</a:t>
            </a:r>
          </a:p>
          <a:p>
            <a:pPr>
              <a:buNone/>
            </a:pPr>
            <a:r>
              <a:rPr lang="en-GB" sz="20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7th edition (since 2016).</a:t>
            </a:r>
            <a:endParaRPr lang="en-GB" sz="20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02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3">
            <a:extLst>
              <a:ext uri="{FF2B5EF4-FFF2-40B4-BE49-F238E27FC236}">
                <a16:creationId xmlns:a16="http://schemas.microsoft.com/office/drawing/2014/main" id="{FC7E248E-7488-FD8C-F5C0-ECD79BCCA5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2098" y="183714"/>
            <a:ext cx="6677025" cy="792162"/>
          </a:xfrm>
        </p:spPr>
        <p:txBody>
          <a:bodyPr/>
          <a:lstStyle/>
          <a:p>
            <a:pPr algn="l"/>
            <a:r>
              <a:rPr lang="en-US" altLang="en-US" sz="2800" dirty="0">
                <a:solidFill>
                  <a:srgbClr val="C00000"/>
                </a:solidFill>
              </a:rPr>
              <a:t>Other resources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8B7AF738-96CB-3D4E-F1B1-99C7D3B39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098" y="946283"/>
            <a:ext cx="3275633" cy="192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Leaflets, booklets, websites: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n-GB" sz="1800" b="0" i="0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womenandprep.org.uk</a:t>
            </a:r>
          </a:p>
          <a:p>
            <a:pPr>
              <a:buNone/>
            </a:pPr>
            <a:r>
              <a:rPr lang="en-GB" sz="20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i-</a:t>
            </a:r>
            <a:r>
              <a:rPr lang="en-GB" sz="2000" dirty="0" err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Base.info</a:t>
            </a:r>
            <a:endParaRPr lang="en-GB" sz="20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000" dirty="0" err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prepster.info</a:t>
            </a:r>
            <a:endParaRPr lang="en-GB" sz="20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0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Iwantprepnow.co.uk</a:t>
            </a:r>
            <a:endParaRPr lang="en-GB" sz="20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0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000" dirty="0" err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idsmap.com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8A7D39-BCD9-2A3F-3E70-A40A476C0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277" y="-28714"/>
            <a:ext cx="1331149" cy="19245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EE3F4F-4FE5-BD84-5B16-82FFAAFBC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666" y="419150"/>
            <a:ext cx="1360046" cy="19245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BCA761-97B3-6232-5881-B6F16C606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891" y="3316263"/>
            <a:ext cx="7601546" cy="1328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330173-A679-560A-52DA-6B06E0F8D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9123" y="427157"/>
            <a:ext cx="1353913" cy="1908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B45E54-D3F5-B3A5-9037-BD627422F0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6209" y="437712"/>
            <a:ext cx="1360046" cy="1917226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28077</TotalTime>
  <Words>661</Words>
  <Application>Microsoft Macintosh PowerPoint</Application>
  <PresentationFormat>On-screen Show (16:9)</PresentationFormat>
  <Paragraphs>98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Blank Presentation</vt:lpstr>
      <vt:lpstr>PrEP for trans and  non-binary communities  Background for panel talk  9th cliniQ conference,  20 April 2023  Simon Collins, i-Base.info</vt:lpstr>
      <vt:lpstr>PrEP: an activist timeline</vt:lpstr>
      <vt:lpstr>Data on PrEP use by trans people</vt:lpstr>
      <vt:lpstr>PrEP for trans and non-binary people</vt:lpstr>
      <vt:lpstr>When 2:1:1 dosing can be an option*</vt:lpstr>
      <vt:lpstr>Stopping and starting PrEP</vt:lpstr>
      <vt:lpstr>Designing services and access</vt:lpstr>
      <vt:lpstr>UK guide to PrEP</vt:lpstr>
      <vt:lpstr>Other resources</vt:lpstr>
    </vt:vector>
  </TitlesOfParts>
  <Company>Admin 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admin</dc:creator>
  <cp:lastModifiedBy>simon collins</cp:lastModifiedBy>
  <cp:revision>775</cp:revision>
  <cp:lastPrinted>2022-09-14T09:57:59Z</cp:lastPrinted>
  <dcterms:created xsi:type="dcterms:W3CDTF">2010-02-24T16:57:07Z</dcterms:created>
  <dcterms:modified xsi:type="dcterms:W3CDTF">2023-06-06T14:39:58Z</dcterms:modified>
</cp:coreProperties>
</file>