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handoutMasterIdLst>
    <p:handoutMasterId r:id="rId38"/>
  </p:handoutMasterIdLst>
  <p:sldIdLst>
    <p:sldId id="256" r:id="rId2"/>
    <p:sldId id="642" r:id="rId3"/>
    <p:sldId id="609" r:id="rId4"/>
    <p:sldId id="629" r:id="rId5"/>
    <p:sldId id="643" r:id="rId6"/>
    <p:sldId id="636" r:id="rId7"/>
    <p:sldId id="630" r:id="rId8"/>
    <p:sldId id="641" r:id="rId9"/>
    <p:sldId id="639" r:id="rId10"/>
    <p:sldId id="632" r:id="rId11"/>
    <p:sldId id="640" r:id="rId12"/>
    <p:sldId id="1662" r:id="rId13"/>
    <p:sldId id="633" r:id="rId14"/>
    <p:sldId id="644" r:id="rId15"/>
    <p:sldId id="634" r:id="rId16"/>
    <p:sldId id="645" r:id="rId17"/>
    <p:sldId id="635" r:id="rId18"/>
    <p:sldId id="1659" r:id="rId19"/>
    <p:sldId id="631" r:id="rId20"/>
    <p:sldId id="637" r:id="rId21"/>
    <p:sldId id="577" r:id="rId22"/>
    <p:sldId id="1660" r:id="rId23"/>
    <p:sldId id="621" r:id="rId24"/>
    <p:sldId id="614" r:id="rId25"/>
    <p:sldId id="260" r:id="rId26"/>
    <p:sldId id="261" r:id="rId27"/>
    <p:sldId id="926" r:id="rId28"/>
    <p:sldId id="899" r:id="rId29"/>
    <p:sldId id="908" r:id="rId30"/>
    <p:sldId id="818" r:id="rId31"/>
    <p:sldId id="1656" r:id="rId32"/>
    <p:sldId id="1657" r:id="rId33"/>
    <p:sldId id="262" r:id="rId34"/>
    <p:sldId id="1658" r:id="rId35"/>
    <p:sldId id="1661" r:id="rId36"/>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82041"/>
  </p:normalViewPr>
  <p:slideViewPr>
    <p:cSldViewPr>
      <p:cViewPr varScale="1">
        <p:scale>
          <a:sx n="133" d="100"/>
          <a:sy n="133" d="100"/>
        </p:scale>
        <p:origin x="1296" y="176"/>
      </p:cViewPr>
      <p:guideLst>
        <p:guide orient="horz" pos="1620"/>
        <p:guide pos="2880"/>
      </p:guideLst>
    </p:cSldViewPr>
  </p:slideViewPr>
  <p:outlineViewPr>
    <p:cViewPr>
      <p:scale>
        <a:sx n="33" d="100"/>
        <a:sy n="33" d="100"/>
      </p:scale>
      <p:origin x="304" y="307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65" d="100"/>
          <a:sy n="165" d="100"/>
        </p:scale>
        <p:origin x="-108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97DF85-792D-3458-2652-4F07D89CBED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7ECF752E-63BB-4457-F7BF-2BDD5D49F91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22BFF91-84A5-0746-837E-88E380D34C11}" type="datetimeFigureOut">
              <a:rPr lang="en-US" altLang="en-US"/>
              <a:pPr>
                <a:defRPr/>
              </a:pPr>
              <a:t>7/10/24</a:t>
            </a:fld>
            <a:endParaRPr lang="en-US" altLang="en-US"/>
          </a:p>
        </p:txBody>
      </p:sp>
      <p:sp>
        <p:nvSpPr>
          <p:cNvPr id="4" name="Footer Placeholder 3">
            <a:extLst>
              <a:ext uri="{FF2B5EF4-FFF2-40B4-BE49-F238E27FC236}">
                <a16:creationId xmlns:a16="http://schemas.microsoft.com/office/drawing/2014/main" id="{A5A8D1E7-BAFB-F036-3ED9-0E219E8B08B6}"/>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465CF12-0136-40A3-343A-6F72548833D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9683E4D-F7E0-4844-A174-F07087680B3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BAF1338-2825-61C4-E9FB-C1CE505CAF3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4339" name="Rectangle 3">
            <a:extLst>
              <a:ext uri="{FF2B5EF4-FFF2-40B4-BE49-F238E27FC236}">
                <a16:creationId xmlns:a16="http://schemas.microsoft.com/office/drawing/2014/main" id="{B0AE1F4A-C805-2300-8316-2F4ABA27850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2052" name="Rectangle 4">
            <a:extLst>
              <a:ext uri="{FF2B5EF4-FFF2-40B4-BE49-F238E27FC236}">
                <a16:creationId xmlns:a16="http://schemas.microsoft.com/office/drawing/2014/main" id="{145DAB74-D10E-DA9B-428A-F989208A92F3}"/>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F45CDD3E-D024-BF60-DC5B-69663E1C461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a:extLst>
              <a:ext uri="{FF2B5EF4-FFF2-40B4-BE49-F238E27FC236}">
                <a16:creationId xmlns:a16="http://schemas.microsoft.com/office/drawing/2014/main" id="{D3A5E1CE-F25F-4D68-A8A0-5A11FE12782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4343" name="Rectangle 7">
            <a:extLst>
              <a:ext uri="{FF2B5EF4-FFF2-40B4-BE49-F238E27FC236}">
                <a16:creationId xmlns:a16="http://schemas.microsoft.com/office/drawing/2014/main" id="{0DBF1024-1281-DAC8-29F8-771068BD3A0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61E1ECAF-FAEC-5946-9A7E-8EED425885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06B9171F-D858-7398-3E6F-CB00BE05CFD2}"/>
              </a:ext>
            </a:extLst>
          </p:cNvPr>
          <p:cNvSpPr>
            <a:spLocks noGrp="1" noRot="1" noChangeAspect="1" noChangeArrowheads="1" noTextEdit="1"/>
          </p:cNvSpPr>
          <p:nvPr>
            <p:ph type="sldImg"/>
          </p:nvPr>
        </p:nvSpPr>
        <p:spPr>
          <a:ln/>
        </p:spPr>
      </p:sp>
      <p:sp>
        <p:nvSpPr>
          <p:cNvPr id="5122" name="Notes Placeholder 2">
            <a:extLst>
              <a:ext uri="{FF2B5EF4-FFF2-40B4-BE49-F238E27FC236}">
                <a16:creationId xmlns:a16="http://schemas.microsoft.com/office/drawing/2014/main" id="{E9A1F3EA-347A-1ECA-C614-BEE52E2B3A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Thank you for the chance to talk.</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Luckily this is a few weeks after the talks from Sheena McCormack and Dan Clutterbuck who went through the technical data and evidence.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 will give a non-technical summary of the changes and why they are so important</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is a non-technical community response – you have already had the best already!</a:t>
            </a:r>
          </a:p>
          <a:p>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5123" name="Slide Number Placeholder 3">
            <a:extLst>
              <a:ext uri="{FF2B5EF4-FFF2-40B4-BE49-F238E27FC236}">
                <a16:creationId xmlns:a16="http://schemas.microsoft.com/office/drawing/2014/main" id="{54C401AD-8A27-1F57-6CB0-E1B35AD7A1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D84C83-5E6C-194B-8BD7-6545D81CEB48}"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One example of </a:t>
            </a:r>
            <a:r>
              <a:rPr lang="en-GB" altLang="en-US" dirty="0" err="1">
                <a:latin typeface="Arial" panose="020B0604020202020204" pitchFamily="34" charset="0"/>
                <a:ea typeface="ＭＳ Ｐゴシック" panose="020B0600070205080204" pitchFamily="34" charset="-128"/>
              </a:rPr>
              <a:t>guidlines</a:t>
            </a:r>
            <a:r>
              <a:rPr lang="en-GB" altLang="en-US" dirty="0">
                <a:latin typeface="Arial" panose="020B0604020202020204" pitchFamily="34" charset="0"/>
                <a:ea typeface="ＭＳ Ｐゴシック" panose="020B0600070205080204" pitchFamily="34" charset="-128"/>
              </a:rPr>
              <a:t> differences in over time to achieving protection,</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All based on theoretical concern of different drug levels in vaginal and rectal tissue – which is challenged by more recent </a:t>
            </a:r>
            <a:r>
              <a:rPr lang="en-GB" altLang="en-US" dirty="0" err="1">
                <a:latin typeface="Arial" panose="020B0604020202020204" pitchFamily="34" charset="0"/>
                <a:ea typeface="ＭＳ Ｐゴシック" panose="020B0600070205080204" pitchFamily="34" charset="-128"/>
              </a:rPr>
              <a:t>rsearch</a:t>
            </a:r>
            <a:endParaRPr lang="en-GB" altLang="en-US" dirty="0">
              <a:latin typeface="Arial" panose="020B0604020202020204" pitchFamily="34" charset="0"/>
              <a:ea typeface="ＭＳ Ｐゴシック" panose="020B0600070205080204" pitchFamily="34" charset="-128"/>
            </a:endParaRP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Many guidelines only included 2:1:1 dosing after 2019</a:t>
            </a: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10</a:t>
            </a:fld>
            <a:endParaRPr lang="en-US" altLang="en-US" sz="1200"/>
          </a:p>
        </p:txBody>
      </p:sp>
    </p:spTree>
    <p:extLst>
      <p:ext uri="{BB962C8B-B14F-4D97-AF65-F5344CB8AC3E}">
        <p14:creationId xmlns:p14="http://schemas.microsoft.com/office/powerpoint/2010/main" val="152679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The data supporting double dosing was published several years ago and was referenced in the 2018 UK guidelines.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There is no safety concern from taking a double dose – and data to show rapid drug levels that are then sustained for days</a:t>
            </a: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11</a:t>
            </a:fld>
            <a:endParaRPr lang="en-US" altLang="en-US" sz="1200"/>
          </a:p>
        </p:txBody>
      </p:sp>
    </p:spTree>
    <p:extLst>
      <p:ext uri="{BB962C8B-B14F-4D97-AF65-F5344CB8AC3E}">
        <p14:creationId xmlns:p14="http://schemas.microsoft.com/office/powerpoint/2010/main" val="1156692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perhaps the most important data slide from that talk at BHIVA so I included this in the community review.</a:t>
            </a:r>
          </a:p>
          <a:p>
            <a:endParaRPr lang="en-US" dirty="0"/>
          </a:p>
          <a:p>
            <a:r>
              <a:rPr lang="en-US" dirty="0"/>
              <a:t>Two studies – from 2016 and 2018 show drug levels are reached within two hours of the double dose.</a:t>
            </a:r>
          </a:p>
          <a:p>
            <a:endParaRPr lang="en-US" dirty="0"/>
          </a:p>
          <a:p>
            <a:r>
              <a:rPr lang="en-US" dirty="0"/>
              <a:t>And they are sustained for 7 days in PBMCs</a:t>
            </a:r>
          </a:p>
        </p:txBody>
      </p:sp>
      <p:sp>
        <p:nvSpPr>
          <p:cNvPr id="4" name="Slide Number Placeholder 3"/>
          <p:cNvSpPr>
            <a:spLocks noGrp="1"/>
          </p:cNvSpPr>
          <p:nvPr>
            <p:ph type="sldNum" sz="quarter" idx="5"/>
          </p:nvPr>
        </p:nvSpPr>
        <p:spPr/>
        <p:txBody>
          <a:bodyPr/>
          <a:lstStyle/>
          <a:p>
            <a:pPr>
              <a:defRPr/>
            </a:pPr>
            <a:fld id="{61E1ECAF-FAEC-5946-9A7E-8EED4258857B}" type="slidenum">
              <a:rPr lang="en-US" altLang="en-US" smtClean="0"/>
              <a:pPr>
                <a:defRPr/>
              </a:pPr>
              <a:t>12</a:t>
            </a:fld>
            <a:endParaRPr lang="en-US" altLang="en-US"/>
          </a:p>
        </p:txBody>
      </p:sp>
    </p:spTree>
    <p:extLst>
      <p:ext uri="{BB962C8B-B14F-4D97-AF65-F5344CB8AC3E}">
        <p14:creationId xmlns:p14="http://schemas.microsoft.com/office/powerpoint/2010/main" val="112816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13</a:t>
            </a:fld>
            <a:endParaRPr lang="en-US" altLang="en-US" sz="1200"/>
          </a:p>
        </p:txBody>
      </p:sp>
    </p:spTree>
    <p:extLst>
      <p:ext uri="{BB962C8B-B14F-4D97-AF65-F5344CB8AC3E}">
        <p14:creationId xmlns:p14="http://schemas.microsoft.com/office/powerpoint/2010/main" val="175674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14</a:t>
            </a:fld>
            <a:endParaRPr lang="en-US" altLang="en-US" sz="1200"/>
          </a:p>
        </p:txBody>
      </p:sp>
    </p:spTree>
    <p:extLst>
      <p:ext uri="{BB962C8B-B14F-4D97-AF65-F5344CB8AC3E}">
        <p14:creationId xmlns:p14="http://schemas.microsoft.com/office/powerpoint/2010/main" val="4182118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15</a:t>
            </a:fld>
            <a:endParaRPr lang="en-US" altLang="en-US" sz="1200"/>
          </a:p>
        </p:txBody>
      </p:sp>
    </p:spTree>
    <p:extLst>
      <p:ext uri="{BB962C8B-B14F-4D97-AF65-F5344CB8AC3E}">
        <p14:creationId xmlns:p14="http://schemas.microsoft.com/office/powerpoint/2010/main" val="322093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16</a:t>
            </a:fld>
            <a:endParaRPr lang="en-US" altLang="en-US" sz="1200"/>
          </a:p>
        </p:txBody>
      </p:sp>
    </p:spTree>
    <p:extLst>
      <p:ext uri="{BB962C8B-B14F-4D97-AF65-F5344CB8AC3E}">
        <p14:creationId xmlns:p14="http://schemas.microsoft.com/office/powerpoint/2010/main" val="3824709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17</a:t>
            </a:fld>
            <a:endParaRPr lang="en-US" altLang="en-US" sz="1200"/>
          </a:p>
        </p:txBody>
      </p:sp>
    </p:spTree>
    <p:extLst>
      <p:ext uri="{BB962C8B-B14F-4D97-AF65-F5344CB8AC3E}">
        <p14:creationId xmlns:p14="http://schemas.microsoft.com/office/powerpoint/2010/main" val="3426607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18</a:t>
            </a:fld>
            <a:endParaRPr lang="en-US" altLang="en-US" sz="1200"/>
          </a:p>
        </p:txBody>
      </p:sp>
    </p:spTree>
    <p:extLst>
      <p:ext uri="{BB962C8B-B14F-4D97-AF65-F5344CB8AC3E}">
        <p14:creationId xmlns:p14="http://schemas.microsoft.com/office/powerpoint/2010/main" val="4176707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A couple of quotes </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One to remember the difficulties of the often thankless task of producing guidelines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The second to suggest the practical importance of accumulating evidence when RCT data is not available and might never be available.</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Finally a community </a:t>
            </a:r>
            <a:r>
              <a:rPr lang="en-GB" altLang="en-US" dirty="0" err="1">
                <a:latin typeface="Arial" panose="020B0604020202020204" pitchFamily="34" charset="0"/>
                <a:ea typeface="ＭＳ Ｐゴシック" panose="020B0600070205080204" pitchFamily="34" charset="-128"/>
              </a:rPr>
              <a:t>connent</a:t>
            </a:r>
            <a:r>
              <a:rPr lang="en-GB" altLang="en-US" dirty="0">
                <a:latin typeface="Arial" panose="020B0604020202020204" pitchFamily="34" charset="0"/>
                <a:ea typeface="ＭＳ Ｐゴシック" panose="020B0600070205080204" pitchFamily="34" charset="-128"/>
              </a:rPr>
              <a:t> on why guidelines remain essential for advocates – we can use them to challenge suboptimal care.</a:t>
            </a: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19</a:t>
            </a:fld>
            <a:endParaRPr lang="en-US" altLang="en-US" sz="1200"/>
          </a:p>
        </p:txBody>
      </p:sp>
    </p:spTree>
    <p:extLst>
      <p:ext uri="{BB962C8B-B14F-4D97-AF65-F5344CB8AC3E}">
        <p14:creationId xmlns:p14="http://schemas.microsoft.com/office/powerpoint/2010/main" val="200851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Thank you for the chance to talk.</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Luckily this is a few weeks after the talks from Sheena McCormack and Dan Clutterbuck who went through the technical data and evidence.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 will give a non-technical summary of the changes and why they are so important</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I have included a final bullet to flag issues relating to transgender health as this has been such a difficult time recently and because I know C&amp;W is one of the leading clinics that develops services for trans and non-binary people.</a:t>
            </a:r>
          </a:p>
          <a:p>
            <a:pPr eaLnBrk="1" hangingPunct="1"/>
            <a:endParaRPr lang="en-GB" altLang="en-US" dirty="0">
              <a:latin typeface="Arial" panose="020B0604020202020204" pitchFamily="34" charset="0"/>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2</a:t>
            </a:fld>
            <a:endParaRPr lang="en-US" altLang="en-US" sz="1200"/>
          </a:p>
        </p:txBody>
      </p:sp>
    </p:spTree>
    <p:extLst>
      <p:ext uri="{BB962C8B-B14F-4D97-AF65-F5344CB8AC3E}">
        <p14:creationId xmlns:p14="http://schemas.microsoft.com/office/powerpoint/2010/main" val="1596916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20</a:t>
            </a:fld>
            <a:endParaRPr lang="en-US" altLang="en-US" sz="1200"/>
          </a:p>
        </p:txBody>
      </p:sp>
    </p:spTree>
    <p:extLst>
      <p:ext uri="{BB962C8B-B14F-4D97-AF65-F5344CB8AC3E}">
        <p14:creationId xmlns:p14="http://schemas.microsoft.com/office/powerpoint/2010/main" val="3455677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D6208354-487C-5357-36B9-E8B7B74755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FD614560-C6CC-8045-A387-89133C3D0E33}" type="slidenum">
              <a:rPr lang="en-US" altLang="en-US" sz="1200">
                <a:latin typeface="Times" pitchFamily="2" charset="0"/>
              </a:rPr>
              <a:pPr/>
              <a:t>21</a:t>
            </a:fld>
            <a:endParaRPr lang="en-US" altLang="en-US" sz="1200">
              <a:latin typeface="Times" pitchFamily="2" charset="0"/>
            </a:endParaRPr>
          </a:p>
        </p:txBody>
      </p:sp>
      <p:sp>
        <p:nvSpPr>
          <p:cNvPr id="20482" name="Rectangle 2">
            <a:extLst>
              <a:ext uri="{FF2B5EF4-FFF2-40B4-BE49-F238E27FC236}">
                <a16:creationId xmlns:a16="http://schemas.microsoft.com/office/drawing/2014/main" id="{FBAC3658-F5B1-132A-9078-2F1D92900E2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649800E-33B6-CD20-04A8-1BFD118A53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pitchFamily="2" charset="0"/>
                <a:ea typeface="ＭＳ Ｐゴシック" panose="020B0600070205080204" pitchFamily="34" charset="-128"/>
              </a:rPr>
              <a:t>The early results were so remarkable – but the lack of urgency for </a:t>
            </a:r>
            <a:r>
              <a:rPr lang="en-US" altLang="en-US" dirty="0" err="1">
                <a:latin typeface="Times" pitchFamily="2" charset="0"/>
                <a:ea typeface="ＭＳ Ｐゴシック" panose="020B0600070205080204" pitchFamily="34" charset="-128"/>
              </a:rPr>
              <a:t>optsions</a:t>
            </a:r>
            <a:r>
              <a:rPr lang="en-US" altLang="en-US" dirty="0">
                <a:latin typeface="Times" pitchFamily="2" charset="0"/>
                <a:ea typeface="ＭＳ Ｐゴシック" panose="020B0600070205080204" pitchFamily="34" charset="-128"/>
              </a:rPr>
              <a:t> other than condoms took almost two decades for this to become an option,.</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This was pre-HAART, pre-protease inhibitors, 7 years prior to TDF approval as ART, with the main study running in 1994 or earlier.</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35 macaques we dosed with daily tenofovir that was started either shortly before or after SIV inoculation.</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Control animals all became quickly infected – within 1-3 weeks – and none of the 25 animals receiving active tenofovir by any schedule became infected.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D6208354-487C-5357-36B9-E8B7B74755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fld id="{FD614560-C6CC-8045-A387-89133C3D0E33}" type="slidenum">
              <a:rPr lang="en-US" altLang="en-US" sz="1200">
                <a:latin typeface="Times" pitchFamily="2" charset="0"/>
              </a:rPr>
              <a:pPr/>
              <a:t>22</a:t>
            </a:fld>
            <a:endParaRPr lang="en-US" altLang="en-US" sz="1200">
              <a:latin typeface="Times" pitchFamily="2" charset="0"/>
            </a:endParaRPr>
          </a:p>
        </p:txBody>
      </p:sp>
      <p:sp>
        <p:nvSpPr>
          <p:cNvPr id="20482" name="Rectangle 2">
            <a:extLst>
              <a:ext uri="{FF2B5EF4-FFF2-40B4-BE49-F238E27FC236}">
                <a16:creationId xmlns:a16="http://schemas.microsoft.com/office/drawing/2014/main" id="{FBAC3658-F5B1-132A-9078-2F1D92900E2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649800E-33B6-CD20-04A8-1BFD118A53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pitchFamily="2" charset="0"/>
                <a:ea typeface="ＭＳ Ｐゴシック" panose="020B0600070205080204" pitchFamily="34" charset="-128"/>
              </a:rPr>
              <a:t>The early results were so remarkable – but the lack of urgency for </a:t>
            </a:r>
            <a:r>
              <a:rPr lang="en-US" altLang="en-US" dirty="0" err="1">
                <a:latin typeface="Times" pitchFamily="2" charset="0"/>
                <a:ea typeface="ＭＳ Ｐゴシック" panose="020B0600070205080204" pitchFamily="34" charset="-128"/>
              </a:rPr>
              <a:t>optsions</a:t>
            </a:r>
            <a:r>
              <a:rPr lang="en-US" altLang="en-US" dirty="0">
                <a:latin typeface="Times" pitchFamily="2" charset="0"/>
                <a:ea typeface="ＭＳ Ｐゴシック" panose="020B0600070205080204" pitchFamily="34" charset="-128"/>
              </a:rPr>
              <a:t> other than condoms took almost two decades for this to become an option,.</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This was pre-HAART, pre-protease inhibitors, 7 years prior to TDF approval as ART, with the main study running in 1994 or earlier.</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35 macaques we dosed with daily tenofovir that was started either shortly before or after SIV inoculation.</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Control animals all became quickly infected – within 1-3 weeks – and none of the 25 animals receiving active tenofovir by any schedule became infected.</a:t>
            </a:r>
          </a:p>
        </p:txBody>
      </p:sp>
    </p:spTree>
    <p:extLst>
      <p:ext uri="{BB962C8B-B14F-4D97-AF65-F5344CB8AC3E}">
        <p14:creationId xmlns:p14="http://schemas.microsoft.com/office/powerpoint/2010/main" val="2752369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7BEDFDD9-2326-B0DF-3715-CE58B2DECF39}"/>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F9273285-C3D9-073D-9EC2-F4BFB7F9E3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Thanks to everyone involved in the guide – especially Sheena and Dan who patiently </a:t>
            </a:r>
            <a:r>
              <a:rPr lang="en-GB" altLang="en-US" dirty="0" err="1">
                <a:latin typeface="Arial" panose="020B0604020202020204" pitchFamily="34" charset="0"/>
                <a:ea typeface="ＭＳ Ｐゴシック" panose="020B0600070205080204" pitchFamily="34" charset="-128"/>
              </a:rPr>
              <a:t>respnded</a:t>
            </a:r>
            <a:r>
              <a:rPr lang="en-GB" altLang="en-US" dirty="0">
                <a:latin typeface="Arial" panose="020B0604020202020204" pitchFamily="34" charset="0"/>
                <a:ea typeface="ＭＳ Ｐゴシック" panose="020B0600070205080204" pitchFamily="34" charset="-128"/>
              </a:rPr>
              <a:t> to dozens of emails trying to get the text and wording right,</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Also to community colleagues with expertise in practical aspects of PrEP roll-out</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Including Sophie who also actively helped fundraise to help cover some of the print costs.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The Feb 2024 edition will be out of stock by August 2024,</a:t>
            </a:r>
          </a:p>
          <a:p>
            <a:pPr eaLnBrk="1" hangingPunct="1"/>
            <a:endParaRPr lang="en-GB" altLang="en-US" dirty="0">
              <a:latin typeface="Arial" panose="020B0604020202020204" pitchFamily="34" charset="0"/>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6B1F99BB-3987-BC81-95A2-E2D7ED2127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AE9FE3-7A73-9C4D-97BA-1441170D49EE}" type="slidenum">
              <a:rPr lang="en-US" altLang="en-US" sz="1200" smtClean="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6C5B5054-B93D-C480-32C7-B02941D9E989}"/>
              </a:ext>
            </a:extLst>
          </p:cNvPr>
          <p:cNvSpPr>
            <a:spLocks noGrp="1" noRot="1" noChangeAspect="1" noChangeArrowheads="1" noTextEdit="1"/>
          </p:cNvSpPr>
          <p:nvPr>
            <p:ph type="sldImg"/>
          </p:nvPr>
        </p:nvSpPr>
        <p:spPr>
          <a:ln/>
        </p:spPr>
      </p:sp>
      <p:sp>
        <p:nvSpPr>
          <p:cNvPr id="11266" name="Rectangle 3">
            <a:extLst>
              <a:ext uri="{FF2B5EF4-FFF2-40B4-BE49-F238E27FC236}">
                <a16:creationId xmlns:a16="http://schemas.microsoft.com/office/drawing/2014/main" id="{72A8AD40-DFA1-0645-7D97-D17ADD3EEDD3}"/>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1E1ECAF-FAEC-5946-9A7E-8EED4258857B}" type="slidenum">
              <a:rPr lang="en-US" altLang="en-US" smtClean="0"/>
              <a:pPr>
                <a:defRPr/>
              </a:pPr>
              <a:t>25</a:t>
            </a:fld>
            <a:endParaRPr lang="en-US" altLang="en-US"/>
          </a:p>
        </p:txBody>
      </p:sp>
    </p:spTree>
    <p:extLst>
      <p:ext uri="{BB962C8B-B14F-4D97-AF65-F5344CB8AC3E}">
        <p14:creationId xmlns:p14="http://schemas.microsoft.com/office/powerpoint/2010/main" val="2101001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0875C-5854-44C3-B364-9BD4C96CA213}" type="slidenum">
              <a:rPr lang="en-GB" smtClean="0"/>
              <a:pPr/>
              <a:t>26</a:t>
            </a:fld>
            <a:endParaRPr lang="en-GB"/>
          </a:p>
        </p:txBody>
      </p:sp>
    </p:spTree>
    <p:extLst>
      <p:ext uri="{BB962C8B-B14F-4D97-AF65-F5344CB8AC3E}">
        <p14:creationId xmlns:p14="http://schemas.microsoft.com/office/powerpoint/2010/main" val="1896802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1E1ECAF-FAEC-5946-9A7E-8EED4258857B}" type="slidenum">
              <a:rPr lang="en-US" altLang="en-US" smtClean="0"/>
              <a:pPr>
                <a:defRPr/>
              </a:pPr>
              <a:t>27</a:t>
            </a:fld>
            <a:endParaRPr lang="en-US" altLang="en-US"/>
          </a:p>
        </p:txBody>
      </p:sp>
    </p:spTree>
    <p:extLst>
      <p:ext uri="{BB962C8B-B14F-4D97-AF65-F5344CB8AC3E}">
        <p14:creationId xmlns:p14="http://schemas.microsoft.com/office/powerpoint/2010/main" val="2202685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80340" algn="l"/>
            <a:r>
              <a:rPr lang="en-GB" sz="1800" u="sng" dirty="0">
                <a:solidFill>
                  <a:srgbClr val="008080"/>
                </a:solidFill>
                <a:effectLst/>
                <a:latin typeface="Calibri" panose="020F0502020204030204" pitchFamily="34" charset="0"/>
                <a:ea typeface="Times New Roman" panose="02020603050405020304" pitchFamily="18" charset="0"/>
              </a:rPr>
              <a:t>An alternative modelling study (Zhang 2023) based on all available clinical trials of daily TD-FTC in women and exploring the wide range of reported clinical average efficacy, also strongly suggests that the lower (or no)  in efficacy of </a:t>
            </a:r>
            <a:r>
              <a:rPr lang="en-GB" sz="1800" u="sng" dirty="0" err="1">
                <a:solidFill>
                  <a:srgbClr val="008080"/>
                </a:solidFill>
                <a:effectLst/>
                <a:latin typeface="Calibri" panose="020F0502020204030204" pitchFamily="34" charset="0"/>
                <a:ea typeface="Times New Roman" panose="02020603050405020304" pitchFamily="18" charset="0"/>
              </a:rPr>
              <a:t>PrEP</a:t>
            </a:r>
            <a:r>
              <a:rPr lang="en-GB" sz="1800" u="sng" dirty="0">
                <a:solidFill>
                  <a:srgbClr val="008080"/>
                </a:solidFill>
                <a:effectLst/>
                <a:latin typeface="Calibri" panose="020F0502020204030204" pitchFamily="34" charset="0"/>
                <a:ea typeface="Times New Roman" panose="02020603050405020304" pitchFamily="18" charset="0"/>
              </a:rPr>
              <a:t> reported in heterosexual cis women is a function of low adherence rather than tissue drug concentrations</a:t>
            </a:r>
            <a:r>
              <a:rPr lang="en-GB" sz="1800" u="sng" dirty="0">
                <a:solidFill>
                  <a:srgbClr val="008080"/>
                </a:solidFill>
                <a:effectLst/>
                <a:latin typeface="Times New Roman" panose="02020603050405020304" pitchFamily="18" charset="0"/>
                <a:ea typeface="Times New Roman" panose="02020603050405020304" pitchFamily="18" charset="0"/>
              </a:rPr>
              <a:t> </a:t>
            </a:r>
            <a:r>
              <a:rPr lang="en-GB" sz="1800" u="sng" dirty="0">
                <a:solidFill>
                  <a:srgbClr val="008080"/>
                </a:solidFill>
                <a:effectLst/>
                <a:latin typeface="Calibri" panose="020F0502020204030204" pitchFamily="34" charset="0"/>
                <a:ea typeface="Times New Roman" panose="02020603050405020304" pitchFamily="18" charset="0"/>
              </a:rPr>
              <a:t>. If PBMC drug levels are the relevant marker of protection, then 3-4 doses per week will offer similar levels of protection for receptive vaginal sex as for other sexual exposures. The extent to which effectiveness in clinical trials was dependent on drug pharmacokinetics as opposed to adherence is incompletely understood, but recent evidence suggests that adherence is the main driver of the observed difference in efficacy in heterosexual women.</a:t>
            </a:r>
            <a:r>
              <a:rPr lang="en-GB" sz="1800" u="sng" dirty="0">
                <a:solidFill>
                  <a:srgbClr val="008080"/>
                </a:solidFill>
                <a:effectLst/>
                <a:latin typeface="Times New Roman" panose="02020603050405020304" pitchFamily="18" charset="0"/>
                <a:ea typeface="Times New Roman" panose="02020603050405020304" pitchFamily="18" charset="0"/>
              </a:rPr>
              <a:t>  </a:t>
            </a:r>
            <a:r>
              <a:rPr lang="en-GB" dirty="0">
                <a:effectLst/>
              </a:rPr>
              <a:t> </a:t>
            </a:r>
            <a:r>
              <a:rPr lang="en-GB" sz="1800" dirty="0">
                <a:effectLst/>
                <a:latin typeface="Times New Roman" panose="02020603050405020304" pitchFamily="18" charset="0"/>
                <a:ea typeface="Times New Roman" panose="02020603050405020304" pitchFamily="18" charset="0"/>
              </a:rPr>
              <a:t> </a:t>
            </a:r>
            <a:r>
              <a:rPr lang="en-GB" sz="1800" dirty="0">
                <a:solidFill>
                  <a:srgbClr val="222222"/>
                </a:solidFill>
                <a:effectLst/>
                <a:highlight>
                  <a:srgbClr val="FFFFFF"/>
                </a:highlight>
                <a:latin typeface="Times New Roman" panose="02020603050405020304" pitchFamily="18" charset="0"/>
                <a:ea typeface="Times New Roman" panose="02020603050405020304" pitchFamily="18" charset="0"/>
              </a:rPr>
              <a:t>Zhang, L., </a:t>
            </a:r>
            <a:r>
              <a:rPr lang="en-GB" sz="1800" dirty="0" err="1">
                <a:solidFill>
                  <a:srgbClr val="222222"/>
                </a:solidFill>
                <a:effectLst/>
                <a:highlight>
                  <a:srgbClr val="FFFFFF"/>
                </a:highlight>
                <a:latin typeface="Times New Roman" panose="02020603050405020304" pitchFamily="18" charset="0"/>
                <a:ea typeface="Times New Roman" panose="02020603050405020304" pitchFamily="18" charset="0"/>
              </a:rPr>
              <a:t>Iannuzzi</a:t>
            </a:r>
            <a:r>
              <a:rPr lang="en-GB" sz="1800" dirty="0">
                <a:solidFill>
                  <a:srgbClr val="222222"/>
                </a:solidFill>
                <a:effectLst/>
                <a:highlight>
                  <a:srgbClr val="FFFFFF"/>
                </a:highlight>
                <a:latin typeface="Times New Roman" panose="02020603050405020304" pitchFamily="18" charset="0"/>
                <a:ea typeface="Times New Roman" panose="02020603050405020304" pitchFamily="18" charset="0"/>
              </a:rPr>
              <a:t>, S., </a:t>
            </a:r>
            <a:r>
              <a:rPr lang="en-GB" sz="1800" dirty="0" err="1">
                <a:solidFill>
                  <a:srgbClr val="222222"/>
                </a:solidFill>
                <a:effectLst/>
                <a:highlight>
                  <a:srgbClr val="FFFFFF"/>
                </a:highlight>
                <a:latin typeface="Times New Roman" panose="02020603050405020304" pitchFamily="18" charset="0"/>
                <a:ea typeface="Times New Roman" panose="02020603050405020304" pitchFamily="18" charset="0"/>
              </a:rPr>
              <a:t>Chaturvedula</a:t>
            </a:r>
            <a:r>
              <a:rPr lang="en-GB" sz="1800" dirty="0">
                <a:solidFill>
                  <a:srgbClr val="222222"/>
                </a:solidFill>
                <a:effectLst/>
                <a:highlight>
                  <a:srgbClr val="FFFFFF"/>
                </a:highlight>
                <a:latin typeface="Times New Roman" panose="02020603050405020304" pitchFamily="18" charset="0"/>
                <a:ea typeface="Times New Roman" panose="02020603050405020304" pitchFamily="18" charset="0"/>
              </a:rPr>
              <a:t>, A. </a:t>
            </a:r>
            <a:r>
              <a:rPr lang="en-GB" sz="1800" i="1" dirty="0">
                <a:solidFill>
                  <a:srgbClr val="222222"/>
                </a:solidFill>
                <a:effectLst/>
                <a:highlight>
                  <a:srgbClr val="FFFFFF"/>
                </a:highlight>
                <a:latin typeface="Times New Roman" panose="02020603050405020304" pitchFamily="18" charset="0"/>
                <a:ea typeface="Times New Roman" panose="02020603050405020304" pitchFamily="18" charset="0"/>
              </a:rPr>
              <a:t>et al.</a:t>
            </a:r>
            <a:r>
              <a:rPr lang="en-GB" sz="1800" dirty="0">
                <a:solidFill>
                  <a:srgbClr val="222222"/>
                </a:solidFill>
                <a:effectLst/>
                <a:highlight>
                  <a:srgbClr val="FFFFFF"/>
                </a:highlight>
                <a:latin typeface="Times New Roman" panose="02020603050405020304" pitchFamily="18" charset="0"/>
                <a:ea typeface="Times New Roman" panose="02020603050405020304" pitchFamily="18" charset="0"/>
              </a:rPr>
              <a:t> Model-based predictions of protective HIV pre-exposure prophylaxis adherence levels in cisgender women. </a:t>
            </a:r>
            <a:r>
              <a:rPr lang="en-GB" sz="1800" i="1" dirty="0">
                <a:solidFill>
                  <a:srgbClr val="222222"/>
                </a:solidFill>
                <a:effectLst/>
                <a:highlight>
                  <a:srgbClr val="FFFFFF"/>
                </a:highlight>
                <a:latin typeface="Times New Roman" panose="02020603050405020304" pitchFamily="18" charset="0"/>
                <a:ea typeface="Times New Roman" panose="02020603050405020304" pitchFamily="18" charset="0"/>
              </a:rPr>
              <a:t>Nat Med</a:t>
            </a:r>
            <a:r>
              <a:rPr lang="en-GB" sz="1800" dirty="0">
                <a:solidFill>
                  <a:srgbClr val="222222"/>
                </a:solidFill>
                <a:effectLst/>
                <a:highlight>
                  <a:srgbClr val="FFFFFF"/>
                </a:highlight>
                <a:latin typeface="Times New Roman" panose="02020603050405020304" pitchFamily="18" charset="0"/>
                <a:ea typeface="Times New Roman" panose="02020603050405020304" pitchFamily="18" charset="0"/>
              </a:rPr>
              <a:t> </a:t>
            </a:r>
            <a:r>
              <a:rPr lang="en-GB" sz="1800" b="1" dirty="0">
                <a:solidFill>
                  <a:srgbClr val="222222"/>
                </a:solidFill>
                <a:effectLst/>
                <a:highlight>
                  <a:srgbClr val="FFFFFF"/>
                </a:highlight>
                <a:latin typeface="Times New Roman" panose="02020603050405020304" pitchFamily="18" charset="0"/>
                <a:ea typeface="Times New Roman" panose="02020603050405020304" pitchFamily="18" charset="0"/>
              </a:rPr>
              <a:t>29</a:t>
            </a:r>
            <a:r>
              <a:rPr lang="en-GB" sz="1800" dirty="0">
                <a:solidFill>
                  <a:srgbClr val="222222"/>
                </a:solidFill>
                <a:effectLst/>
                <a:highlight>
                  <a:srgbClr val="FFFFFF"/>
                </a:highlight>
                <a:latin typeface="Times New Roman" panose="02020603050405020304" pitchFamily="18" charset="0"/>
                <a:ea typeface="Times New Roman" panose="02020603050405020304" pitchFamily="18" charset="0"/>
              </a:rPr>
              <a:t>, 2753–2762 (2023). https://doi.org/10.1038/s41591-023-02615-x</a:t>
            </a:r>
            <a:r>
              <a:rPr lang="en-GB" sz="1800" dirty="0">
                <a:effectLst/>
                <a:latin typeface="Times New Roman" panose="02020603050405020304" pitchFamily="18" charset="0"/>
                <a:ea typeface="Times New Roman" panose="02020603050405020304" pitchFamily="18" charset="0"/>
              </a:rPr>
              <a:t> </a:t>
            </a:r>
          </a:p>
          <a:p>
            <a:pPr marR="180340" algn="l"/>
            <a:r>
              <a:rPr lang="en-GB" sz="1800" dirty="0">
                <a:effectLst/>
                <a:latin typeface="Times New Roman" panose="02020603050405020304" pitchFamily="18" charset="0"/>
                <a:ea typeface="Times New Roman" panose="02020603050405020304" pitchFamily="18" charset="0"/>
              </a:rPr>
              <a:t> This is probably where Zhang comes in? I have had a first go based on a first read but I am sure could be improved. It is complex!</a:t>
            </a:r>
          </a:p>
          <a:p>
            <a:pPr marR="180340" algn="l"/>
            <a:r>
              <a:rPr lang="en-GB" sz="1800" dirty="0">
                <a:effectLst/>
                <a:latin typeface="Times New Roman" panose="02020603050405020304" pitchFamily="18" charset="0"/>
                <a:ea typeface="Times New Roman" panose="02020603050405020304" pitchFamily="18" charset="0"/>
              </a:rPr>
              <a:t> Have included the mention of 3-4 doses per week as providing adequate protection, but not in any recommendations or GPP</a:t>
            </a:r>
          </a:p>
          <a:p>
            <a:endParaRPr lang="en-GB" dirty="0"/>
          </a:p>
        </p:txBody>
      </p:sp>
      <p:sp>
        <p:nvSpPr>
          <p:cNvPr id="4" name="Slide Number Placeholder 3"/>
          <p:cNvSpPr>
            <a:spLocks noGrp="1"/>
          </p:cNvSpPr>
          <p:nvPr>
            <p:ph type="sldNum" sz="quarter" idx="5"/>
          </p:nvPr>
        </p:nvSpPr>
        <p:spPr/>
        <p:txBody>
          <a:bodyPr/>
          <a:lstStyle/>
          <a:p>
            <a:fld id="{F650875C-5854-44C3-B364-9BD4C96CA213}" type="slidenum">
              <a:rPr lang="en-GB" smtClean="0"/>
              <a:pPr/>
              <a:t>28</a:t>
            </a:fld>
            <a:endParaRPr lang="en-GB"/>
          </a:p>
        </p:txBody>
      </p:sp>
    </p:spTree>
    <p:extLst>
      <p:ext uri="{BB962C8B-B14F-4D97-AF65-F5344CB8AC3E}">
        <p14:creationId xmlns:p14="http://schemas.microsoft.com/office/powerpoint/2010/main" val="3277008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Pharmacokinetic</a:t>
            </a:r>
          </a:p>
          <a:p>
            <a:r>
              <a:rPr lang="en-GB" sz="1200" kern="1200" dirty="0">
                <a:solidFill>
                  <a:schemeClr val="tx1"/>
                </a:solidFill>
                <a:latin typeface="+mn-lt"/>
                <a:ea typeface="+mn-ea"/>
                <a:cs typeface="+mn-cs"/>
              </a:rPr>
              <a:t>Furthermore efficacy in TDF-2 differed between sexes with 49% efficacy in women and 80% in men(15). Partners </a:t>
            </a:r>
            <a:r>
              <a:rPr lang="en-GB" sz="1200" kern="1200" dirty="0" err="1">
                <a:solidFill>
                  <a:schemeClr val="tx1"/>
                </a:solidFill>
                <a:latin typeface="+mn-lt"/>
                <a:ea typeface="+mn-ea"/>
                <a:cs typeface="+mn-cs"/>
              </a:rPr>
              <a:t>PrEP</a:t>
            </a:r>
            <a:r>
              <a:rPr lang="en-GB" sz="1200" kern="1200" dirty="0">
                <a:solidFill>
                  <a:schemeClr val="tx1"/>
                </a:solidFill>
                <a:latin typeface="+mn-lt"/>
                <a:ea typeface="+mn-ea"/>
                <a:cs typeface="+mn-cs"/>
              </a:rPr>
              <a:t>(14) included a TDF only arm which, overall, had comparable efficacy (67%). For women, the efficacy of TDF </a:t>
            </a:r>
            <a:r>
              <a:rPr lang="en-GB" sz="1200" kern="1200" dirty="0" err="1">
                <a:solidFill>
                  <a:schemeClr val="tx1"/>
                </a:solidFill>
                <a:latin typeface="+mn-lt"/>
                <a:ea typeface="+mn-ea"/>
                <a:cs typeface="+mn-cs"/>
              </a:rPr>
              <a:t>PrEP</a:t>
            </a:r>
            <a:r>
              <a:rPr lang="en-GB" sz="1200" kern="1200" dirty="0">
                <a:solidFill>
                  <a:schemeClr val="tx1"/>
                </a:solidFill>
                <a:latin typeface="+mn-lt"/>
                <a:ea typeface="+mn-ea"/>
                <a:cs typeface="+mn-cs"/>
              </a:rPr>
              <a:t> compared to placebo was 71% (p=0.002) and of TDF-FTC was 66% (p=0.005); among men the efficacies were 63% (p=0.01) and 84% (p&lt;0.001) respectively. </a:t>
            </a:r>
            <a:endParaRPr lang="en-GB" dirty="0"/>
          </a:p>
          <a:p>
            <a:endParaRPr lang="en-GB" dirty="0"/>
          </a:p>
          <a:p>
            <a:r>
              <a:rPr lang="en-GB" dirty="0" err="1"/>
              <a:t>modeling</a:t>
            </a:r>
            <a:r>
              <a:rPr lang="en-GB" dirty="0"/>
              <a:t> revealed that individuals without detectable plasma </a:t>
            </a:r>
            <a:r>
              <a:rPr lang="en-GB" dirty="0" err="1"/>
              <a:t>teno</a:t>
            </a:r>
            <a:r>
              <a:rPr lang="en-GB" dirty="0"/>
              <a:t>-</a:t>
            </a:r>
          </a:p>
          <a:p>
            <a:r>
              <a:rPr lang="en-GB" dirty="0" err="1"/>
              <a:t>fovir</a:t>
            </a:r>
            <a:r>
              <a:rPr lang="en-GB" dirty="0"/>
              <a:t> (TFV) have taken the product at most once weekly (43% prob-</a:t>
            </a:r>
          </a:p>
          <a:p>
            <a:r>
              <a:rPr lang="en-GB" dirty="0"/>
              <a:t>ability; interquartile range (IQR): 29–54%) or not at all (Supplementary</a:t>
            </a:r>
          </a:p>
          <a:p>
            <a:endParaRPr lang="en-GB" dirty="0"/>
          </a:p>
          <a:p>
            <a:r>
              <a:rPr lang="en-GB" dirty="0"/>
              <a:t>Figs. 1 and 2). Subsequently, we assumed that individuals with </a:t>
            </a:r>
            <a:r>
              <a:rPr lang="en-GB" dirty="0" err="1"/>
              <a:t>unde</a:t>
            </a:r>
            <a:r>
              <a:rPr lang="en-GB" dirty="0"/>
              <a:t>-</a:t>
            </a:r>
          </a:p>
          <a:p>
            <a:r>
              <a:rPr lang="en-GB" dirty="0" err="1"/>
              <a:t>tectable</a:t>
            </a:r>
            <a:r>
              <a:rPr lang="en-GB" dirty="0"/>
              <a:t> drug have not taken FTC/TDF at all, hence having 0% </a:t>
            </a:r>
            <a:r>
              <a:rPr lang="en-GB" dirty="0" err="1"/>
              <a:t>PrEP</a:t>
            </a:r>
            <a:endParaRPr lang="en-GB" dirty="0"/>
          </a:p>
          <a:p>
            <a:endParaRPr lang="en-GB" dirty="0"/>
          </a:p>
          <a:p>
            <a:r>
              <a:rPr lang="en-GB" dirty="0"/>
              <a:t>efficacy. The proportion of random samples with undetectable plasma</a:t>
            </a:r>
          </a:p>
          <a:p>
            <a:r>
              <a:rPr lang="en-GB" dirty="0"/>
              <a:t>TFV in the FTC/TDF intervention arm was 19% in the Partners-</a:t>
            </a:r>
            <a:r>
              <a:rPr lang="en-GB" dirty="0" err="1"/>
              <a:t>PrEP</a:t>
            </a:r>
            <a:r>
              <a:rPr lang="en-GB" dirty="0"/>
              <a:t> and</a:t>
            </a:r>
          </a:p>
          <a:p>
            <a:r>
              <a:rPr lang="en-GB" dirty="0"/>
              <a:t>TDF2, 44% in HPTN 084, 64% in FEM-</a:t>
            </a:r>
            <a:r>
              <a:rPr lang="en-GB" dirty="0" err="1"/>
              <a:t>PrEP</a:t>
            </a:r>
            <a:r>
              <a:rPr lang="en-GB" dirty="0"/>
              <a:t> and 71% in VOICE studies</a:t>
            </a:r>
          </a:p>
          <a:p>
            <a:r>
              <a:rPr lang="en-GB" dirty="0"/>
              <a:t>(Fig. 2a–e).</a:t>
            </a:r>
          </a:p>
        </p:txBody>
      </p:sp>
      <p:sp>
        <p:nvSpPr>
          <p:cNvPr id="4" name="Slide Number Placeholder 3"/>
          <p:cNvSpPr>
            <a:spLocks noGrp="1"/>
          </p:cNvSpPr>
          <p:nvPr>
            <p:ph type="sldNum" sz="quarter" idx="5"/>
          </p:nvPr>
        </p:nvSpPr>
        <p:spPr/>
        <p:txBody>
          <a:bodyPr/>
          <a:lstStyle/>
          <a:p>
            <a:fld id="{F650875C-5854-44C3-B364-9BD4C96CA213}" type="slidenum">
              <a:rPr lang="en-GB" smtClean="0"/>
              <a:pPr/>
              <a:t>29</a:t>
            </a:fld>
            <a:endParaRPr lang="en-GB"/>
          </a:p>
        </p:txBody>
      </p:sp>
    </p:spTree>
    <p:extLst>
      <p:ext uri="{BB962C8B-B14F-4D97-AF65-F5344CB8AC3E}">
        <p14:creationId xmlns:p14="http://schemas.microsoft.com/office/powerpoint/2010/main" val="368026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The main changes include options for easier ways to use PrEP that have much less emphasis on someone’s sex and gender – or even on the type of sex involved.</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The main results mean that everyone can get rapid protection and no-one needs to be on daily PrEP unless this is their choice,</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Also, easier access.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I’d also find it really interesting to learn how this affects PrEP services.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I didn’t realise that the guide would involve training workshops for example or that this would delay the new guides being used.</a:t>
            </a: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1E1ECAF-FAEC-5946-9A7E-8EED4258857B}" type="slidenum">
              <a:rPr lang="en-US" altLang="en-US" smtClean="0"/>
              <a:pPr>
                <a:defRPr/>
              </a:pPr>
              <a:t>30</a:t>
            </a:fld>
            <a:endParaRPr lang="en-US" altLang="en-US"/>
          </a:p>
        </p:txBody>
      </p:sp>
    </p:spTree>
    <p:extLst>
      <p:ext uri="{BB962C8B-B14F-4D97-AF65-F5344CB8AC3E}">
        <p14:creationId xmlns:p14="http://schemas.microsoft.com/office/powerpoint/2010/main" val="3644002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recommend dosing not less than 2 hours but not more than 24hours before sex, closer to 24 hours if possible.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E575B-DF01-4FDB-BDFC-849F88869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753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1E1ECAF-FAEC-5946-9A7E-8EED4258857B}" type="slidenum">
              <a:rPr lang="en-US" altLang="en-US" smtClean="0"/>
              <a:pPr>
                <a:defRPr/>
              </a:pPr>
              <a:t>32</a:t>
            </a:fld>
            <a:endParaRPr lang="en-US" altLang="en-US"/>
          </a:p>
        </p:txBody>
      </p:sp>
    </p:spTree>
    <p:extLst>
      <p:ext uri="{BB962C8B-B14F-4D97-AF65-F5344CB8AC3E}">
        <p14:creationId xmlns:p14="http://schemas.microsoft.com/office/powerpoint/2010/main" val="2329863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1E1ECAF-FAEC-5946-9A7E-8EED4258857B}" type="slidenum">
              <a:rPr lang="en-US" altLang="en-US" smtClean="0"/>
              <a:pPr>
                <a:defRPr/>
              </a:pPr>
              <a:t>33</a:t>
            </a:fld>
            <a:endParaRPr lang="en-US" altLang="en-US"/>
          </a:p>
        </p:txBody>
      </p:sp>
    </p:spTree>
    <p:extLst>
      <p:ext uri="{BB962C8B-B14F-4D97-AF65-F5344CB8AC3E}">
        <p14:creationId xmlns:p14="http://schemas.microsoft.com/office/powerpoint/2010/main" val="31277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E1ECAF-FAEC-5946-9A7E-8EED4258857B}" type="slidenum">
              <a:rPr lang="en-US" altLang="en-US" smtClean="0"/>
              <a:pPr>
                <a:defRPr/>
              </a:pPr>
              <a:t>34</a:t>
            </a:fld>
            <a:endParaRPr lang="en-US" altLang="en-US"/>
          </a:p>
        </p:txBody>
      </p:sp>
    </p:spTree>
    <p:extLst>
      <p:ext uri="{BB962C8B-B14F-4D97-AF65-F5344CB8AC3E}">
        <p14:creationId xmlns:p14="http://schemas.microsoft.com/office/powerpoint/2010/main" val="1631864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E1ECAF-FAEC-5946-9A7E-8EED4258857B}" type="slidenum">
              <a:rPr lang="en-US" altLang="en-US" smtClean="0"/>
              <a:pPr>
                <a:defRPr/>
              </a:pPr>
              <a:t>35</a:t>
            </a:fld>
            <a:endParaRPr lang="en-US" altLang="en-US"/>
          </a:p>
        </p:txBody>
      </p:sp>
    </p:spTree>
    <p:extLst>
      <p:ext uri="{BB962C8B-B14F-4D97-AF65-F5344CB8AC3E}">
        <p14:creationId xmlns:p14="http://schemas.microsoft.com/office/powerpoint/2010/main" val="295154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As background, i-Base have been coordinating this guide for over eight years.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Here are a few of the different cover designs.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We updated the booklet every year because circumstances and services change.</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Over the years it has been so important to be able to update information on easier access to PrEP – so steadily the sections on buying PrEP online have become less important.</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We have also added in specific pages on women and PrEP, trans and non-binary people, and about sex work, This content has all been developed by the other community activists – notable from the Sophia Forum, </a:t>
            </a:r>
            <a:r>
              <a:rPr lang="en-GB" altLang="en-US" dirty="0" err="1">
                <a:latin typeface="Arial" panose="020B0604020202020204" pitchFamily="34" charset="0"/>
                <a:ea typeface="ＭＳ Ｐゴシック" panose="020B0600070205080204" pitchFamily="34" charset="-128"/>
              </a:rPr>
              <a:t>CliniQ</a:t>
            </a:r>
            <a:r>
              <a:rPr lang="en-GB" altLang="en-US" dirty="0">
                <a:latin typeface="Arial" panose="020B0604020202020204" pitchFamily="34" charset="0"/>
                <a:ea typeface="ＭＳ Ｐゴシック" panose="020B0600070205080204" pitchFamily="34" charset="-128"/>
              </a:rPr>
              <a:t>, </a:t>
            </a:r>
            <a:r>
              <a:rPr lang="en-GB" altLang="en-US" dirty="0" err="1">
                <a:latin typeface="Arial" panose="020B0604020202020204" pitchFamily="34" charset="0"/>
                <a:ea typeface="ＭＳ Ｐゴシック" panose="020B0600070205080204" pitchFamily="34" charset="-128"/>
              </a:rPr>
              <a:t>Prepster</a:t>
            </a:r>
            <a:r>
              <a:rPr lang="en-GB" altLang="en-US" dirty="0">
                <a:latin typeface="Arial" panose="020B0604020202020204" pitchFamily="34" charset="0"/>
                <a:ea typeface="ＭＳ Ｐゴシック" panose="020B0600070205080204" pitchFamily="34" charset="-128"/>
              </a:rPr>
              <a:t> and </a:t>
            </a:r>
            <a:r>
              <a:rPr lang="en-GB" altLang="en-US" dirty="0" err="1">
                <a:latin typeface="Arial" panose="020B0604020202020204" pitchFamily="34" charset="0"/>
                <a:ea typeface="ＭＳ Ｐゴシック" panose="020B0600070205080204" pitchFamily="34" charset="-128"/>
              </a:rPr>
              <a:t>IwnatPrEP</a:t>
            </a:r>
            <a:r>
              <a:rPr lang="en-GB" altLang="en-US" dirty="0">
                <a:latin typeface="Arial" panose="020B0604020202020204" pitchFamily="34" charset="0"/>
                <a:ea typeface="ＭＳ Ｐゴシック" panose="020B0600070205080204" pitchFamily="34" charset="-128"/>
              </a:rPr>
              <a:t> now.</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Medical advisers include from BHIVA, BASHH, 56 Dean Street and Central and North London NHS.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This was a publication to find a gap – not a funded project – not commissioned – guidelines came later.</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endParaRPr lang="en-GB" altLang="en-US" dirty="0">
              <a:latin typeface="Arial" panose="020B0604020202020204" pitchFamily="34" charset="0"/>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4</a:t>
            </a:fld>
            <a:endParaRPr lang="en-US" altLang="en-US" sz="1200"/>
          </a:p>
        </p:txBody>
      </p:sp>
    </p:spTree>
    <p:extLst>
      <p:ext uri="{BB962C8B-B14F-4D97-AF65-F5344CB8AC3E}">
        <p14:creationId xmlns:p14="http://schemas.microsoft.com/office/powerpoint/2010/main" val="87007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Here are a few other linked resources - one is a reduced text pocket leaflet</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The others are translations by Sophia Forum in key languages spoken by women living in the UK who could benefit from PrEP.</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Both resources are still to be updated in print format – but only if we can raised funding to cover these costs.</a:t>
            </a: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5</a:t>
            </a:fld>
            <a:endParaRPr lang="en-US" altLang="en-US" sz="1200"/>
          </a:p>
        </p:txBody>
      </p:sp>
    </p:spTree>
    <p:extLst>
      <p:ext uri="{BB962C8B-B14F-4D97-AF65-F5344CB8AC3E}">
        <p14:creationId xmlns:p14="http://schemas.microsoft.com/office/powerpoint/2010/main" val="195354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PrEP guidelines are important – but big differences depending on who they are written for and in which </a:t>
            </a:r>
            <a:r>
              <a:rPr lang="en-GB" altLang="en-US" dirty="0" err="1">
                <a:latin typeface="Arial" panose="020B0604020202020204" pitchFamily="34" charset="0"/>
                <a:ea typeface="ＭＳ Ｐゴシック" panose="020B0600070205080204" pitchFamily="34" charset="-128"/>
              </a:rPr>
              <a:t>regionsl</a:t>
            </a:r>
            <a:endParaRPr lang="en-GB" altLang="en-US" dirty="0">
              <a:latin typeface="Arial" panose="020B0604020202020204" pitchFamily="34" charset="0"/>
              <a:ea typeface="ＭＳ Ｐゴシック" panose="020B0600070205080204" pitchFamily="34" charset="-128"/>
            </a:endParaRP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Many guidelines are not often updated – technically tis mean they easily date</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Depend on the indication differences by different regulatory agencies.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TAF was approved in the US but not EU, FDA doesn’t recognise 2:1:1 dosing other than possible off-label use - with cautions</a:t>
            </a: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6</a:t>
            </a:fld>
            <a:endParaRPr lang="en-US" altLang="en-US" sz="1200"/>
          </a:p>
        </p:txBody>
      </p:sp>
    </p:spTree>
    <p:extLst>
      <p:ext uri="{BB962C8B-B14F-4D97-AF65-F5344CB8AC3E}">
        <p14:creationId xmlns:p14="http://schemas.microsoft.com/office/powerpoint/2010/main" val="117465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UK guidelines were excellent in 2018 – most advanced with many options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But overt the last six years new studies suggest other options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For various reasons the planned 2023 update was delayed, partly to include injectable PrEP.</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i-Base worked with the panel to make sure any new community resources wouldn’t be out of date,</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Also, demand from clinics meant we needed to reprint.</a:t>
            </a: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7</a:t>
            </a:fld>
            <a:endParaRPr lang="en-US" altLang="en-US" sz="1200"/>
          </a:p>
        </p:txBody>
      </p:sp>
    </p:spTree>
    <p:extLst>
      <p:ext uri="{BB962C8B-B14F-4D97-AF65-F5344CB8AC3E}">
        <p14:creationId xmlns:p14="http://schemas.microsoft.com/office/powerpoint/2010/main" val="83635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As background, access to PrEP in the UK was better among some groups than others,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2022 was improving compared to 2021 data but still </a:t>
            </a:r>
            <a:r>
              <a:rPr lang="en-GB" altLang="en-US" dirty="0" err="1">
                <a:latin typeface="Arial" panose="020B0604020202020204" pitchFamily="34" charset="0"/>
                <a:ea typeface="ＭＳ Ｐゴシック" panose="020B0600070205080204" pitchFamily="34" charset="-128"/>
              </a:rPr>
              <a:t>lreduced</a:t>
            </a:r>
            <a:r>
              <a:rPr lang="en-GB" altLang="en-US" dirty="0">
                <a:latin typeface="Arial" panose="020B0604020202020204" pitchFamily="34" charset="0"/>
                <a:ea typeface="ＭＳ Ｐゴシック" panose="020B0600070205080204" pitchFamily="34" charset="-128"/>
              </a:rPr>
              <a:t> uptake compared to gay and bisexual men</a:t>
            </a: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8</a:t>
            </a:fld>
            <a:endParaRPr lang="en-US" altLang="en-US" sz="1200"/>
          </a:p>
        </p:txBody>
      </p:sp>
    </p:spTree>
    <p:extLst>
      <p:ext uri="{BB962C8B-B14F-4D97-AF65-F5344CB8AC3E}">
        <p14:creationId xmlns:p14="http://schemas.microsoft.com/office/powerpoint/2010/main" val="170888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E595B360-13B2-F67B-7B6B-9D68F432BD53}"/>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FF42E9E1-2F9A-73DE-F3CE-03B3AA065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ea typeface="ＭＳ Ｐゴシック" panose="020B0600070205080204" pitchFamily="34" charset="-128"/>
              </a:rPr>
              <a:t>And although new data wasn’t from RCTs accumulated data was becoming convincing – RCT studies on these points might never be run – or at least many people will becomes HIV positive before their results are out.</a:t>
            </a:r>
          </a:p>
        </p:txBody>
      </p:sp>
      <p:sp>
        <p:nvSpPr>
          <p:cNvPr id="7171" name="Slide Number Placeholder 3">
            <a:extLst>
              <a:ext uri="{FF2B5EF4-FFF2-40B4-BE49-F238E27FC236}">
                <a16:creationId xmlns:a16="http://schemas.microsoft.com/office/drawing/2014/main" id="{A8B3EF2C-774A-A123-0F60-6FF4D17EA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03ABF4-8827-9B46-8BC4-F07E49CD6C11}" type="slidenum">
              <a:rPr lang="en-US" altLang="en-US" sz="1200" smtClean="0"/>
              <a:pPr/>
              <a:t>9</a:t>
            </a:fld>
            <a:endParaRPr lang="en-US" altLang="en-US" sz="1200"/>
          </a:p>
        </p:txBody>
      </p:sp>
    </p:spTree>
    <p:extLst>
      <p:ext uri="{BB962C8B-B14F-4D97-AF65-F5344CB8AC3E}">
        <p14:creationId xmlns:p14="http://schemas.microsoft.com/office/powerpoint/2010/main" val="30016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46420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6603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854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4510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78589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4313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745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92392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13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8501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09298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5A9381F-4AA8-2FCE-81C5-36D8FC968559}"/>
              </a:ext>
            </a:extLst>
          </p:cNvPr>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698035D-3B5A-FE04-DDB8-5EC851FB64F8}"/>
              </a:ext>
            </a:extLst>
          </p:cNvPr>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7">
            <a:extLst>
              <a:ext uri="{FF2B5EF4-FFF2-40B4-BE49-F238E27FC236}">
                <a16:creationId xmlns:a16="http://schemas.microsoft.com/office/drawing/2014/main" id="{F084CB35-AD75-9311-6499-C1D9CB28C59A}"/>
              </a:ext>
            </a:extLst>
          </p:cNvPr>
          <p:cNvSpPr>
            <a:spLocks noChangeArrowheads="1"/>
          </p:cNvSpPr>
          <p:nvPr userDrawn="1"/>
        </p:nvSpPr>
        <p:spPr bwMode="auto">
          <a:xfrm>
            <a:off x="0" y="4800600"/>
            <a:ext cx="9144000" cy="342900"/>
          </a:xfrm>
          <a:prstGeom prst="rect">
            <a:avLst/>
          </a:prstGeom>
          <a:solidFill>
            <a:srgbClr val="C00000"/>
          </a:solidFill>
          <a:ln w="12700">
            <a:noFill/>
            <a:miter lim="800000"/>
            <a:headEnd type="none" w="sm" len="sm"/>
            <a:tailEnd type="none" w="sm" len="sm"/>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sz="1200" dirty="0">
                <a:solidFill>
                  <a:schemeClr val="bg1"/>
                </a:solidFill>
              </a:rPr>
              <a:t>Simon Collins, </a:t>
            </a:r>
            <a:r>
              <a:rPr lang="en-GB" altLang="en-US" sz="1200" dirty="0" err="1">
                <a:solidFill>
                  <a:schemeClr val="bg1"/>
                </a:solidFill>
              </a:rPr>
              <a:t>www.i-Base.info</a:t>
            </a:r>
            <a:r>
              <a:rPr lang="en-GB" altLang="en-US" sz="1200" dirty="0">
                <a:solidFill>
                  <a:schemeClr val="bg1"/>
                </a:solidFill>
              </a:rPr>
              <a:t>                                                                       C&amp;W HIV GUM training, 9 July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2D2D8A"/>
          </a:solidFill>
          <a:latin typeface="+mj-lt"/>
          <a:ea typeface="+mj-ea"/>
          <a:cs typeface="+mj-cs"/>
        </a:defRPr>
      </a:lvl1pPr>
      <a:lvl2pPr algn="ctr" rtl="0" eaLnBrk="0" fontAlgn="base" hangingPunct="0">
        <a:spcBef>
          <a:spcPct val="0"/>
        </a:spcBef>
        <a:spcAft>
          <a:spcPct val="0"/>
        </a:spcAft>
        <a:defRPr sz="4400">
          <a:solidFill>
            <a:srgbClr val="2D2D8A"/>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2D2D8A"/>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2D2D8A"/>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2D2D8A"/>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FFCB0A"/>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FFCB0A"/>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FFCB0A"/>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FFCB0A"/>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rgbClr val="2D2D8A"/>
          </a:solidFill>
          <a:latin typeface="+mn-lt"/>
          <a:ea typeface="+mn-ea"/>
          <a:cs typeface="+mn-cs"/>
        </a:defRPr>
      </a:lvl1pPr>
      <a:lvl2pPr marL="742950" indent="-285750" algn="l" rtl="0" eaLnBrk="0" fontAlgn="base" hangingPunct="0">
        <a:spcBef>
          <a:spcPct val="20000"/>
        </a:spcBef>
        <a:spcAft>
          <a:spcPct val="0"/>
        </a:spcAft>
        <a:buChar char="–"/>
        <a:defRPr sz="2800">
          <a:solidFill>
            <a:srgbClr val="2D2D8A"/>
          </a:solidFill>
          <a:latin typeface="+mn-lt"/>
          <a:ea typeface="+mn-ea"/>
        </a:defRPr>
      </a:lvl2pPr>
      <a:lvl3pPr marL="1143000" indent="-228600" algn="l" rtl="0" eaLnBrk="0" fontAlgn="base" hangingPunct="0">
        <a:spcBef>
          <a:spcPct val="20000"/>
        </a:spcBef>
        <a:spcAft>
          <a:spcPct val="0"/>
        </a:spcAft>
        <a:buChar char="•"/>
        <a:defRPr sz="2400">
          <a:solidFill>
            <a:srgbClr val="2D2D8A"/>
          </a:solidFill>
          <a:latin typeface="+mn-lt"/>
          <a:ea typeface="+mn-ea"/>
        </a:defRPr>
      </a:lvl3pPr>
      <a:lvl4pPr marL="1600200" indent="-228600" algn="l" rtl="0" eaLnBrk="0" fontAlgn="base" hangingPunct="0">
        <a:spcBef>
          <a:spcPct val="20000"/>
        </a:spcBef>
        <a:spcAft>
          <a:spcPct val="0"/>
        </a:spcAft>
        <a:buChar char="–"/>
        <a:defRPr sz="2000">
          <a:solidFill>
            <a:srgbClr val="2D2D8A"/>
          </a:solidFill>
          <a:latin typeface="+mn-lt"/>
          <a:ea typeface="+mn-ea"/>
        </a:defRPr>
      </a:lvl4pPr>
      <a:lvl5pPr marL="2057400" indent="-228600" algn="l" rtl="0" eaLnBrk="0" fontAlgn="base" hangingPunct="0">
        <a:spcBef>
          <a:spcPct val="20000"/>
        </a:spcBef>
        <a:spcAft>
          <a:spcPct val="0"/>
        </a:spcAft>
        <a:buChar char="»"/>
        <a:defRPr sz="2000">
          <a:solidFill>
            <a:srgbClr val="2D2D8A"/>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10667095" TargetMode="External"/><Relationship Id="rId7" Type="http://schemas.openxmlformats.org/officeDocument/2006/relationships/hyperlink" Target="https://jamanetwork.com/journals/jama/fullarticle/2816036"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liebertpub.com/doi/full/10.1089/trgh.2022.0048" TargetMode="External"/><Relationship Id="rId5" Type="http://schemas.openxmlformats.org/officeDocument/2006/relationships/hyperlink" Target="https://pubmed.ncbi.nlm.nih.gov/30150483" TargetMode="External"/><Relationship Id="rId4" Type="http://schemas.openxmlformats.org/officeDocument/2006/relationships/hyperlink" Target="https://pubmed.ncbi.nlm.nih.gov/2691757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B9B20531-3E6D-FA85-3424-23C72FF539A3}"/>
              </a:ext>
            </a:extLst>
          </p:cNvPr>
          <p:cNvSpPr>
            <a:spLocks noGrp="1" noChangeArrowheads="1"/>
          </p:cNvSpPr>
          <p:nvPr>
            <p:ph type="ctrTitle"/>
          </p:nvPr>
        </p:nvSpPr>
        <p:spPr>
          <a:xfrm>
            <a:off x="647700" y="627608"/>
            <a:ext cx="5219700" cy="3816350"/>
          </a:xfrm>
        </p:spPr>
        <p:txBody>
          <a:bodyPr/>
          <a:lstStyle/>
          <a:p>
            <a:pPr algn="l" eaLnBrk="1" hangingPunct="1"/>
            <a:r>
              <a:rPr lang="en-GB" altLang="en-US" sz="3200" b="1" i="1" dirty="0">
                <a:solidFill>
                  <a:srgbClr val="C00000"/>
                </a:solidFill>
              </a:rPr>
              <a:t>A community</a:t>
            </a:r>
            <a:r>
              <a:rPr lang="en-GB" altLang="en-US" sz="3200" b="1" dirty="0"/>
              <a:t> perspective on UK Guide to PrEP:</a:t>
            </a:r>
            <a:br>
              <a:rPr lang="en-GB" altLang="en-US" sz="3200" b="1" dirty="0"/>
            </a:br>
            <a:r>
              <a:rPr lang="en-GB" altLang="en-US" sz="3200" dirty="0">
                <a:solidFill>
                  <a:schemeClr val="accent2"/>
                </a:solidFill>
              </a:rPr>
              <a:t>2024 update</a:t>
            </a:r>
            <a:br>
              <a:rPr lang="en-GB" altLang="en-US" sz="3200" dirty="0"/>
            </a:br>
            <a:br>
              <a:rPr lang="en-GB" altLang="en-US" sz="3200" dirty="0"/>
            </a:br>
            <a:r>
              <a:rPr lang="en-GB" altLang="en-US" sz="2000" dirty="0"/>
              <a:t>C&amp;W HIV GUM teaching, 9 July 2024</a:t>
            </a:r>
            <a:br>
              <a:rPr lang="en-US" altLang="en-US" sz="2400" b="1" dirty="0"/>
            </a:br>
            <a:br>
              <a:rPr lang="en-US" altLang="en-US" sz="2000" b="1" dirty="0"/>
            </a:br>
            <a:r>
              <a:rPr lang="en-US" altLang="en-US" sz="2000" dirty="0"/>
              <a:t>Simon Collins</a:t>
            </a:r>
            <a:br>
              <a:rPr lang="en-US" altLang="en-US" sz="2000" dirty="0"/>
            </a:br>
            <a:r>
              <a:rPr lang="en-US" altLang="en-US" sz="2000" dirty="0"/>
              <a:t>HIV i-Base	</a:t>
            </a:r>
            <a:br>
              <a:rPr lang="en-US" altLang="en-US" sz="2000" dirty="0"/>
            </a:br>
            <a:r>
              <a:rPr lang="en-US" altLang="en-US" sz="2000" dirty="0"/>
              <a:t>i-</a:t>
            </a:r>
            <a:r>
              <a:rPr lang="en-US" altLang="en-US" sz="2000" dirty="0" err="1"/>
              <a:t>Base.info</a:t>
            </a:r>
            <a:r>
              <a:rPr lang="en-US" altLang="en-US" sz="2000" dirty="0"/>
              <a:t>	</a:t>
            </a:r>
            <a:br>
              <a:rPr lang="en-US" altLang="en-US" sz="2000" dirty="0"/>
            </a:br>
            <a:endParaRPr lang="en-US" altLang="en-US" sz="2000" dirty="0"/>
          </a:p>
        </p:txBody>
      </p:sp>
      <p:pic>
        <p:nvPicPr>
          <p:cNvPr id="4098" name="Picture 1" descr="logo 2015 orange.pdf">
            <a:extLst>
              <a:ext uri="{FF2B5EF4-FFF2-40B4-BE49-F238E27FC236}">
                <a16:creationId xmlns:a16="http://schemas.microsoft.com/office/drawing/2014/main" id="{A749DDF5-93ED-C91A-0A44-9A385AAF84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616465"/>
            <a:ext cx="1587894" cy="74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1E81318D-E7C6-5A8A-840C-32E5318CB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491630"/>
            <a:ext cx="1964631" cy="287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685800" y="1275606"/>
            <a:ext cx="77724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altLang="en-US" sz="2400" dirty="0">
                <a:solidFill>
                  <a:schemeClr val="accent2"/>
                </a:solidFill>
                <a:latin typeface="Helvetica" pitchFamily="2" charset="0"/>
              </a:rPr>
              <a:t>Example: significant differences in guidelines over time to protection – </a:t>
            </a:r>
            <a:r>
              <a:rPr lang="en-GB" altLang="en-US" sz="2400" dirty="0" err="1">
                <a:solidFill>
                  <a:schemeClr val="accent2"/>
                </a:solidFill>
                <a:latin typeface="Helvetica" pitchFamily="2" charset="0"/>
              </a:rPr>
              <a:t>ie</a:t>
            </a:r>
            <a:r>
              <a:rPr lang="en-GB" altLang="en-US" sz="2400" dirty="0">
                <a:solidFill>
                  <a:schemeClr val="accent2"/>
                </a:solidFill>
                <a:latin typeface="Helvetica" pitchFamily="2" charset="0"/>
              </a:rPr>
              <a:t> daily dosing before protected.</a:t>
            </a:r>
          </a:p>
          <a:p>
            <a:r>
              <a:rPr lang="en-GB" altLang="en-US" sz="2400" dirty="0">
                <a:solidFill>
                  <a:schemeClr val="accent2"/>
                </a:solidFill>
                <a:latin typeface="Helvetica" pitchFamily="2" charset="0"/>
              </a:rPr>
              <a:t>21 days (US).</a:t>
            </a:r>
          </a:p>
          <a:p>
            <a:r>
              <a:rPr lang="en-GB" altLang="en-US" sz="2400" dirty="0">
                <a:solidFill>
                  <a:schemeClr val="accent2"/>
                </a:solidFill>
                <a:latin typeface="Helvetica" pitchFamily="2" charset="0"/>
              </a:rPr>
              <a:t>7 days daily to start, 2 or 7 days to stop (UK).</a:t>
            </a:r>
          </a:p>
          <a:p>
            <a:r>
              <a:rPr lang="en-GB" altLang="en-US" sz="2400" dirty="0">
                <a:solidFill>
                  <a:schemeClr val="accent2"/>
                </a:solidFill>
                <a:latin typeface="Helvetica" pitchFamily="2" charset="0"/>
              </a:rPr>
              <a:t>7 days to start or stop (EACS).</a:t>
            </a:r>
          </a:p>
          <a:p>
            <a:r>
              <a:rPr lang="en-GB" altLang="en-US" sz="2400" dirty="0">
                <a:solidFill>
                  <a:schemeClr val="accent2"/>
                </a:solidFill>
                <a:latin typeface="Helvetica" pitchFamily="2" charset="0"/>
              </a:rPr>
              <a:t>7 days MSM, 20 days women; 28 days to stop (SA).</a:t>
            </a:r>
          </a:p>
          <a:p>
            <a:endParaRPr lang="en-GB" altLang="en-US" sz="1050" dirty="0">
              <a:solidFill>
                <a:schemeClr val="accent2"/>
              </a:solidFill>
              <a:latin typeface="Helvetica" pitchFamily="2" charset="0"/>
            </a:endParaRPr>
          </a:p>
          <a:p>
            <a:pPr marL="0" indent="0">
              <a:buNone/>
            </a:pPr>
            <a:r>
              <a:rPr lang="en-GB" altLang="en-US" sz="2400" dirty="0">
                <a:solidFill>
                  <a:schemeClr val="accent2"/>
                </a:solidFill>
                <a:latin typeface="Helvetica" pitchFamily="2" charset="0"/>
              </a:rPr>
              <a:t>Event-based 2:1:1 vary, mostly since 2019.</a:t>
            </a:r>
            <a:endParaRPr lang="en-US" altLang="en-US" sz="3600" dirty="0">
              <a:solidFill>
                <a:srgbClr val="FF0000"/>
              </a:solidFill>
            </a:endParaRPr>
          </a:p>
          <a:p>
            <a:pPr eaLnBrk="1" hangingPunct="1">
              <a:buFontTx/>
              <a:buNone/>
            </a:pPr>
            <a:r>
              <a:rPr lang="en-US" altLang="en-US" sz="2800" dirty="0"/>
              <a:t> </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a:buNone/>
            </a:pPr>
            <a:r>
              <a:rPr lang="en-GB" altLang="en-US" sz="4000" dirty="0">
                <a:solidFill>
                  <a:srgbClr val="C00000"/>
                </a:solidFill>
                <a:latin typeface="Helvetica" pitchFamily="2" charset="0"/>
              </a:rPr>
              <a:t>Timing to start and stop</a:t>
            </a:r>
          </a:p>
        </p:txBody>
      </p:sp>
    </p:spTree>
    <p:extLst>
      <p:ext uri="{BB962C8B-B14F-4D97-AF65-F5344CB8AC3E}">
        <p14:creationId xmlns:p14="http://schemas.microsoft.com/office/powerpoint/2010/main" val="167231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685800" y="1275606"/>
            <a:ext cx="77724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altLang="en-US" sz="2400" dirty="0">
                <a:solidFill>
                  <a:schemeClr val="accent2"/>
                </a:solidFill>
                <a:latin typeface="Helvetica" pitchFamily="2" charset="0"/>
              </a:rPr>
              <a:t>Several PK studies show a new </a:t>
            </a:r>
            <a:r>
              <a:rPr lang="en-GB" altLang="en-US" sz="2400" dirty="0">
                <a:solidFill>
                  <a:srgbClr val="C00000"/>
                </a:solidFill>
                <a:latin typeface="Helvetica" pitchFamily="2" charset="0"/>
              </a:rPr>
              <a:t>option</a:t>
            </a:r>
            <a:r>
              <a:rPr lang="en-GB" altLang="en-US" sz="2400" dirty="0">
                <a:solidFill>
                  <a:schemeClr val="accent2"/>
                </a:solidFill>
                <a:latin typeface="Helvetica" pitchFamily="2" charset="0"/>
              </a:rPr>
              <a:t> for everyone to start oral PrEP with a double dose (2 pills).</a:t>
            </a:r>
          </a:p>
          <a:p>
            <a:pPr marL="0" indent="0" algn="ctr">
              <a:buNone/>
            </a:pPr>
            <a:r>
              <a:rPr lang="en-GB" altLang="en-US" sz="2800" dirty="0">
                <a:solidFill>
                  <a:srgbClr val="FF0000"/>
                </a:solidFill>
                <a:latin typeface="Helvetica" pitchFamily="2" charset="0"/>
              </a:rPr>
              <a:t>Protection in 2 hours vs 7-20 days</a:t>
            </a:r>
            <a:endParaRPr lang="en-US" altLang="en-US" sz="4000" dirty="0">
              <a:solidFill>
                <a:srgbClr val="FF0000"/>
              </a:solidFill>
            </a:endParaRPr>
          </a:p>
          <a:p>
            <a:pPr eaLnBrk="1" hangingPunct="1"/>
            <a:r>
              <a:rPr lang="en-US" altLang="en-US" sz="2400" dirty="0"/>
              <a:t>Based on closer correlation between protection and drug levels in cells rather than genital/rectal tissue.</a:t>
            </a:r>
          </a:p>
          <a:p>
            <a:pPr eaLnBrk="1" hangingPunct="1"/>
            <a:r>
              <a:rPr lang="en-US" altLang="en-US" sz="2400" dirty="0"/>
              <a:t>More accurately predicts clinical outcome.</a:t>
            </a:r>
          </a:p>
          <a:p>
            <a:pPr eaLnBrk="1" hangingPunct="1"/>
            <a:r>
              <a:rPr lang="en-US" altLang="en-US" sz="2400" dirty="0"/>
              <a:t>Rapid/more durable drug levels with double dose.</a:t>
            </a:r>
            <a:endParaRPr lang="en-US" altLang="en-US" sz="2800" dirty="0"/>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a:buNone/>
            </a:pPr>
            <a:r>
              <a:rPr lang="en-GB" altLang="en-US" dirty="0">
                <a:solidFill>
                  <a:srgbClr val="C00000"/>
                </a:solidFill>
                <a:latin typeface="Helvetica" pitchFamily="2" charset="0"/>
              </a:rPr>
              <a:t>New: double-dose to start – for all</a:t>
            </a:r>
          </a:p>
        </p:txBody>
      </p:sp>
    </p:spTree>
    <p:extLst>
      <p:ext uri="{BB962C8B-B14F-4D97-AF65-F5344CB8AC3E}">
        <p14:creationId xmlns:p14="http://schemas.microsoft.com/office/powerpoint/2010/main" val="177399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3A14F0-F7F5-F246-CB0A-3341EA29E07D}"/>
              </a:ext>
            </a:extLst>
          </p:cNvPr>
          <p:cNvPicPr>
            <a:picLocks noChangeAspect="1"/>
          </p:cNvPicPr>
          <p:nvPr/>
        </p:nvPicPr>
        <p:blipFill>
          <a:blip r:embed="rId3"/>
          <a:stretch>
            <a:fillRect/>
          </a:stretch>
        </p:blipFill>
        <p:spPr>
          <a:xfrm>
            <a:off x="5030044" y="1446889"/>
            <a:ext cx="2854324" cy="2204981"/>
          </a:xfrm>
          <a:prstGeom prst="rect">
            <a:avLst/>
          </a:prstGeom>
        </p:spPr>
      </p:pic>
      <p:pic>
        <p:nvPicPr>
          <p:cNvPr id="3" name="Picture 2">
            <a:extLst>
              <a:ext uri="{FF2B5EF4-FFF2-40B4-BE49-F238E27FC236}">
                <a16:creationId xmlns:a16="http://schemas.microsoft.com/office/drawing/2014/main" id="{6F99C7CD-4A7D-5C32-A8DD-B675F7528B1E}"/>
              </a:ext>
            </a:extLst>
          </p:cNvPr>
          <p:cNvPicPr>
            <a:picLocks noChangeAspect="1"/>
          </p:cNvPicPr>
          <p:nvPr/>
        </p:nvPicPr>
        <p:blipFill>
          <a:blip r:embed="rId4"/>
          <a:stretch>
            <a:fillRect/>
          </a:stretch>
        </p:blipFill>
        <p:spPr>
          <a:xfrm>
            <a:off x="1409495" y="1446889"/>
            <a:ext cx="2643188" cy="2041877"/>
          </a:xfrm>
          <a:prstGeom prst="rect">
            <a:avLst/>
          </a:prstGeom>
        </p:spPr>
      </p:pic>
      <p:sp>
        <p:nvSpPr>
          <p:cNvPr id="5" name="TextBox 4">
            <a:extLst>
              <a:ext uri="{FF2B5EF4-FFF2-40B4-BE49-F238E27FC236}">
                <a16:creationId xmlns:a16="http://schemas.microsoft.com/office/drawing/2014/main" id="{050B51B6-3E3D-92C7-8BF3-3E4A9870EA19}"/>
              </a:ext>
            </a:extLst>
          </p:cNvPr>
          <p:cNvSpPr txBox="1"/>
          <p:nvPr/>
        </p:nvSpPr>
        <p:spPr>
          <a:xfrm>
            <a:off x="499814" y="453825"/>
            <a:ext cx="8118765" cy="415498"/>
          </a:xfrm>
          <a:prstGeom prst="rect">
            <a:avLst/>
          </a:prstGeom>
          <a:noFill/>
          <a:ln w="19050">
            <a:solidFill>
              <a:schemeClr val="accent1"/>
            </a:solidFill>
          </a:ln>
        </p:spPr>
        <p:txBody>
          <a:bodyPr wrap="square" rtlCol="0">
            <a:spAutoFit/>
          </a:bodyPr>
          <a:lstStyle/>
          <a:p>
            <a:pPr algn="ctr"/>
            <a:r>
              <a:rPr lang="en-GB" sz="2100" dirty="0">
                <a:solidFill>
                  <a:schemeClr val="accent1">
                    <a:lumMod val="50000"/>
                  </a:schemeClr>
                </a:solidFill>
              </a:rPr>
              <a:t>Where - EC</a:t>
            </a:r>
            <a:r>
              <a:rPr lang="en-GB" sz="2100" baseline="-25000" dirty="0">
                <a:solidFill>
                  <a:schemeClr val="accent1">
                    <a:lumMod val="50000"/>
                  </a:schemeClr>
                </a:solidFill>
              </a:rPr>
              <a:t>90</a:t>
            </a:r>
            <a:r>
              <a:rPr lang="en-GB" sz="2100" dirty="0">
                <a:solidFill>
                  <a:schemeClr val="accent1">
                    <a:lumMod val="50000"/>
                  </a:schemeClr>
                </a:solidFill>
              </a:rPr>
              <a:t> in PBMCs FGT &amp; rectal tissues after IPERGAY</a:t>
            </a:r>
          </a:p>
        </p:txBody>
      </p:sp>
      <p:graphicFrame>
        <p:nvGraphicFramePr>
          <p:cNvPr id="8" name="Table 7">
            <a:extLst>
              <a:ext uri="{FF2B5EF4-FFF2-40B4-BE49-F238E27FC236}">
                <a16:creationId xmlns:a16="http://schemas.microsoft.com/office/drawing/2014/main" id="{C28EAD88-B80D-C363-10D3-A6411856695B}"/>
              </a:ext>
            </a:extLst>
          </p:cNvPr>
          <p:cNvGraphicFramePr>
            <a:graphicFrameLocks noGrp="1"/>
          </p:cNvGraphicFramePr>
          <p:nvPr/>
        </p:nvGraphicFramePr>
        <p:xfrm>
          <a:off x="1403648" y="3468173"/>
          <a:ext cx="6536287" cy="1263817"/>
        </p:xfrm>
        <a:graphic>
          <a:graphicData uri="http://schemas.openxmlformats.org/drawingml/2006/table">
            <a:tbl>
              <a:tblPr firstRow="1" bandRow="1">
                <a:tableStyleId>{5C22544A-7EE6-4342-B048-85BDC9FD1C3A}</a:tableStyleId>
              </a:tblPr>
              <a:tblGrid>
                <a:gridCol w="1305923">
                  <a:extLst>
                    <a:ext uri="{9D8B030D-6E8A-4147-A177-3AD203B41FA5}">
                      <a16:colId xmlns:a16="http://schemas.microsoft.com/office/drawing/2014/main" val="2368884317"/>
                    </a:ext>
                  </a:extLst>
                </a:gridCol>
                <a:gridCol w="2615182">
                  <a:extLst>
                    <a:ext uri="{9D8B030D-6E8A-4147-A177-3AD203B41FA5}">
                      <a16:colId xmlns:a16="http://schemas.microsoft.com/office/drawing/2014/main" val="2884011536"/>
                    </a:ext>
                  </a:extLst>
                </a:gridCol>
                <a:gridCol w="2615182">
                  <a:extLst>
                    <a:ext uri="{9D8B030D-6E8A-4147-A177-3AD203B41FA5}">
                      <a16:colId xmlns:a16="http://schemas.microsoft.com/office/drawing/2014/main" val="3369844547"/>
                    </a:ext>
                  </a:extLst>
                </a:gridCol>
              </a:tblGrid>
              <a:tr h="417997">
                <a:tc>
                  <a:txBody>
                    <a:bodyPr/>
                    <a:lstStyle/>
                    <a:p>
                      <a:r>
                        <a:rPr lang="en-US" sz="1400" dirty="0">
                          <a:solidFill>
                            <a:schemeClr val="tx1"/>
                          </a:solidFill>
                        </a:rPr>
                        <a:t>Compartment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solidFill>
                            <a:schemeClr val="tx1"/>
                          </a:solidFill>
                        </a:rPr>
                        <a:t>How Quickly Above Target?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solidFill>
                            <a:schemeClr val="tx1"/>
                          </a:solidFill>
                        </a:rPr>
                        <a:t>How Long Above Target?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5808404"/>
                  </a:ext>
                </a:extLst>
              </a:tr>
              <a:tr h="237937">
                <a:tc>
                  <a:txBody>
                    <a:bodyPr/>
                    <a:lstStyle/>
                    <a:p>
                      <a:r>
                        <a:rPr lang="en-US" sz="1400" b="1" dirty="0">
                          <a:solidFill>
                            <a:srgbClr val="3333FF"/>
                          </a:solidFill>
                        </a:rPr>
                        <a:t>FGT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400" b="1" dirty="0">
                          <a:solidFill>
                            <a:schemeClr val="tx1"/>
                          </a:solidFill>
                        </a:rPr>
                        <a:t>2 hours after </a:t>
                      </a:r>
                      <a:r>
                        <a:rPr lang="en-US" sz="1400" b="1" dirty="0">
                          <a:solidFill>
                            <a:sysClr val="windowText" lastClr="000000"/>
                          </a:solidFill>
                        </a:rPr>
                        <a:t>double dose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3333FF"/>
                          </a:solidFill>
                        </a:rPr>
                        <a:t>4 days after sex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356915"/>
                  </a:ext>
                </a:extLst>
              </a:tr>
              <a:tr h="237937">
                <a:tc>
                  <a:txBody>
                    <a:bodyPr/>
                    <a:lstStyle/>
                    <a:p>
                      <a:r>
                        <a:rPr lang="en-US" sz="1400" b="1" dirty="0">
                          <a:solidFill>
                            <a:srgbClr val="8000FF"/>
                          </a:solidFill>
                        </a:rPr>
                        <a:t>PBMC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FF"/>
                    </a:solidFill>
                  </a:tcPr>
                </a:tc>
                <a:tc>
                  <a:txBody>
                    <a:bodyPr/>
                    <a:lstStyle/>
                    <a:p>
                      <a:pPr algn="ctr"/>
                      <a:r>
                        <a:rPr lang="en-US" sz="1400" b="1" dirty="0">
                          <a:solidFill>
                            <a:srgbClr val="8000FF"/>
                          </a:solidFill>
                        </a:rPr>
                        <a:t>7 days after sex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6168744"/>
                  </a:ext>
                </a:extLst>
              </a:tr>
              <a:tr h="237937">
                <a:tc>
                  <a:txBody>
                    <a:bodyPr/>
                    <a:lstStyle/>
                    <a:p>
                      <a:r>
                        <a:rPr lang="en-US" sz="1400" b="1" dirty="0">
                          <a:solidFill>
                            <a:srgbClr val="FF0000"/>
                          </a:solidFill>
                        </a:rPr>
                        <a:t>Rectum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400" b="1" dirty="0">
                          <a:solidFill>
                            <a:srgbClr val="FF0000"/>
                          </a:solidFill>
                        </a:rPr>
                        <a:t>12 days after sex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112461"/>
                  </a:ext>
                </a:extLst>
              </a:tr>
            </a:tbl>
          </a:graphicData>
        </a:graphic>
      </p:graphicFrame>
      <p:sp>
        <p:nvSpPr>
          <p:cNvPr id="10" name="TextBox 9">
            <a:extLst>
              <a:ext uri="{FF2B5EF4-FFF2-40B4-BE49-F238E27FC236}">
                <a16:creationId xmlns:a16="http://schemas.microsoft.com/office/drawing/2014/main" id="{FE29B375-930C-68CD-529D-27C14278E39A}"/>
              </a:ext>
            </a:extLst>
          </p:cNvPr>
          <p:cNvSpPr txBox="1"/>
          <p:nvPr/>
        </p:nvSpPr>
        <p:spPr>
          <a:xfrm>
            <a:off x="1420089" y="942868"/>
            <a:ext cx="2643188" cy="646331"/>
          </a:xfrm>
          <a:prstGeom prst="rect">
            <a:avLst/>
          </a:prstGeom>
          <a:solidFill>
            <a:schemeClr val="bg1"/>
          </a:solidFill>
        </p:spPr>
        <p:txBody>
          <a:bodyPr wrap="square" rtlCol="0">
            <a:spAutoFit/>
          </a:bodyPr>
          <a:lstStyle/>
          <a:p>
            <a:r>
              <a:rPr lang="en-US" sz="1800" u="sng" dirty="0"/>
              <a:t>IPERGAY start 2 hours before Sex</a:t>
            </a:r>
          </a:p>
        </p:txBody>
      </p:sp>
      <p:sp>
        <p:nvSpPr>
          <p:cNvPr id="12" name="TextBox 11">
            <a:extLst>
              <a:ext uri="{FF2B5EF4-FFF2-40B4-BE49-F238E27FC236}">
                <a16:creationId xmlns:a16="http://schemas.microsoft.com/office/drawing/2014/main" id="{65531BF4-7E99-4594-8AA8-8B50D1A91902}"/>
              </a:ext>
            </a:extLst>
          </p:cNvPr>
          <p:cNvSpPr txBox="1"/>
          <p:nvPr/>
        </p:nvSpPr>
        <p:spPr>
          <a:xfrm>
            <a:off x="4717639" y="942868"/>
            <a:ext cx="2791766" cy="646331"/>
          </a:xfrm>
          <a:prstGeom prst="rect">
            <a:avLst/>
          </a:prstGeom>
          <a:solidFill>
            <a:schemeClr val="bg1"/>
          </a:solidFill>
        </p:spPr>
        <p:txBody>
          <a:bodyPr wrap="square" rtlCol="0">
            <a:spAutoFit/>
          </a:bodyPr>
          <a:lstStyle/>
          <a:p>
            <a:r>
              <a:rPr lang="en-US" sz="1800" u="sng" dirty="0"/>
              <a:t>IPERGAY start 24 hours before Sex</a:t>
            </a:r>
          </a:p>
        </p:txBody>
      </p:sp>
      <p:sp>
        <p:nvSpPr>
          <p:cNvPr id="4" name="TextBox 3">
            <a:extLst>
              <a:ext uri="{FF2B5EF4-FFF2-40B4-BE49-F238E27FC236}">
                <a16:creationId xmlns:a16="http://schemas.microsoft.com/office/drawing/2014/main" id="{1D138286-8B54-2899-6CF2-12D354D0B767}"/>
              </a:ext>
            </a:extLst>
          </p:cNvPr>
          <p:cNvSpPr txBox="1"/>
          <p:nvPr/>
        </p:nvSpPr>
        <p:spPr>
          <a:xfrm>
            <a:off x="521329" y="1672216"/>
            <a:ext cx="865711" cy="1754326"/>
          </a:xfrm>
          <a:prstGeom prst="rect">
            <a:avLst/>
          </a:prstGeom>
          <a:noFill/>
        </p:spPr>
        <p:txBody>
          <a:bodyPr wrap="square">
            <a:spAutoFit/>
          </a:bodyPr>
          <a:lstStyle/>
          <a:p>
            <a:r>
              <a:rPr lang="fr-FR" sz="900" dirty="0" err="1"/>
              <a:t>Adapted</a:t>
            </a:r>
            <a:r>
              <a:rPr lang="fr-FR" sz="900" dirty="0"/>
              <a:t> </a:t>
            </a:r>
            <a:r>
              <a:rPr lang="fr-FR" sz="900" dirty="0" err="1"/>
              <a:t>from</a:t>
            </a:r>
            <a:r>
              <a:rPr lang="fr-FR" sz="900" dirty="0"/>
              <a:t> Cottrell et al. J Infect Dis. 2016 </a:t>
            </a:r>
            <a:r>
              <a:rPr lang="fr-FR" sz="900" dirty="0" err="1"/>
              <a:t>Jul</a:t>
            </a:r>
            <a:r>
              <a:rPr lang="fr-FR" sz="900" dirty="0"/>
              <a:t> 1;214(1):55-64 and Garrett et al.</a:t>
            </a:r>
            <a:r>
              <a:rPr lang="en-US" sz="900" dirty="0"/>
              <a:t> J </a:t>
            </a:r>
            <a:r>
              <a:rPr lang="en-US" sz="900" dirty="0" err="1"/>
              <a:t>Pharmacol</a:t>
            </a:r>
            <a:r>
              <a:rPr lang="en-US" sz="900" dirty="0"/>
              <a:t> Exp </a:t>
            </a:r>
            <a:r>
              <a:rPr lang="en-US" sz="900" dirty="0" err="1"/>
              <a:t>Ther</a:t>
            </a:r>
            <a:r>
              <a:rPr lang="en-US" sz="900" dirty="0"/>
              <a:t>. 2018 Nov;367(2):245-251.</a:t>
            </a:r>
            <a:endParaRPr lang="fr-FR" sz="900" dirty="0"/>
          </a:p>
        </p:txBody>
      </p:sp>
      <p:sp>
        <p:nvSpPr>
          <p:cNvPr id="9" name="Rectangle 8">
            <a:extLst>
              <a:ext uri="{FF2B5EF4-FFF2-40B4-BE49-F238E27FC236}">
                <a16:creationId xmlns:a16="http://schemas.microsoft.com/office/drawing/2014/main" id="{2CC2023F-199E-8742-A11D-AC341C812CCE}"/>
              </a:ext>
            </a:extLst>
          </p:cNvPr>
          <p:cNvSpPr/>
          <p:nvPr/>
        </p:nvSpPr>
        <p:spPr>
          <a:xfrm>
            <a:off x="482370" y="942868"/>
            <a:ext cx="8118765" cy="4103392"/>
          </a:xfrm>
          <a:prstGeom prst="rect">
            <a:avLst/>
          </a:prstGeom>
          <a:noFill/>
          <a:ln w="190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07B005E2-BD36-EF52-EC07-75C8F4562899}"/>
              </a:ext>
            </a:extLst>
          </p:cNvPr>
          <p:cNvSpPr txBox="1"/>
          <p:nvPr/>
        </p:nvSpPr>
        <p:spPr>
          <a:xfrm>
            <a:off x="4063277" y="78499"/>
            <a:ext cx="4572000" cy="338554"/>
          </a:xfrm>
          <a:prstGeom prst="rect">
            <a:avLst/>
          </a:prstGeom>
          <a:noFill/>
        </p:spPr>
        <p:txBody>
          <a:bodyPr wrap="square">
            <a:spAutoFit/>
          </a:bodyPr>
          <a:lstStyle/>
          <a:p>
            <a:pPr algn="r"/>
            <a:r>
              <a:rPr lang="en-GB" sz="1600" dirty="0">
                <a:solidFill>
                  <a:schemeClr val="accent2"/>
                </a:solidFill>
                <a:latin typeface="+mj-lt"/>
              </a:rPr>
              <a:t>Dan Clutterbuck, BHIVA 2024</a:t>
            </a:r>
            <a:endParaRPr lang="en-GB" sz="1400" dirty="0">
              <a:solidFill>
                <a:schemeClr val="accent2"/>
              </a:solidFill>
              <a:ea typeface="Times New Roman" panose="02020603050405020304" pitchFamily="18" charset="0"/>
            </a:endParaRPr>
          </a:p>
        </p:txBody>
      </p:sp>
      <p:sp>
        <p:nvSpPr>
          <p:cNvPr id="7" name="Oval 6">
            <a:extLst>
              <a:ext uri="{FF2B5EF4-FFF2-40B4-BE49-F238E27FC236}">
                <a16:creationId xmlns:a16="http://schemas.microsoft.com/office/drawing/2014/main" id="{572907FA-8B85-3752-962A-71E965D718E0}"/>
              </a:ext>
            </a:extLst>
          </p:cNvPr>
          <p:cNvSpPr/>
          <p:nvPr/>
        </p:nvSpPr>
        <p:spPr bwMode="auto">
          <a:xfrm>
            <a:off x="5207041" y="3470219"/>
            <a:ext cx="2760677" cy="137421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1265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899592" y="1275606"/>
            <a:ext cx="7416824"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altLang="en-US" sz="2400" dirty="0">
                <a:solidFill>
                  <a:schemeClr val="accent2"/>
                </a:solidFill>
                <a:latin typeface="Helvetica" pitchFamily="2" charset="0"/>
              </a:rPr>
              <a:t>New analyses are important for </a:t>
            </a:r>
            <a:r>
              <a:rPr lang="en-GB" altLang="en-US" sz="2400" dirty="0">
                <a:solidFill>
                  <a:srgbClr val="C00000"/>
                </a:solidFill>
                <a:latin typeface="Helvetica" pitchFamily="2" charset="0"/>
              </a:rPr>
              <a:t>reducing the adherence threshold</a:t>
            </a:r>
            <a:r>
              <a:rPr lang="en-GB" altLang="en-US" sz="2400" dirty="0">
                <a:solidFill>
                  <a:schemeClr val="accent2"/>
                </a:solidFill>
                <a:latin typeface="Helvetica" pitchFamily="2" charset="0"/>
              </a:rPr>
              <a:t>.</a:t>
            </a:r>
          </a:p>
          <a:p>
            <a:pPr marL="0" indent="0">
              <a:buNone/>
            </a:pPr>
            <a:r>
              <a:rPr lang="en-GB" altLang="en-US" sz="2400" dirty="0">
                <a:solidFill>
                  <a:schemeClr val="accent2"/>
                </a:solidFill>
                <a:latin typeface="Helvetica" pitchFamily="2" charset="0"/>
              </a:rPr>
              <a:t>Recommendations were for trans and non-binary people and cis women to need strict daily adherence.</a:t>
            </a:r>
          </a:p>
          <a:p>
            <a:r>
              <a:rPr lang="en-GB" altLang="en-US" sz="2400" dirty="0">
                <a:solidFill>
                  <a:srgbClr val="C00000"/>
                </a:solidFill>
                <a:latin typeface="Helvetica" pitchFamily="2" charset="0"/>
              </a:rPr>
              <a:t>New adherence</a:t>
            </a:r>
            <a:r>
              <a:rPr lang="en-GB" altLang="en-US" sz="2400" dirty="0">
                <a:solidFill>
                  <a:schemeClr val="accent2"/>
                </a:solidFill>
                <a:latin typeface="Helvetica" pitchFamily="2" charset="0"/>
              </a:rPr>
              <a:t>: 4+ doses a week now also for cis women </a:t>
            </a:r>
            <a:r>
              <a:rPr lang="en-GB" altLang="en-US" sz="2000" i="1" dirty="0">
                <a:solidFill>
                  <a:schemeClr val="accent2"/>
                </a:solidFill>
                <a:latin typeface="Helvetica" pitchFamily="2" charset="0"/>
              </a:rPr>
              <a:t>(JAMA paper)</a:t>
            </a:r>
          </a:p>
          <a:p>
            <a:r>
              <a:rPr lang="en-GB" altLang="en-US" sz="2400" dirty="0">
                <a:solidFill>
                  <a:srgbClr val="C00000"/>
                </a:solidFill>
                <a:latin typeface="Helvetica" pitchFamily="2" charset="0"/>
              </a:rPr>
              <a:t>Some</a:t>
            </a:r>
            <a:r>
              <a:rPr lang="en-GB" altLang="en-US" sz="2400" dirty="0">
                <a:solidFill>
                  <a:schemeClr val="accent2"/>
                </a:solidFill>
                <a:latin typeface="Helvetica" pitchFamily="2" charset="0"/>
              </a:rPr>
              <a:t> benefit for gay and bisexual men with 2-3 pills, though highest protection with 4+ doses.</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None/>
            </a:pPr>
            <a:r>
              <a:rPr lang="en-GB" altLang="en-US" sz="4400" dirty="0">
                <a:solidFill>
                  <a:srgbClr val="C00000"/>
                </a:solidFill>
                <a:latin typeface="Helvetica" pitchFamily="2" charset="0"/>
              </a:rPr>
              <a:t>Adherence</a:t>
            </a:r>
            <a:endParaRPr lang="en-US" altLang="en-US" sz="4400" dirty="0">
              <a:solidFill>
                <a:srgbClr val="C00000"/>
              </a:solidFill>
            </a:endParaRPr>
          </a:p>
        </p:txBody>
      </p:sp>
    </p:spTree>
    <p:extLst>
      <p:ext uri="{BB962C8B-B14F-4D97-AF65-F5344CB8AC3E}">
        <p14:creationId xmlns:p14="http://schemas.microsoft.com/office/powerpoint/2010/main" val="345384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899592" y="1563638"/>
            <a:ext cx="7558608" cy="288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altLang="en-US" sz="2400" dirty="0">
                <a:solidFill>
                  <a:srgbClr val="C00000"/>
                </a:solidFill>
                <a:latin typeface="Helvetica" pitchFamily="2" charset="0"/>
              </a:rPr>
              <a:t>New data </a:t>
            </a:r>
            <a:r>
              <a:rPr lang="en-GB" altLang="en-US" sz="2400" dirty="0">
                <a:solidFill>
                  <a:schemeClr val="accent2"/>
                </a:solidFill>
                <a:latin typeface="Helvetica" pitchFamily="2" charset="0"/>
              </a:rPr>
              <a:t>from PK studies and modelling studies now enable options other than daily PrEP.</a:t>
            </a:r>
          </a:p>
          <a:p>
            <a:pPr marL="0" indent="0">
              <a:buNone/>
            </a:pPr>
            <a:r>
              <a:rPr lang="en-GB" altLang="en-US" sz="2400" dirty="0">
                <a:solidFill>
                  <a:schemeClr val="accent2"/>
                </a:solidFill>
                <a:latin typeface="Helvetica" pitchFamily="2" charset="0"/>
              </a:rPr>
              <a:t>Especially if there is no need for 24/7 protection 365 days a year.</a:t>
            </a:r>
          </a:p>
          <a:p>
            <a:pPr marL="0" indent="0">
              <a:buNone/>
            </a:pPr>
            <a:r>
              <a:rPr lang="en-GB" altLang="en-US" sz="2400" dirty="0">
                <a:solidFill>
                  <a:schemeClr val="accent2"/>
                </a:solidFill>
                <a:latin typeface="Helvetica" pitchFamily="2" charset="0"/>
              </a:rPr>
              <a:t>Possible caution over post-dosing – continue daily PrEP for 7 days – </a:t>
            </a:r>
            <a:r>
              <a:rPr lang="en-GB" altLang="en-US" sz="2400" dirty="0" err="1">
                <a:solidFill>
                  <a:schemeClr val="accent2"/>
                </a:solidFill>
                <a:latin typeface="Helvetica" pitchFamily="2" charset="0"/>
              </a:rPr>
              <a:t>ie</a:t>
            </a:r>
            <a:r>
              <a:rPr lang="en-GB" altLang="en-US" sz="2400" dirty="0">
                <a:solidFill>
                  <a:schemeClr val="accent2"/>
                </a:solidFill>
                <a:latin typeface="Helvetica" pitchFamily="2" charset="0"/>
              </a:rPr>
              <a:t> </a:t>
            </a:r>
            <a:r>
              <a:rPr lang="en-GB" altLang="en-US" sz="2400" dirty="0">
                <a:solidFill>
                  <a:srgbClr val="C00000"/>
                </a:solidFill>
                <a:latin typeface="Helvetica" pitchFamily="2" charset="0"/>
              </a:rPr>
              <a:t>2:7 dosing </a:t>
            </a:r>
            <a:r>
              <a:rPr lang="en-GB" altLang="en-US" sz="2400" dirty="0">
                <a:solidFill>
                  <a:schemeClr val="accent2"/>
                </a:solidFill>
                <a:latin typeface="Helvetica" pitchFamily="2" charset="0"/>
              </a:rPr>
              <a:t>for transgender and non-binary people and cisgender women.</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393527"/>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None/>
            </a:pPr>
            <a:r>
              <a:rPr lang="en-GB" altLang="en-US" sz="3600" dirty="0">
                <a:solidFill>
                  <a:srgbClr val="C00000"/>
                </a:solidFill>
                <a:latin typeface="Helvetica" pitchFamily="2" charset="0"/>
              </a:rPr>
              <a:t>Event-based 2:7 option for trans and nonbinary people and cis women</a:t>
            </a:r>
            <a:endParaRPr lang="en-US" altLang="en-US" sz="3600" dirty="0">
              <a:solidFill>
                <a:srgbClr val="C00000"/>
              </a:solidFill>
            </a:endParaRPr>
          </a:p>
        </p:txBody>
      </p:sp>
    </p:spTree>
    <p:extLst>
      <p:ext uri="{BB962C8B-B14F-4D97-AF65-F5344CB8AC3E}">
        <p14:creationId xmlns:p14="http://schemas.microsoft.com/office/powerpoint/2010/main" val="239318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1116013" y="1276350"/>
            <a:ext cx="69119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r>
              <a:rPr lang="en-GB" altLang="en-US" sz="2400" dirty="0">
                <a:solidFill>
                  <a:schemeClr val="accent2"/>
                </a:solidFill>
                <a:latin typeface="Helvetica" pitchFamily="2" charset="0"/>
              </a:rPr>
              <a:t>Oral PrEP is distributed </a:t>
            </a:r>
            <a:r>
              <a:rPr lang="en-GB" altLang="en-US" sz="2400" dirty="0">
                <a:solidFill>
                  <a:srgbClr val="C00000"/>
                </a:solidFill>
                <a:latin typeface="Helvetica" pitchFamily="2" charset="0"/>
              </a:rPr>
              <a:t>systemically</a:t>
            </a:r>
            <a:r>
              <a:rPr lang="en-GB" altLang="en-US" sz="2400" dirty="0">
                <a:solidFill>
                  <a:schemeClr val="accent2"/>
                </a:solidFill>
                <a:latin typeface="Helvetica" pitchFamily="2" charset="0"/>
              </a:rPr>
              <a:t> and not locally.</a:t>
            </a:r>
          </a:p>
          <a:p>
            <a:r>
              <a:rPr lang="en-GB" altLang="en-US" sz="2400" dirty="0">
                <a:solidFill>
                  <a:schemeClr val="accent2"/>
                </a:solidFill>
                <a:latin typeface="Helvetica" pitchFamily="2" charset="0"/>
              </a:rPr>
              <a:t>Although tissue concentrations warranted cautious approach to dosing by sex and gender, drug levels in cells (PBMCs) will be similar in all body sites.</a:t>
            </a:r>
          </a:p>
          <a:p>
            <a:r>
              <a:rPr lang="en-GB" altLang="en-US" sz="2400" dirty="0">
                <a:solidFill>
                  <a:srgbClr val="C00000"/>
                </a:solidFill>
                <a:latin typeface="Helvetica" pitchFamily="2" charset="0"/>
              </a:rPr>
              <a:t>Route of exposure becomes irrelevant.</a:t>
            </a:r>
          </a:p>
          <a:p>
            <a:r>
              <a:rPr lang="en-GB" altLang="en-US" sz="2400" dirty="0">
                <a:solidFill>
                  <a:schemeClr val="accent2"/>
                </a:solidFill>
                <a:latin typeface="Helvetica" pitchFamily="2" charset="0"/>
              </a:rPr>
              <a:t>Possibly important implications for route?</a:t>
            </a:r>
          </a:p>
          <a:p>
            <a:endParaRPr lang="en-GB" altLang="en-US" sz="2400" dirty="0">
              <a:solidFill>
                <a:schemeClr val="accent2"/>
              </a:solidFill>
              <a:latin typeface="Helvetica" pitchFamily="2" charset="0"/>
            </a:endParaRP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4400" dirty="0">
                <a:solidFill>
                  <a:srgbClr val="C00000"/>
                </a:solidFill>
                <a:latin typeface="Helvetica" pitchFamily="2" charset="0"/>
              </a:rPr>
              <a:t>Systemic protection</a:t>
            </a:r>
            <a:endParaRPr lang="en-US" altLang="en-US" sz="4400" dirty="0">
              <a:solidFill>
                <a:srgbClr val="C00000"/>
              </a:solidFill>
            </a:endParaRPr>
          </a:p>
        </p:txBody>
      </p:sp>
    </p:spTree>
    <p:extLst>
      <p:ext uri="{BB962C8B-B14F-4D97-AF65-F5344CB8AC3E}">
        <p14:creationId xmlns:p14="http://schemas.microsoft.com/office/powerpoint/2010/main" val="67006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1259632" y="1275606"/>
            <a:ext cx="7416824" cy="318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altLang="en-US" sz="2400" dirty="0">
                <a:solidFill>
                  <a:schemeClr val="accent2"/>
                </a:solidFill>
                <a:latin typeface="Helvetica" pitchFamily="2" charset="0"/>
              </a:rPr>
              <a:t>UK guidelines will </a:t>
            </a:r>
            <a:r>
              <a:rPr lang="en-GB" altLang="en-US" sz="2400" dirty="0">
                <a:solidFill>
                  <a:srgbClr val="C00000"/>
                </a:solidFill>
                <a:latin typeface="Helvetica" pitchFamily="2" charset="0"/>
              </a:rPr>
              <a:t>reduce the barrier for access: </a:t>
            </a:r>
            <a:r>
              <a:rPr lang="en-GB" altLang="en-US" sz="2400" dirty="0">
                <a:solidFill>
                  <a:schemeClr val="accent2"/>
                </a:solidFill>
                <a:latin typeface="Helvetica" pitchFamily="2" charset="0"/>
              </a:rPr>
              <a:t>no longer will need </a:t>
            </a:r>
            <a:r>
              <a:rPr lang="en-GB" altLang="en-US" sz="2400" dirty="0" err="1">
                <a:solidFill>
                  <a:schemeClr val="accent2"/>
                </a:solidFill>
                <a:latin typeface="Helvetica" pitchFamily="2" charset="0"/>
              </a:rPr>
              <a:t>tp</a:t>
            </a:r>
            <a:r>
              <a:rPr lang="en-GB" altLang="en-US" sz="2400" dirty="0">
                <a:solidFill>
                  <a:schemeClr val="accent2"/>
                </a:solidFill>
                <a:latin typeface="Helvetica" pitchFamily="2" charset="0"/>
              </a:rPr>
              <a:t> be at </a:t>
            </a:r>
            <a:r>
              <a:rPr lang="en-GB" altLang="en-US" sz="2400" dirty="0">
                <a:solidFill>
                  <a:srgbClr val="C00000"/>
                </a:solidFill>
                <a:latin typeface="Helvetica" pitchFamily="2" charset="0"/>
              </a:rPr>
              <a:t>higher risk</a:t>
            </a:r>
            <a:r>
              <a:rPr lang="en-GB" altLang="en-US" sz="2400" dirty="0">
                <a:solidFill>
                  <a:schemeClr val="accent2"/>
                </a:solidFill>
                <a:latin typeface="Helvetica" pitchFamily="2" charset="0"/>
              </a:rPr>
              <a:t>. </a:t>
            </a:r>
          </a:p>
          <a:p>
            <a:pPr marL="0" indent="0">
              <a:buNone/>
            </a:pPr>
            <a:r>
              <a:rPr lang="en-GB" altLang="en-US" sz="2400" dirty="0">
                <a:solidFill>
                  <a:schemeClr val="accent2"/>
                </a:solidFill>
                <a:latin typeface="Helvetica" pitchFamily="2" charset="0"/>
              </a:rPr>
              <a:t>Instead, being </a:t>
            </a:r>
            <a:r>
              <a:rPr lang="en-GB" altLang="en-US" sz="2400" dirty="0">
                <a:solidFill>
                  <a:srgbClr val="C00000"/>
                </a:solidFill>
                <a:latin typeface="Helvetica" pitchFamily="2" charset="0"/>
              </a:rPr>
              <a:t>at risk </a:t>
            </a:r>
            <a:r>
              <a:rPr lang="en-GB" altLang="en-US" sz="2400" dirty="0">
                <a:solidFill>
                  <a:schemeClr val="accent2"/>
                </a:solidFill>
                <a:latin typeface="Helvetica" pitchFamily="2" charset="0"/>
              </a:rPr>
              <a:t>is a more practical and equitable approach especially with event-based dosing options.</a:t>
            </a:r>
          </a:p>
          <a:p>
            <a:pPr marL="0" indent="0">
              <a:buNone/>
            </a:pPr>
            <a:r>
              <a:rPr lang="en-GB" altLang="en-US" sz="2400" dirty="0">
                <a:solidFill>
                  <a:srgbClr val="C00000"/>
                </a:solidFill>
                <a:latin typeface="Helvetica" pitchFamily="2" charset="0"/>
              </a:rPr>
              <a:t>PrEP can increase QoL by reducing anxiety over risk.</a:t>
            </a:r>
          </a:p>
          <a:p>
            <a:pPr marL="0" indent="0">
              <a:buNone/>
            </a:pPr>
            <a:r>
              <a:rPr lang="en-GB" altLang="en-US" sz="2400" dirty="0">
                <a:solidFill>
                  <a:schemeClr val="accent2"/>
                </a:solidFill>
                <a:latin typeface="Helvetica" pitchFamily="2" charset="0"/>
              </a:rPr>
              <a:t>Having PrEP at home can also be </a:t>
            </a:r>
            <a:r>
              <a:rPr lang="en-GB" altLang="en-US" sz="2400" b="1" dirty="0">
                <a:solidFill>
                  <a:srgbClr val="C00000"/>
                </a:solidFill>
                <a:latin typeface="Helvetica" pitchFamily="2" charset="0"/>
              </a:rPr>
              <a:t>starter PEP</a:t>
            </a:r>
            <a:r>
              <a:rPr lang="en-GB" altLang="en-US" sz="2400" dirty="0">
                <a:solidFill>
                  <a:schemeClr val="accent2"/>
                </a:solidFill>
                <a:latin typeface="Helvetica" pitchFamily="2" charset="0"/>
              </a:rPr>
              <a:t>.</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393527"/>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None/>
            </a:pPr>
            <a:r>
              <a:rPr lang="en-GB" altLang="en-US" sz="4000" dirty="0">
                <a:solidFill>
                  <a:srgbClr val="C00000"/>
                </a:solidFill>
                <a:latin typeface="Helvetica" pitchFamily="2" charset="0"/>
              </a:rPr>
              <a:t>Reducing the barrier to access</a:t>
            </a:r>
            <a:endParaRPr lang="en-US" altLang="en-US" sz="4000" dirty="0">
              <a:solidFill>
                <a:srgbClr val="C00000"/>
              </a:solidFill>
            </a:endParaRPr>
          </a:p>
        </p:txBody>
      </p:sp>
    </p:spTree>
    <p:extLst>
      <p:ext uri="{BB962C8B-B14F-4D97-AF65-F5344CB8AC3E}">
        <p14:creationId xmlns:p14="http://schemas.microsoft.com/office/powerpoint/2010/main" val="221086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1116013" y="1276350"/>
            <a:ext cx="69119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r>
              <a:rPr lang="en-GB" altLang="en-US" sz="2400" dirty="0">
                <a:solidFill>
                  <a:schemeClr val="accent2"/>
                </a:solidFill>
                <a:latin typeface="Helvetica" pitchFamily="2" charset="0"/>
              </a:rPr>
              <a:t>Five key studies with accumulating evidence </a:t>
            </a:r>
            <a:r>
              <a:rPr lang="en-GB" altLang="en-US" sz="2400" i="1" dirty="0">
                <a:solidFill>
                  <a:schemeClr val="accent2"/>
                </a:solidFill>
                <a:latin typeface="Helvetica" pitchFamily="2" charset="0"/>
              </a:rPr>
              <a:t>(see additional slides 23 – 32).</a:t>
            </a:r>
          </a:p>
          <a:p>
            <a:r>
              <a:rPr lang="en-GB" altLang="en-US" sz="2400" dirty="0">
                <a:solidFill>
                  <a:schemeClr val="accent2"/>
                </a:solidFill>
                <a:latin typeface="Helvetica" pitchFamily="2" charset="0"/>
              </a:rPr>
              <a:t>Practical information in absence of clinical evidence from RCTs.</a:t>
            </a:r>
          </a:p>
          <a:p>
            <a:r>
              <a:rPr lang="en-GB" altLang="en-US" sz="2400" dirty="0">
                <a:solidFill>
                  <a:schemeClr val="accent2"/>
                </a:solidFill>
                <a:latin typeface="Helvetica" pitchFamily="2" charset="0"/>
              </a:rPr>
              <a:t>Timeline from first evidence (1994), to large studies (</a:t>
            </a:r>
            <a:r>
              <a:rPr lang="en-GB" altLang="en-US" sz="2400" dirty="0" err="1">
                <a:solidFill>
                  <a:schemeClr val="accent2"/>
                </a:solidFill>
                <a:latin typeface="Helvetica" pitchFamily="2" charset="0"/>
              </a:rPr>
              <a:t>iPrEX</a:t>
            </a:r>
            <a:r>
              <a:rPr lang="en-GB" altLang="en-US" sz="2400" dirty="0">
                <a:solidFill>
                  <a:schemeClr val="accent2"/>
                </a:solidFill>
                <a:latin typeface="Helvetica" pitchFamily="2" charset="0"/>
              </a:rPr>
              <a:t> 2009-2012), to approval (FDA 2012, EU 2016) to guidelines (UK 2018).</a:t>
            </a:r>
          </a:p>
          <a:p>
            <a:pPr marL="0" indent="0">
              <a:buNone/>
            </a:pPr>
            <a:endParaRPr lang="en-GB" altLang="en-US" sz="2400" dirty="0">
              <a:solidFill>
                <a:schemeClr val="accent2"/>
              </a:solidFill>
              <a:latin typeface="Helvetica" pitchFamily="2" charset="0"/>
            </a:endParaRPr>
          </a:p>
          <a:p>
            <a:endParaRPr lang="en-GB" altLang="en-US" sz="2400" dirty="0">
              <a:solidFill>
                <a:schemeClr val="accent2"/>
              </a:solidFill>
              <a:latin typeface="Helvetica" pitchFamily="2" charset="0"/>
            </a:endParaRP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4400" dirty="0">
                <a:solidFill>
                  <a:srgbClr val="C00000"/>
                </a:solidFill>
                <a:latin typeface="Helvetica" pitchFamily="2" charset="0"/>
              </a:rPr>
              <a:t>Evidence</a:t>
            </a:r>
            <a:endParaRPr lang="en-US" altLang="en-US" sz="4400" dirty="0">
              <a:solidFill>
                <a:srgbClr val="C00000"/>
              </a:solidFill>
            </a:endParaRPr>
          </a:p>
        </p:txBody>
      </p:sp>
    </p:spTree>
    <p:extLst>
      <p:ext uri="{BB962C8B-B14F-4D97-AF65-F5344CB8AC3E}">
        <p14:creationId xmlns:p14="http://schemas.microsoft.com/office/powerpoint/2010/main" val="241277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1116013" y="1276350"/>
            <a:ext cx="69119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r>
              <a:rPr lang="en-GB" altLang="en-US" sz="2400" dirty="0">
                <a:solidFill>
                  <a:schemeClr val="accent2"/>
                </a:solidFill>
                <a:latin typeface="Helvetica" pitchFamily="2" charset="0"/>
              </a:rPr>
              <a:t>Data on the duration of event-based PrEP for trans and non-binary people and cis gender women.</a:t>
            </a:r>
          </a:p>
          <a:p>
            <a:r>
              <a:rPr lang="en-GB" altLang="en-US" sz="2400" dirty="0">
                <a:solidFill>
                  <a:schemeClr val="accent2"/>
                </a:solidFill>
                <a:latin typeface="Helvetica" pitchFamily="2" charset="0"/>
              </a:rPr>
              <a:t>Target drugs levels</a:t>
            </a:r>
          </a:p>
          <a:p>
            <a:r>
              <a:rPr lang="en-GB" altLang="en-US" sz="2400" dirty="0">
                <a:solidFill>
                  <a:schemeClr val="accent2"/>
                </a:solidFill>
                <a:latin typeface="Helvetica" pitchFamily="2" charset="0"/>
              </a:rPr>
              <a:t>Data in transgender and non-binary people.</a:t>
            </a:r>
          </a:p>
          <a:p>
            <a:r>
              <a:rPr lang="en-GB" altLang="en-US" sz="2400" dirty="0">
                <a:solidFill>
                  <a:schemeClr val="accent2"/>
                </a:solidFill>
                <a:latin typeface="Helvetica" pitchFamily="2" charset="0"/>
              </a:rPr>
              <a:t>Data on transgender men: </a:t>
            </a:r>
            <a:r>
              <a:rPr lang="en-GB" altLang="en-US" sz="2400" dirty="0">
                <a:solidFill>
                  <a:srgbClr val="C00000"/>
                </a:solidFill>
                <a:latin typeface="Helvetica" pitchFamily="2" charset="0"/>
              </a:rPr>
              <a:t>excluded or lost in ALL RCTs</a:t>
            </a:r>
            <a:r>
              <a:rPr lang="en-GB" altLang="en-US" sz="2400" dirty="0">
                <a:solidFill>
                  <a:schemeClr val="accent2"/>
                </a:solidFill>
                <a:latin typeface="Helvetica" pitchFamily="2" charset="0"/>
              </a:rPr>
              <a:t> up to now.</a:t>
            </a:r>
          </a:p>
          <a:p>
            <a:pPr marL="0" indent="0">
              <a:buNone/>
            </a:pPr>
            <a:endParaRPr lang="en-GB" altLang="en-US" sz="2400" dirty="0">
              <a:solidFill>
                <a:schemeClr val="accent2"/>
              </a:solidFill>
              <a:latin typeface="Helvetica" pitchFamily="2" charset="0"/>
            </a:endParaRPr>
          </a:p>
          <a:p>
            <a:endParaRPr lang="en-GB" altLang="en-US" sz="2400" dirty="0">
              <a:solidFill>
                <a:schemeClr val="accent2"/>
              </a:solidFill>
              <a:latin typeface="Helvetica" pitchFamily="2" charset="0"/>
            </a:endParaRP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4400" dirty="0">
                <a:solidFill>
                  <a:srgbClr val="C00000"/>
                </a:solidFill>
                <a:latin typeface="Helvetica" pitchFamily="2" charset="0"/>
              </a:rPr>
              <a:t>Ongoing issues</a:t>
            </a:r>
            <a:endParaRPr lang="en-US" altLang="en-US" sz="4400" dirty="0">
              <a:solidFill>
                <a:srgbClr val="C00000"/>
              </a:solidFill>
            </a:endParaRPr>
          </a:p>
        </p:txBody>
      </p:sp>
    </p:spTree>
    <p:extLst>
      <p:ext uri="{BB962C8B-B14F-4D97-AF65-F5344CB8AC3E}">
        <p14:creationId xmlns:p14="http://schemas.microsoft.com/office/powerpoint/2010/main" val="26765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1116013" y="1347614"/>
            <a:ext cx="7342187" cy="309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altLang="en-US" sz="2800" dirty="0">
                <a:solidFill>
                  <a:schemeClr val="accent2"/>
                </a:solidFill>
                <a:latin typeface="Helvetica" pitchFamily="2" charset="0"/>
              </a:rPr>
              <a:t>“Guidelines are out of date before they are even published”.                             </a:t>
            </a:r>
            <a:r>
              <a:rPr lang="en-GB" altLang="en-US" sz="1600" dirty="0">
                <a:solidFill>
                  <a:schemeClr val="accent2"/>
                </a:solidFill>
                <a:latin typeface="Helvetica" pitchFamily="2" charset="0"/>
              </a:rPr>
              <a:t>Mike </a:t>
            </a:r>
            <a:r>
              <a:rPr lang="en-GB" altLang="en-US" sz="1600" dirty="0" err="1">
                <a:solidFill>
                  <a:schemeClr val="accent2"/>
                </a:solidFill>
                <a:latin typeface="Helvetica" pitchFamily="2" charset="0"/>
              </a:rPr>
              <a:t>Youle</a:t>
            </a:r>
            <a:r>
              <a:rPr lang="en-GB" altLang="en-US" sz="1600" dirty="0">
                <a:solidFill>
                  <a:schemeClr val="accent2"/>
                </a:solidFill>
                <a:latin typeface="Helvetica" pitchFamily="2" charset="0"/>
              </a:rPr>
              <a:t>, 2005</a:t>
            </a:r>
          </a:p>
          <a:p>
            <a:pPr marL="0" indent="0">
              <a:buNone/>
            </a:pPr>
            <a:endParaRPr lang="en-GB" altLang="en-US" sz="1050" dirty="0">
              <a:solidFill>
                <a:schemeClr val="accent2"/>
              </a:solidFill>
              <a:latin typeface="Helvetica" pitchFamily="2" charset="0"/>
            </a:endParaRPr>
          </a:p>
          <a:p>
            <a:pPr marL="0" indent="0">
              <a:buNone/>
            </a:pPr>
            <a:r>
              <a:rPr lang="en-GB" altLang="en-US" sz="2800" dirty="0">
                <a:solidFill>
                  <a:schemeClr val="accent2"/>
                </a:solidFill>
                <a:latin typeface="Helvetica" pitchFamily="2" charset="0"/>
              </a:rPr>
              <a:t>“Vaginas do not demand perfection”. </a:t>
            </a:r>
            <a:r>
              <a:rPr lang="en-GB" altLang="en-US" sz="1800" dirty="0">
                <a:solidFill>
                  <a:schemeClr val="accent2"/>
                </a:solidFill>
                <a:latin typeface="Helvetica" pitchFamily="2" charset="0"/>
              </a:rPr>
              <a:t>                                        </a:t>
            </a:r>
          </a:p>
          <a:p>
            <a:pPr marL="0" indent="0" algn="r">
              <a:buNone/>
            </a:pPr>
            <a:r>
              <a:rPr lang="en-GB" altLang="en-US" sz="1600" dirty="0">
                <a:solidFill>
                  <a:schemeClr val="accent2"/>
                </a:solidFill>
                <a:latin typeface="Helvetica" pitchFamily="2" charset="0"/>
              </a:rPr>
              <a:t>Jennell </a:t>
            </a:r>
            <a:r>
              <a:rPr lang="en-GB" altLang="en-US" sz="1600" dirty="0" err="1">
                <a:solidFill>
                  <a:schemeClr val="accent2"/>
                </a:solidFill>
                <a:latin typeface="Helvetica" pitchFamily="2" charset="0"/>
              </a:rPr>
              <a:t>Stewert</a:t>
            </a:r>
            <a:r>
              <a:rPr lang="en-GB" altLang="en-US" sz="1600" dirty="0">
                <a:solidFill>
                  <a:schemeClr val="accent2"/>
                </a:solidFill>
                <a:latin typeface="Helvetica" pitchFamily="2" charset="0"/>
              </a:rPr>
              <a:t>, Challenging the Dogma of Event-driven PrEP, CROI 2024.</a:t>
            </a:r>
          </a:p>
          <a:p>
            <a:pPr marL="0" indent="0">
              <a:buNone/>
            </a:pPr>
            <a:endParaRPr lang="en-GB" altLang="en-US" sz="1800" i="1" dirty="0">
              <a:solidFill>
                <a:srgbClr val="FF0000"/>
              </a:solidFill>
              <a:latin typeface="Helvetica" pitchFamily="2" charset="0"/>
            </a:endParaRPr>
          </a:p>
          <a:p>
            <a:pPr marL="0" indent="0">
              <a:buNone/>
            </a:pPr>
            <a:r>
              <a:rPr lang="en-GB" altLang="en-US" sz="2000" i="1" dirty="0">
                <a:solidFill>
                  <a:srgbClr val="FF0000"/>
                </a:solidFill>
                <a:latin typeface="Helvetica" pitchFamily="2" charset="0"/>
              </a:rPr>
              <a:t>Guidelines provide a minimum standard of care that people can reference when advocating for our care and their care.</a:t>
            </a:r>
            <a:endParaRPr lang="en-US" altLang="en-US" i="1" dirty="0">
              <a:solidFill>
                <a:srgbClr val="FF0000"/>
              </a:solidFill>
            </a:endParaRPr>
          </a:p>
          <a:p>
            <a:pPr eaLnBrk="1" hangingPunct="1">
              <a:buFontTx/>
              <a:buNone/>
            </a:pPr>
            <a:r>
              <a:rPr lang="en-US" altLang="en-US" sz="2400" dirty="0"/>
              <a:t> </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dirty="0">
                <a:solidFill>
                  <a:srgbClr val="C00000"/>
                </a:solidFill>
              </a:rPr>
              <a:t>Guidelines matter</a:t>
            </a:r>
          </a:p>
        </p:txBody>
      </p:sp>
    </p:spTree>
    <p:extLst>
      <p:ext uri="{BB962C8B-B14F-4D97-AF65-F5344CB8AC3E}">
        <p14:creationId xmlns:p14="http://schemas.microsoft.com/office/powerpoint/2010/main" val="34034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1116013" y="1276350"/>
            <a:ext cx="561622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r>
              <a:rPr lang="en-GB" altLang="en-US" sz="2400" dirty="0">
                <a:solidFill>
                  <a:schemeClr val="accent2"/>
                </a:solidFill>
                <a:latin typeface="Helvetica" pitchFamily="2" charset="0"/>
              </a:rPr>
              <a:t>Background</a:t>
            </a:r>
          </a:p>
          <a:p>
            <a:r>
              <a:rPr lang="en-GB" altLang="en-US" sz="2400" dirty="0">
                <a:solidFill>
                  <a:schemeClr val="accent2"/>
                </a:solidFill>
                <a:latin typeface="Helvetica" pitchFamily="2" charset="0"/>
              </a:rPr>
              <a:t>PrEP guidelines in 2024.</a:t>
            </a:r>
          </a:p>
          <a:p>
            <a:r>
              <a:rPr lang="en-GB" altLang="en-US" sz="2400" dirty="0">
                <a:solidFill>
                  <a:srgbClr val="C00000"/>
                </a:solidFill>
                <a:latin typeface="Helvetica" pitchFamily="2" charset="0"/>
              </a:rPr>
              <a:t>New changes </a:t>
            </a:r>
            <a:r>
              <a:rPr lang="en-GB" altLang="en-US" sz="2400" dirty="0">
                <a:solidFill>
                  <a:schemeClr val="accent2"/>
                </a:solidFill>
                <a:latin typeface="Helvetica" pitchFamily="2" charset="0"/>
              </a:rPr>
              <a:t>in the community PrEP guide.</a:t>
            </a:r>
          </a:p>
          <a:p>
            <a:r>
              <a:rPr lang="en-GB" altLang="en-US" sz="2400" dirty="0">
                <a:solidFill>
                  <a:srgbClr val="C00000"/>
                </a:solidFill>
                <a:latin typeface="Helvetica" pitchFamily="2" charset="0"/>
              </a:rPr>
              <a:t>New evidence </a:t>
            </a:r>
            <a:r>
              <a:rPr lang="en-GB" altLang="en-US" sz="2400" dirty="0">
                <a:solidFill>
                  <a:schemeClr val="accent2"/>
                </a:solidFill>
                <a:latin typeface="Helvetica" pitchFamily="2" charset="0"/>
              </a:rPr>
              <a:t>and references.</a:t>
            </a:r>
          </a:p>
          <a:p>
            <a:r>
              <a:rPr lang="en-GB" altLang="en-US" sz="2400" dirty="0">
                <a:solidFill>
                  <a:schemeClr val="accent2"/>
                </a:solidFill>
                <a:latin typeface="Helvetica" pitchFamily="2" charset="0"/>
              </a:rPr>
              <a:t>Ongoing questions and choices.</a:t>
            </a:r>
          </a:p>
          <a:p>
            <a:r>
              <a:rPr lang="en-GB" altLang="en-US" sz="2400" dirty="0">
                <a:solidFill>
                  <a:srgbClr val="FF0000"/>
                </a:solidFill>
                <a:latin typeface="Helvetica" pitchFamily="2" charset="0"/>
              </a:rPr>
              <a:t>Transgender healthcare and rights</a:t>
            </a:r>
            <a:endParaRPr lang="en-US" altLang="en-US" sz="3600" dirty="0">
              <a:solidFill>
                <a:srgbClr val="FF0000"/>
              </a:solidFill>
            </a:endParaRPr>
          </a:p>
          <a:p>
            <a:pPr eaLnBrk="1" hangingPunct="1">
              <a:buFontTx/>
              <a:buNone/>
            </a:pPr>
            <a:r>
              <a:rPr lang="en-US" altLang="en-US" sz="2800" dirty="0"/>
              <a:t> </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dirty="0">
                <a:solidFill>
                  <a:srgbClr val="C00000"/>
                </a:solidFill>
              </a:rPr>
              <a:t>Introduction</a:t>
            </a:r>
          </a:p>
        </p:txBody>
      </p:sp>
      <p:pic>
        <p:nvPicPr>
          <p:cNvPr id="2" name="Picture 1">
            <a:extLst>
              <a:ext uri="{FF2B5EF4-FFF2-40B4-BE49-F238E27FC236}">
                <a16:creationId xmlns:a16="http://schemas.microsoft.com/office/drawing/2014/main" id="{CE674C22-E708-F97D-6044-373E585A175D}"/>
              </a:ext>
            </a:extLst>
          </p:cNvPr>
          <p:cNvPicPr>
            <a:picLocks noChangeAspect="1"/>
          </p:cNvPicPr>
          <p:nvPr/>
        </p:nvPicPr>
        <p:blipFill>
          <a:blip r:embed="rId3"/>
          <a:stretch>
            <a:fillRect/>
          </a:stretch>
        </p:blipFill>
        <p:spPr>
          <a:xfrm>
            <a:off x="6660232" y="1276350"/>
            <a:ext cx="1973899" cy="1944216"/>
          </a:xfrm>
          <a:prstGeom prst="rect">
            <a:avLst/>
          </a:prstGeom>
        </p:spPr>
      </p:pic>
    </p:spTree>
    <p:extLst>
      <p:ext uri="{BB962C8B-B14F-4D97-AF65-F5344CB8AC3E}">
        <p14:creationId xmlns:p14="http://schemas.microsoft.com/office/powerpoint/2010/main" val="478006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1007604" y="1131590"/>
            <a:ext cx="712879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l">
              <a:buFont typeface="+mj-lt"/>
              <a:buAutoNum type="arabicPeriod"/>
            </a:pPr>
            <a:r>
              <a:rPr lang="en-GB" sz="1200" b="1" i="0" u="none" strike="noStrike" dirty="0">
                <a:solidFill>
                  <a:srgbClr val="C00000"/>
                </a:solidFill>
                <a:effectLst/>
                <a:latin typeface="Arial" panose="020B0604020202020204" pitchFamily="34" charset="0"/>
              </a:rPr>
              <a:t>Zhang L et al. </a:t>
            </a:r>
            <a:r>
              <a:rPr lang="en-GB" sz="1200" b="0" i="0" u="none" strike="noStrike" dirty="0">
                <a:solidFill>
                  <a:srgbClr val="333333"/>
                </a:solidFill>
                <a:effectLst/>
                <a:latin typeface="Arial" panose="020B0604020202020204" pitchFamily="34" charset="0"/>
              </a:rPr>
              <a:t>Model-based predictions of protective HIV pre-exposure prophylaxis adherence levels in cisgender women. Nat Med. (November 2023).</a:t>
            </a:r>
            <a:br>
              <a:rPr lang="en-GB" sz="1200" b="0" i="0" u="none" strike="noStrike" dirty="0">
                <a:solidFill>
                  <a:srgbClr val="333333"/>
                </a:solidFill>
                <a:effectLst/>
                <a:latin typeface="Arial" panose="020B0604020202020204" pitchFamily="34" charset="0"/>
              </a:rPr>
            </a:br>
            <a:r>
              <a:rPr lang="en-GB" sz="1200" b="0" i="0" u="none" strike="noStrike" dirty="0">
                <a:solidFill>
                  <a:srgbClr val="00399E"/>
                </a:solidFill>
                <a:effectLst/>
                <a:latin typeface="Arial" panose="020B0604020202020204" pitchFamily="34" charset="0"/>
                <a:hlinkClick r:id="rId3"/>
              </a:rPr>
              <a:t>https://www.ncbi.nlm.nih.gov/pmc/articles/PMC10667095</a:t>
            </a:r>
            <a:endParaRPr lang="en-GB" sz="1200" b="0" i="0" u="none" strike="noStrike" dirty="0">
              <a:solidFill>
                <a:srgbClr val="333333"/>
              </a:solidFill>
              <a:effectLst/>
              <a:latin typeface="Arial" panose="020B0604020202020204" pitchFamily="34" charset="0"/>
            </a:endParaRPr>
          </a:p>
          <a:p>
            <a:pPr algn="l">
              <a:buFont typeface="+mj-lt"/>
              <a:buAutoNum type="arabicPeriod"/>
            </a:pPr>
            <a:r>
              <a:rPr lang="en-GB" sz="1200" b="1" i="0" u="none" strike="noStrike" dirty="0">
                <a:solidFill>
                  <a:srgbClr val="C00000"/>
                </a:solidFill>
                <a:effectLst/>
                <a:latin typeface="Arial" panose="020B0604020202020204" pitchFamily="34" charset="0"/>
              </a:rPr>
              <a:t>Cottrell ML et al. </a:t>
            </a:r>
            <a:r>
              <a:rPr lang="en-GB" sz="1200" b="0" i="0" u="none" strike="noStrike" dirty="0">
                <a:solidFill>
                  <a:srgbClr val="333333"/>
                </a:solidFill>
                <a:effectLst/>
                <a:latin typeface="Arial" panose="020B0604020202020204" pitchFamily="34" charset="0"/>
              </a:rPr>
              <a:t>A translational pharmacology approach to predicting outcomes of preexposure prophylaxis against HIV in men and women using tenofovir disoproxil fumarate with or without emtricitabine. J Infect Dis. (</a:t>
            </a:r>
            <a:r>
              <a:rPr lang="en-GB" sz="1200" dirty="0">
                <a:solidFill>
                  <a:srgbClr val="333333"/>
                </a:solidFill>
              </a:rPr>
              <a:t>February</a:t>
            </a:r>
            <a:r>
              <a:rPr lang="en-GB" sz="1200" b="0" i="0" u="none" strike="noStrike" dirty="0">
                <a:solidFill>
                  <a:srgbClr val="333333"/>
                </a:solidFill>
                <a:effectLst/>
                <a:latin typeface="Arial" panose="020B0604020202020204" pitchFamily="34" charset="0"/>
              </a:rPr>
              <a:t> 2016).</a:t>
            </a:r>
            <a:br>
              <a:rPr lang="en-GB" sz="1200" b="0" i="0" u="none" strike="noStrike" dirty="0">
                <a:solidFill>
                  <a:srgbClr val="333333"/>
                </a:solidFill>
                <a:effectLst/>
                <a:latin typeface="Arial" panose="020B0604020202020204" pitchFamily="34" charset="0"/>
              </a:rPr>
            </a:br>
            <a:r>
              <a:rPr lang="en-GB" sz="1200" b="0" i="0" u="none" strike="noStrike" dirty="0">
                <a:solidFill>
                  <a:srgbClr val="00399E"/>
                </a:solidFill>
                <a:effectLst/>
                <a:latin typeface="Arial" panose="020B0604020202020204" pitchFamily="34" charset="0"/>
                <a:hlinkClick r:id="rId4"/>
              </a:rPr>
              <a:t>https://pubmed.ncbi.nlm.nih.gov/26917574</a:t>
            </a:r>
            <a:endParaRPr lang="en-GB" sz="1200" b="0" i="0" u="none" strike="noStrike" dirty="0">
              <a:solidFill>
                <a:srgbClr val="333333"/>
              </a:solidFill>
              <a:effectLst/>
              <a:latin typeface="Arial" panose="020B0604020202020204" pitchFamily="34" charset="0"/>
            </a:endParaRPr>
          </a:p>
          <a:p>
            <a:pPr algn="l">
              <a:buFont typeface="+mj-lt"/>
              <a:buAutoNum type="arabicPeriod"/>
            </a:pPr>
            <a:r>
              <a:rPr lang="en-GB" sz="1200" b="1" i="0" u="none" strike="noStrike" dirty="0">
                <a:solidFill>
                  <a:srgbClr val="C00000"/>
                </a:solidFill>
                <a:effectLst/>
                <a:latin typeface="Arial" panose="020B0604020202020204" pitchFamily="34" charset="0"/>
              </a:rPr>
              <a:t>Garrett KL et al. </a:t>
            </a:r>
            <a:r>
              <a:rPr lang="en-GB" sz="1200" b="0" i="0" u="none" strike="noStrike" dirty="0">
                <a:solidFill>
                  <a:srgbClr val="333333"/>
                </a:solidFill>
                <a:effectLst/>
                <a:latin typeface="Arial" panose="020B0604020202020204" pitchFamily="34" charset="0"/>
              </a:rPr>
              <a:t>A pharmacokinetic/pharmacodynamic model to predict effective HIV prophylaxis dosing strategies for people who inject drugs. J </a:t>
            </a:r>
            <a:r>
              <a:rPr lang="en-GB" sz="1200" b="0" i="0" u="none" strike="noStrike" dirty="0" err="1">
                <a:solidFill>
                  <a:srgbClr val="333333"/>
                </a:solidFill>
                <a:effectLst/>
                <a:latin typeface="Arial" panose="020B0604020202020204" pitchFamily="34" charset="0"/>
              </a:rPr>
              <a:t>Pharmacol</a:t>
            </a:r>
            <a:r>
              <a:rPr lang="en-GB" sz="1200" b="0" i="0" u="none" strike="noStrike" dirty="0">
                <a:solidFill>
                  <a:srgbClr val="333333"/>
                </a:solidFill>
                <a:effectLst/>
                <a:latin typeface="Arial" panose="020B0604020202020204" pitchFamily="34" charset="0"/>
              </a:rPr>
              <a:t> Exp </a:t>
            </a:r>
            <a:r>
              <a:rPr lang="en-GB" sz="1200" b="0" i="0" u="none" strike="noStrike" dirty="0" err="1">
                <a:solidFill>
                  <a:srgbClr val="333333"/>
                </a:solidFill>
                <a:effectLst/>
                <a:latin typeface="Arial" panose="020B0604020202020204" pitchFamily="34" charset="0"/>
              </a:rPr>
              <a:t>Ther</a:t>
            </a:r>
            <a:r>
              <a:rPr lang="en-GB" sz="1200" b="0" i="0" u="none" strike="noStrike" dirty="0">
                <a:solidFill>
                  <a:srgbClr val="333333"/>
                </a:solidFill>
                <a:effectLst/>
                <a:latin typeface="Arial" panose="020B0604020202020204" pitchFamily="34" charset="0"/>
              </a:rPr>
              <a:t>. (August 2018).</a:t>
            </a:r>
            <a:br>
              <a:rPr lang="en-GB" sz="1200" b="0" i="0" u="none" strike="noStrike" dirty="0">
                <a:solidFill>
                  <a:srgbClr val="333333"/>
                </a:solidFill>
                <a:effectLst/>
                <a:latin typeface="Arial" panose="020B0604020202020204" pitchFamily="34" charset="0"/>
              </a:rPr>
            </a:br>
            <a:r>
              <a:rPr lang="en-GB" sz="1200" b="0" i="0" u="none" strike="noStrike" dirty="0">
                <a:solidFill>
                  <a:srgbClr val="00399E"/>
                </a:solidFill>
                <a:effectLst/>
                <a:latin typeface="Arial" panose="020B0604020202020204" pitchFamily="34" charset="0"/>
                <a:hlinkClick r:id="rId5"/>
              </a:rPr>
              <a:t>https://pubmed.ncbi.nlm.nih.gov/30150483</a:t>
            </a:r>
            <a:endParaRPr lang="en-GB" sz="1200" b="0" i="0" u="none" strike="noStrike" dirty="0">
              <a:solidFill>
                <a:srgbClr val="333333"/>
              </a:solidFill>
              <a:effectLst/>
              <a:latin typeface="Arial" panose="020B0604020202020204" pitchFamily="34" charset="0"/>
            </a:endParaRPr>
          </a:p>
          <a:p>
            <a:pPr algn="l">
              <a:buFont typeface="+mj-lt"/>
              <a:buAutoNum type="arabicPeriod"/>
            </a:pPr>
            <a:r>
              <a:rPr lang="en-GB" sz="1200" b="1" i="0" u="none" strike="noStrike" dirty="0">
                <a:solidFill>
                  <a:srgbClr val="C00000"/>
                </a:solidFill>
                <a:effectLst/>
                <a:latin typeface="Arial" panose="020B0604020202020204" pitchFamily="34" charset="0"/>
              </a:rPr>
              <a:t>Cespedes MS et al. </a:t>
            </a:r>
            <a:r>
              <a:rPr lang="en-GB" sz="1200" b="0" i="0" u="none" strike="noStrike" dirty="0">
                <a:solidFill>
                  <a:srgbClr val="333333"/>
                </a:solidFill>
                <a:effectLst/>
                <a:latin typeface="Arial" panose="020B0604020202020204" pitchFamily="34" charset="0"/>
              </a:rPr>
              <a:t>Gender affirming hormones do not affect the exposure and efficacy of F/TDF or F/TAF for HIV preexposure prophylaxis: a subgroup analysis from the DISCOVER trial Transgender Health (January 2024).</a:t>
            </a:r>
            <a:br>
              <a:rPr lang="en-GB" sz="1200" b="0" i="0" u="none" strike="noStrike" dirty="0">
                <a:solidFill>
                  <a:srgbClr val="333333"/>
                </a:solidFill>
                <a:effectLst/>
                <a:latin typeface="Arial" panose="020B0604020202020204" pitchFamily="34" charset="0"/>
              </a:rPr>
            </a:br>
            <a:r>
              <a:rPr lang="en-GB" sz="1200" b="0" i="0" u="none" strike="noStrike" dirty="0">
                <a:solidFill>
                  <a:srgbClr val="00399E"/>
                </a:solidFill>
                <a:effectLst/>
                <a:latin typeface="Arial" panose="020B0604020202020204" pitchFamily="34" charset="0"/>
                <a:hlinkClick r:id="rId6"/>
              </a:rPr>
              <a:t>https://www.liebertpub.com/doi/full/10.1089/trgh.2022.0048</a:t>
            </a:r>
            <a:endParaRPr lang="en-GB" sz="1200" b="0" i="0" u="none" strike="noStrike" dirty="0">
              <a:solidFill>
                <a:srgbClr val="333333"/>
              </a:solidFill>
              <a:effectLst/>
              <a:latin typeface="Arial" panose="020B0604020202020204" pitchFamily="34" charset="0"/>
            </a:endParaRPr>
          </a:p>
          <a:p>
            <a:pPr algn="l">
              <a:buFont typeface="+mj-lt"/>
              <a:buAutoNum type="arabicPeriod"/>
            </a:pPr>
            <a:r>
              <a:rPr lang="en-GB" sz="1200" b="1" i="0" u="none" strike="noStrike" dirty="0" err="1">
                <a:solidFill>
                  <a:srgbClr val="C00000"/>
                </a:solidFill>
                <a:effectLst/>
                <a:latin typeface="Arial" panose="020B0604020202020204" pitchFamily="34" charset="0"/>
              </a:rPr>
              <a:t>Marrazzo</a:t>
            </a:r>
            <a:r>
              <a:rPr lang="en-GB" sz="1200" b="1" i="0" u="none" strike="noStrike" dirty="0">
                <a:solidFill>
                  <a:srgbClr val="C00000"/>
                </a:solidFill>
                <a:effectLst/>
                <a:latin typeface="Arial" panose="020B0604020202020204" pitchFamily="34" charset="0"/>
              </a:rPr>
              <a:t> J et al. </a:t>
            </a:r>
            <a:r>
              <a:rPr lang="en-GB" sz="1200" b="0" i="0" u="none" strike="noStrike" dirty="0">
                <a:solidFill>
                  <a:srgbClr val="333333"/>
                </a:solidFill>
                <a:effectLst/>
                <a:latin typeface="Arial" panose="020B0604020202020204" pitchFamily="34" charset="0"/>
              </a:rPr>
              <a:t>HIV Preexposure Prophylaxis With Emtricitabine and Tenofovir Disoproxil Fumarate Among Cisgender Women. </a:t>
            </a:r>
            <a:r>
              <a:rPr lang="en-GB" sz="1200" b="0" u="none" strike="noStrike" dirty="0">
                <a:solidFill>
                  <a:srgbClr val="333333"/>
                </a:solidFill>
                <a:effectLst/>
                <a:latin typeface="Arial" panose="020B0604020202020204" pitchFamily="34" charset="0"/>
              </a:rPr>
              <a:t>JAMA</a:t>
            </a:r>
            <a:r>
              <a:rPr lang="en-GB" sz="1200" b="0" i="0" u="none" strike="noStrike" dirty="0">
                <a:solidFill>
                  <a:srgbClr val="333333"/>
                </a:solidFill>
                <a:effectLst/>
                <a:latin typeface="Arial" panose="020B0604020202020204" pitchFamily="34" charset="0"/>
              </a:rPr>
              <a:t> (1 March 2024).</a:t>
            </a:r>
            <a:br>
              <a:rPr lang="en-GB" sz="1200" b="0" i="0" u="none" strike="noStrike" dirty="0">
                <a:solidFill>
                  <a:srgbClr val="333333"/>
                </a:solidFill>
                <a:effectLst/>
                <a:latin typeface="Arial" panose="020B0604020202020204" pitchFamily="34" charset="0"/>
              </a:rPr>
            </a:br>
            <a:r>
              <a:rPr lang="en-GB" sz="1200" b="0" i="0" u="none" strike="noStrike" dirty="0">
                <a:solidFill>
                  <a:srgbClr val="00399E"/>
                </a:solidFill>
                <a:effectLst/>
                <a:latin typeface="Arial" panose="020B0604020202020204" pitchFamily="34" charset="0"/>
                <a:hlinkClick r:id="rId7"/>
              </a:rPr>
              <a:t>https://jamanetwork.com/journals/jama/fullarticle/2816036</a:t>
            </a:r>
            <a:endParaRPr lang="en-GB" sz="1200" b="0" i="0" u="none" strike="noStrike" dirty="0">
              <a:solidFill>
                <a:srgbClr val="333333"/>
              </a:solidFill>
              <a:effectLst/>
              <a:latin typeface="Arial" panose="020B0604020202020204" pitchFamily="34" charset="0"/>
            </a:endParaRP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4400" dirty="0">
                <a:solidFill>
                  <a:srgbClr val="C00000"/>
                </a:solidFill>
                <a:latin typeface="Helvetica" pitchFamily="2" charset="0"/>
              </a:rPr>
              <a:t>References</a:t>
            </a:r>
            <a:endParaRPr lang="en-US" altLang="en-US" sz="4400" dirty="0">
              <a:solidFill>
                <a:srgbClr val="C00000"/>
              </a:solidFill>
            </a:endParaRPr>
          </a:p>
        </p:txBody>
      </p:sp>
    </p:spTree>
    <p:extLst>
      <p:ext uri="{BB962C8B-B14F-4D97-AF65-F5344CB8AC3E}">
        <p14:creationId xmlns:p14="http://schemas.microsoft.com/office/powerpoint/2010/main" val="210441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6">
            <a:extLst>
              <a:ext uri="{FF2B5EF4-FFF2-40B4-BE49-F238E27FC236}">
                <a16:creationId xmlns:a16="http://schemas.microsoft.com/office/drawing/2014/main" id="{14BABB40-CE22-35CC-62BC-EA9B92A5D2F3}"/>
              </a:ext>
            </a:extLst>
          </p:cNvPr>
          <p:cNvSpPr txBox="1">
            <a:spLocks noChangeArrowheads="1"/>
          </p:cNvSpPr>
          <p:nvPr/>
        </p:nvSpPr>
        <p:spPr bwMode="auto">
          <a:xfrm>
            <a:off x="2274094" y="87868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9458" name="Text Box 7">
            <a:extLst>
              <a:ext uri="{FF2B5EF4-FFF2-40B4-BE49-F238E27FC236}">
                <a16:creationId xmlns:a16="http://schemas.microsoft.com/office/drawing/2014/main" id="{7131459F-BB40-FD6D-BA0A-54F3A56966B8}"/>
              </a:ext>
            </a:extLst>
          </p:cNvPr>
          <p:cNvSpPr txBox="1">
            <a:spLocks noChangeArrowheads="1"/>
          </p:cNvSpPr>
          <p:nvPr/>
        </p:nvSpPr>
        <p:spPr bwMode="auto">
          <a:xfrm>
            <a:off x="2388394" y="5929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9459" name="Rectangle 2">
            <a:extLst>
              <a:ext uri="{FF2B5EF4-FFF2-40B4-BE49-F238E27FC236}">
                <a16:creationId xmlns:a16="http://schemas.microsoft.com/office/drawing/2014/main" id="{0D28947E-FCBF-D549-7389-F4ECE9249494}"/>
              </a:ext>
            </a:extLst>
          </p:cNvPr>
          <p:cNvSpPr txBox="1">
            <a:spLocks noChangeArrowheads="1"/>
          </p:cNvSpPr>
          <p:nvPr/>
        </p:nvSpPr>
        <p:spPr bwMode="auto">
          <a:xfrm>
            <a:off x="1656160" y="303610"/>
            <a:ext cx="5829300" cy="65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300" dirty="0">
                <a:solidFill>
                  <a:srgbClr val="C00000"/>
                </a:solidFill>
              </a:rPr>
              <a:t>Tsai C-C et al, Science 1995</a:t>
            </a:r>
          </a:p>
        </p:txBody>
      </p:sp>
      <p:sp>
        <p:nvSpPr>
          <p:cNvPr id="19460" name="Rectangle 3">
            <a:extLst>
              <a:ext uri="{FF2B5EF4-FFF2-40B4-BE49-F238E27FC236}">
                <a16:creationId xmlns:a16="http://schemas.microsoft.com/office/drawing/2014/main" id="{72102205-3675-E372-DE83-B69A3CCBB6DC}"/>
              </a:ext>
            </a:extLst>
          </p:cNvPr>
          <p:cNvSpPr txBox="1">
            <a:spLocks noChangeArrowheads="1"/>
          </p:cNvSpPr>
          <p:nvPr/>
        </p:nvSpPr>
        <p:spPr bwMode="auto">
          <a:xfrm>
            <a:off x="1043608" y="1028700"/>
            <a:ext cx="7488832"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r>
              <a:rPr lang="en-US" altLang="en-US" sz="1800" dirty="0"/>
              <a:t>Daily weight-based daily PMPA (tenofovir) SC for one month in 35 macaques inoculated IV with SIV (10 x 50% infectious dose): 5 arms, follow up 40-56 weeks.</a:t>
            </a:r>
          </a:p>
          <a:p>
            <a:endParaRPr lang="en-US" altLang="en-US" sz="1800" dirty="0"/>
          </a:p>
          <a:p>
            <a:r>
              <a:rPr lang="en-US" altLang="en-US" sz="1800" dirty="0"/>
              <a:t>Dose		Timing		n	% became SIV+</a:t>
            </a:r>
          </a:p>
          <a:p>
            <a:r>
              <a:rPr lang="en-US" altLang="en-US" sz="1100" dirty="0"/>
              <a:t>                     </a:t>
            </a:r>
            <a:endParaRPr lang="en-US" altLang="en-US" sz="1800" dirty="0"/>
          </a:p>
          <a:p>
            <a:r>
              <a:rPr lang="en-US" altLang="en-US" sz="1800" dirty="0"/>
              <a:t>20 mg/kg	48 </a:t>
            </a:r>
            <a:r>
              <a:rPr lang="en-US" altLang="en-US" sz="1800" dirty="0" err="1"/>
              <a:t>hrs</a:t>
            </a:r>
            <a:r>
              <a:rPr lang="en-US" altLang="en-US" sz="1800" dirty="0"/>
              <a:t> pre	  5	  0/5</a:t>
            </a:r>
          </a:p>
          <a:p>
            <a:r>
              <a:rPr lang="en-US" altLang="en-US" sz="1800" dirty="0"/>
              <a:t>30 mg/kg	48 </a:t>
            </a:r>
            <a:r>
              <a:rPr lang="en-US" altLang="en-US" sz="1800" dirty="0" err="1"/>
              <a:t>hrs</a:t>
            </a:r>
            <a:r>
              <a:rPr lang="en-US" altLang="en-US" sz="1800" dirty="0"/>
              <a:t> pre	10	  0/10</a:t>
            </a:r>
          </a:p>
          <a:p>
            <a:r>
              <a:rPr lang="en-US" altLang="en-US" sz="1800" dirty="0"/>
              <a:t>30 mg/kg	  4 </a:t>
            </a:r>
            <a:r>
              <a:rPr lang="en-US" altLang="en-US" sz="1800" dirty="0" err="1"/>
              <a:t>hrs</a:t>
            </a:r>
            <a:r>
              <a:rPr lang="en-US" altLang="en-US" sz="1800" dirty="0"/>
              <a:t> post	  5	  0/5</a:t>
            </a:r>
          </a:p>
          <a:p>
            <a:r>
              <a:rPr lang="en-US" altLang="en-US" sz="1800" dirty="0"/>
              <a:t>30 mg/kg	24 </a:t>
            </a:r>
            <a:r>
              <a:rPr lang="en-US" altLang="en-US" sz="1800" dirty="0" err="1"/>
              <a:t>hrs</a:t>
            </a:r>
            <a:r>
              <a:rPr lang="en-US" altLang="en-US" sz="1800" dirty="0"/>
              <a:t> post	  5 	  0/5</a:t>
            </a:r>
          </a:p>
          <a:p>
            <a:r>
              <a:rPr lang="en-US" altLang="en-US" sz="1800" dirty="0"/>
              <a:t>Control		48 </a:t>
            </a:r>
            <a:r>
              <a:rPr lang="en-US" altLang="en-US" sz="1800" dirty="0" err="1"/>
              <a:t>hrs</a:t>
            </a:r>
            <a:r>
              <a:rPr lang="en-US" altLang="en-US" sz="1800" dirty="0"/>
              <a:t> pre	10	10/10</a:t>
            </a:r>
          </a:p>
          <a:p>
            <a:endParaRPr lang="en-US" altLang="en-US" sz="1800" dirty="0"/>
          </a:p>
          <a:p>
            <a:endParaRPr lang="en-US" altLang="en-US" sz="1800" dirty="0"/>
          </a:p>
          <a:p>
            <a:endParaRPr lang="en-US" altLang="en-US" sz="1800" dirty="0"/>
          </a:p>
          <a:p>
            <a:endParaRPr lang="en-US" altLang="en-US" sz="1800" dirty="0"/>
          </a:p>
          <a:p>
            <a:endParaRPr lang="en-US" altLang="en-US" sz="1800" dirty="0"/>
          </a:p>
          <a:p>
            <a:endParaRPr lang="en-US" altLang="en-US" sz="1800" dirty="0"/>
          </a:p>
        </p:txBody>
      </p:sp>
      <p:sp>
        <p:nvSpPr>
          <p:cNvPr id="19461" name="Rectangle 3">
            <a:extLst>
              <a:ext uri="{FF2B5EF4-FFF2-40B4-BE49-F238E27FC236}">
                <a16:creationId xmlns:a16="http://schemas.microsoft.com/office/drawing/2014/main" id="{DF05709F-2486-E286-55D6-69AA05D96E0D}"/>
              </a:ext>
            </a:extLst>
          </p:cNvPr>
          <p:cNvSpPr txBox="1">
            <a:spLocks noChangeArrowheads="1"/>
          </p:cNvSpPr>
          <p:nvPr/>
        </p:nvSpPr>
        <p:spPr bwMode="auto">
          <a:xfrm>
            <a:off x="1043608" y="4264818"/>
            <a:ext cx="712879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sz="1200" dirty="0">
                <a:cs typeface="Arial" panose="020B0604020202020204" pitchFamily="34" charset="0"/>
              </a:rPr>
              <a:t>Tsai C-C et al, Prevention of SIV Infection in Macaques by (R)-9-(2-Phosphonylmethoxypropyl)adenine. Science 1995. (NIH funded). https://</a:t>
            </a:r>
            <a:r>
              <a:rPr lang="en-US" altLang="en-US" sz="1200" dirty="0" err="1">
                <a:cs typeface="Arial" panose="020B0604020202020204" pitchFamily="34" charset="0"/>
              </a:rPr>
              <a:t>pubmed.ncbi.nlm.nih.gov</a:t>
            </a:r>
            <a:r>
              <a:rPr lang="en-US" altLang="en-US" sz="1200" dirty="0">
                <a:cs typeface="Arial" panose="020B0604020202020204" pitchFamily="34" charset="0"/>
              </a:rPr>
              <a:t>/7502044/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6">
            <a:extLst>
              <a:ext uri="{FF2B5EF4-FFF2-40B4-BE49-F238E27FC236}">
                <a16:creationId xmlns:a16="http://schemas.microsoft.com/office/drawing/2014/main" id="{14BABB40-CE22-35CC-62BC-EA9B92A5D2F3}"/>
              </a:ext>
            </a:extLst>
          </p:cNvPr>
          <p:cNvSpPr txBox="1">
            <a:spLocks noChangeArrowheads="1"/>
          </p:cNvSpPr>
          <p:nvPr/>
        </p:nvSpPr>
        <p:spPr bwMode="auto">
          <a:xfrm>
            <a:off x="2274094" y="87868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9458" name="Text Box 7">
            <a:extLst>
              <a:ext uri="{FF2B5EF4-FFF2-40B4-BE49-F238E27FC236}">
                <a16:creationId xmlns:a16="http://schemas.microsoft.com/office/drawing/2014/main" id="{7131459F-BB40-FD6D-BA0A-54F3A56966B8}"/>
              </a:ext>
            </a:extLst>
          </p:cNvPr>
          <p:cNvSpPr txBox="1">
            <a:spLocks noChangeArrowheads="1"/>
          </p:cNvSpPr>
          <p:nvPr/>
        </p:nvSpPr>
        <p:spPr bwMode="auto">
          <a:xfrm>
            <a:off x="2388394" y="5929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9459" name="Rectangle 2">
            <a:extLst>
              <a:ext uri="{FF2B5EF4-FFF2-40B4-BE49-F238E27FC236}">
                <a16:creationId xmlns:a16="http://schemas.microsoft.com/office/drawing/2014/main" id="{0D28947E-FCBF-D549-7389-F4ECE9249494}"/>
              </a:ext>
            </a:extLst>
          </p:cNvPr>
          <p:cNvSpPr txBox="1">
            <a:spLocks noChangeArrowheads="1"/>
          </p:cNvSpPr>
          <p:nvPr/>
        </p:nvSpPr>
        <p:spPr bwMode="auto">
          <a:xfrm>
            <a:off x="1656160" y="303610"/>
            <a:ext cx="5829300" cy="65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300" dirty="0">
                <a:solidFill>
                  <a:srgbClr val="C00000"/>
                </a:solidFill>
              </a:rPr>
              <a:t>Tsai C-C et al, Science 1995</a:t>
            </a:r>
          </a:p>
        </p:txBody>
      </p:sp>
      <p:sp>
        <p:nvSpPr>
          <p:cNvPr id="19460" name="Rectangle 3">
            <a:extLst>
              <a:ext uri="{FF2B5EF4-FFF2-40B4-BE49-F238E27FC236}">
                <a16:creationId xmlns:a16="http://schemas.microsoft.com/office/drawing/2014/main" id="{72102205-3675-E372-DE83-B69A3CCBB6DC}"/>
              </a:ext>
            </a:extLst>
          </p:cNvPr>
          <p:cNvSpPr txBox="1">
            <a:spLocks noChangeArrowheads="1"/>
          </p:cNvSpPr>
          <p:nvPr/>
        </p:nvSpPr>
        <p:spPr bwMode="auto">
          <a:xfrm>
            <a:off x="1043608" y="1028700"/>
            <a:ext cx="7488832"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r>
              <a:rPr lang="en-US" altLang="en-US" sz="1800" dirty="0"/>
              <a:t>Daily </a:t>
            </a:r>
            <a:r>
              <a:rPr lang="en-US" altLang="en-US" sz="1800"/>
              <a:t>weight-based PMPA </a:t>
            </a:r>
            <a:r>
              <a:rPr lang="en-US" altLang="en-US" sz="1800" dirty="0"/>
              <a:t>(tenofovir) SC for one month in 35 macaques inoculated IV with SIV (10 x 50% infectious dose): 5 arms, follow up 40-56 weeks.</a:t>
            </a:r>
          </a:p>
          <a:p>
            <a:endParaRPr lang="en-US" altLang="en-US" sz="1800" dirty="0"/>
          </a:p>
          <a:p>
            <a:r>
              <a:rPr lang="en-US" altLang="en-US" sz="1800" dirty="0"/>
              <a:t>Dose		Timing		n	% became SIV+</a:t>
            </a:r>
          </a:p>
          <a:p>
            <a:r>
              <a:rPr lang="en-US" altLang="en-US" sz="1100" dirty="0"/>
              <a:t>                     </a:t>
            </a:r>
            <a:endParaRPr lang="en-US" altLang="en-US" sz="1800" dirty="0"/>
          </a:p>
          <a:p>
            <a:r>
              <a:rPr lang="en-US" altLang="en-US" sz="1800" dirty="0"/>
              <a:t>20 mg/kg	48 </a:t>
            </a:r>
            <a:r>
              <a:rPr lang="en-US" altLang="en-US" sz="1800" dirty="0" err="1"/>
              <a:t>hrs</a:t>
            </a:r>
            <a:r>
              <a:rPr lang="en-US" altLang="en-US" sz="1800" dirty="0"/>
              <a:t> pre	  5	  0/5</a:t>
            </a:r>
          </a:p>
          <a:p>
            <a:r>
              <a:rPr lang="en-US" altLang="en-US" sz="1800" dirty="0"/>
              <a:t>30 mg/kg	48 </a:t>
            </a:r>
            <a:r>
              <a:rPr lang="en-US" altLang="en-US" sz="1800" dirty="0" err="1"/>
              <a:t>hrs</a:t>
            </a:r>
            <a:r>
              <a:rPr lang="en-US" altLang="en-US" sz="1800" dirty="0"/>
              <a:t> pre	10	  0/10</a:t>
            </a:r>
          </a:p>
          <a:p>
            <a:r>
              <a:rPr lang="en-US" altLang="en-US" sz="1800" dirty="0"/>
              <a:t>30 mg/kg	  4 </a:t>
            </a:r>
            <a:r>
              <a:rPr lang="en-US" altLang="en-US" sz="1800" dirty="0" err="1"/>
              <a:t>hrs</a:t>
            </a:r>
            <a:r>
              <a:rPr lang="en-US" altLang="en-US" sz="1800" dirty="0"/>
              <a:t> post	  5	  0/5</a:t>
            </a:r>
          </a:p>
          <a:p>
            <a:r>
              <a:rPr lang="en-US" altLang="en-US" sz="1800" dirty="0"/>
              <a:t>30 mg/kg	24 </a:t>
            </a:r>
            <a:r>
              <a:rPr lang="en-US" altLang="en-US" sz="1800" dirty="0" err="1"/>
              <a:t>hrs</a:t>
            </a:r>
            <a:r>
              <a:rPr lang="en-US" altLang="en-US" sz="1800" dirty="0"/>
              <a:t> post	  5 	  0/5</a:t>
            </a:r>
          </a:p>
          <a:p>
            <a:r>
              <a:rPr lang="en-US" altLang="en-US" sz="1800" dirty="0"/>
              <a:t>Control		48 </a:t>
            </a:r>
            <a:r>
              <a:rPr lang="en-US" altLang="en-US" sz="1800" dirty="0" err="1"/>
              <a:t>hrs</a:t>
            </a:r>
            <a:r>
              <a:rPr lang="en-US" altLang="en-US" sz="1800" dirty="0"/>
              <a:t> pre	10	10/10</a:t>
            </a:r>
          </a:p>
          <a:p>
            <a:endParaRPr lang="en-US" altLang="en-US" sz="1800" dirty="0"/>
          </a:p>
          <a:p>
            <a:endParaRPr lang="en-US" altLang="en-US" sz="1800" dirty="0"/>
          </a:p>
          <a:p>
            <a:endParaRPr lang="en-US" altLang="en-US" sz="1800" dirty="0"/>
          </a:p>
          <a:p>
            <a:endParaRPr lang="en-US" altLang="en-US" sz="1800" dirty="0"/>
          </a:p>
          <a:p>
            <a:endParaRPr lang="en-US" altLang="en-US" sz="1800" dirty="0"/>
          </a:p>
          <a:p>
            <a:endParaRPr lang="en-US" altLang="en-US" sz="1800" dirty="0"/>
          </a:p>
        </p:txBody>
      </p:sp>
      <p:sp>
        <p:nvSpPr>
          <p:cNvPr id="19461" name="Rectangle 3">
            <a:extLst>
              <a:ext uri="{FF2B5EF4-FFF2-40B4-BE49-F238E27FC236}">
                <a16:creationId xmlns:a16="http://schemas.microsoft.com/office/drawing/2014/main" id="{DF05709F-2486-E286-55D6-69AA05D96E0D}"/>
              </a:ext>
            </a:extLst>
          </p:cNvPr>
          <p:cNvSpPr txBox="1">
            <a:spLocks noChangeArrowheads="1"/>
          </p:cNvSpPr>
          <p:nvPr/>
        </p:nvSpPr>
        <p:spPr bwMode="auto">
          <a:xfrm>
            <a:off x="1043608" y="4264818"/>
            <a:ext cx="712879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3200">
                <a:solidFill>
                  <a:schemeClr val="tx1"/>
                </a:solidFill>
                <a:latin typeface="Arial" panose="020B0604020202020204" pitchFamily="34" charset="0"/>
                <a:ea typeface="ＭＳ Ｐゴシック" panose="020B0600070205080204" pitchFamily="34" charset="-128"/>
              </a:defRPr>
            </a:lvl1pPr>
            <a:lvl2pPr marL="742950" indent="-285750">
              <a:defRPr sz="3200">
                <a:solidFill>
                  <a:schemeClr val="tx1"/>
                </a:solidFill>
                <a:latin typeface="Arial" panose="020B0604020202020204" pitchFamily="34" charset="0"/>
                <a:ea typeface="ＭＳ Ｐゴシック" panose="020B0600070205080204" pitchFamily="34" charset="-128"/>
              </a:defRPr>
            </a:lvl2pPr>
            <a:lvl3pPr marL="1143000" indent="-228600">
              <a:defRPr sz="3200">
                <a:solidFill>
                  <a:schemeClr val="tx1"/>
                </a:solidFill>
                <a:latin typeface="Arial" panose="020B0604020202020204" pitchFamily="34" charset="0"/>
                <a:ea typeface="ＭＳ Ｐゴシック" panose="020B0600070205080204" pitchFamily="34" charset="-128"/>
              </a:defRPr>
            </a:lvl3pPr>
            <a:lvl4pPr marL="1600200" indent="-228600">
              <a:defRPr sz="3200">
                <a:solidFill>
                  <a:schemeClr val="tx1"/>
                </a:solidFill>
                <a:latin typeface="Arial" panose="020B0604020202020204" pitchFamily="34" charset="0"/>
                <a:ea typeface="ＭＳ Ｐゴシック" panose="020B0600070205080204" pitchFamily="34" charset="-128"/>
              </a:defRPr>
            </a:lvl4pPr>
            <a:lvl5pPr marL="2057400" indent="-22860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sz="1200" dirty="0">
                <a:cs typeface="Arial" panose="020B0604020202020204" pitchFamily="34" charset="0"/>
              </a:rPr>
              <a:t>Tsai C-C et al, Prevention of SIV Infection in Macaques by (R)-9-(2-Phosphonylmethoxypropyl)adenine. Science 1995. (NIH funded). https://</a:t>
            </a:r>
            <a:r>
              <a:rPr lang="en-US" altLang="en-US" sz="1200" dirty="0" err="1">
                <a:cs typeface="Arial" panose="020B0604020202020204" pitchFamily="34" charset="0"/>
              </a:rPr>
              <a:t>pubmed.ncbi.nlm.nih.gov</a:t>
            </a:r>
            <a:r>
              <a:rPr lang="en-US" altLang="en-US" sz="1200" dirty="0">
                <a:cs typeface="Arial" panose="020B0604020202020204" pitchFamily="34" charset="0"/>
              </a:rPr>
              <a:t>/7502044/</a:t>
            </a:r>
          </a:p>
        </p:txBody>
      </p:sp>
      <p:sp>
        <p:nvSpPr>
          <p:cNvPr id="2" name="Oval 1">
            <a:extLst>
              <a:ext uri="{FF2B5EF4-FFF2-40B4-BE49-F238E27FC236}">
                <a16:creationId xmlns:a16="http://schemas.microsoft.com/office/drawing/2014/main" id="{50B65C62-23A2-96AB-AD61-6AE1F389D37D}"/>
              </a:ext>
            </a:extLst>
          </p:cNvPr>
          <p:cNvSpPr/>
          <p:nvPr/>
        </p:nvSpPr>
        <p:spPr bwMode="auto">
          <a:xfrm>
            <a:off x="5436096" y="1851670"/>
            <a:ext cx="1152128" cy="24131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198318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4E1285AF-3BB3-46E3-189C-1D51B57A2082}"/>
              </a:ext>
            </a:extLst>
          </p:cNvPr>
          <p:cNvSpPr txBox="1">
            <a:spLocks noChangeArrowheads="1"/>
          </p:cNvSpPr>
          <p:nvPr/>
        </p:nvSpPr>
        <p:spPr bwMode="auto">
          <a:xfrm>
            <a:off x="683567" y="2427734"/>
            <a:ext cx="5472609" cy="153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sz="1400" dirty="0">
                <a:effectLst/>
                <a:highlight>
                  <a:srgbClr val="FFFFFF"/>
                </a:highlight>
                <a:latin typeface="Helvetica" pitchFamily="2" charset="0"/>
              </a:rPr>
              <a:t>Dan Clutterbuck, Sheena McCormack, Achyuta Nori, Will </a:t>
            </a:r>
            <a:r>
              <a:rPr lang="en-GB" sz="1400" dirty="0" err="1">
                <a:effectLst/>
                <a:highlight>
                  <a:srgbClr val="FFFFFF"/>
                </a:highlight>
                <a:latin typeface="Helvetica" pitchFamily="2" charset="0"/>
              </a:rPr>
              <a:t>Nutland</a:t>
            </a:r>
            <a:r>
              <a:rPr lang="en-GB" sz="1400" dirty="0">
                <a:effectLst/>
                <a:highlight>
                  <a:srgbClr val="FFFFFF"/>
                </a:highlight>
                <a:latin typeface="Helvetica" pitchFamily="2" charset="0"/>
              </a:rPr>
              <a:t>, Greg Owen, Mags Portman*, Michelle Ross, Sophie Strachan, Martina Toby, Laura Waters, Ashwin Caffery and Aedan </a:t>
            </a:r>
            <a:r>
              <a:rPr lang="en-GB" sz="1400" dirty="0" err="1">
                <a:effectLst/>
                <a:highlight>
                  <a:srgbClr val="FFFFFF"/>
                </a:highlight>
                <a:latin typeface="Helvetica" pitchFamily="2" charset="0"/>
              </a:rPr>
              <a:t>Wolton</a:t>
            </a:r>
            <a:r>
              <a:rPr lang="en-GB" sz="1400" dirty="0">
                <a:highlight>
                  <a:srgbClr val="FFFFFF"/>
                </a:highlight>
                <a:latin typeface="Helvetica" pitchFamily="2" charset="0"/>
              </a:rPr>
              <a:t>.</a:t>
            </a:r>
          </a:p>
          <a:p>
            <a:pPr marL="0" indent="0">
              <a:buNone/>
            </a:pPr>
            <a:endParaRPr lang="en-GB" sz="800" i="1" dirty="0">
              <a:effectLst/>
              <a:highlight>
                <a:srgbClr val="FFFFFF"/>
              </a:highlight>
              <a:latin typeface="Helvetica" pitchFamily="2" charset="0"/>
            </a:endParaRPr>
          </a:p>
          <a:p>
            <a:pPr marL="0" indent="0">
              <a:buNone/>
            </a:pPr>
            <a:r>
              <a:rPr lang="en-GB" sz="1100" i="1" dirty="0">
                <a:effectLst/>
                <a:highlight>
                  <a:srgbClr val="FFFFFF"/>
                </a:highlight>
                <a:latin typeface="Helvetica" pitchFamily="2" charset="0"/>
              </a:rPr>
              <a:t>*</a:t>
            </a:r>
            <a:r>
              <a:rPr lang="en-GB" sz="1200" i="1" dirty="0">
                <a:effectLst/>
                <a:highlight>
                  <a:srgbClr val="FFFFFF"/>
                </a:highlight>
                <a:latin typeface="Helvetica" pitchFamily="2" charset="0"/>
              </a:rPr>
              <a:t>This guide is dedicated to our inspirational co-author Dr Mags Portman who was a leading advocate for PrEP in the UK. Mags died from mesothelioma in February 2019 aged 44 and we miss her deeply. </a:t>
            </a:r>
            <a:endParaRPr lang="en-GB" sz="1200" dirty="0">
              <a:effectLst/>
              <a:highlight>
                <a:srgbClr val="FFFFFF"/>
              </a:highlight>
            </a:endParaRPr>
          </a:p>
        </p:txBody>
      </p:sp>
      <p:sp>
        <p:nvSpPr>
          <p:cNvPr id="51202" name="Rectangle 2">
            <a:extLst>
              <a:ext uri="{FF2B5EF4-FFF2-40B4-BE49-F238E27FC236}">
                <a16:creationId xmlns:a16="http://schemas.microsoft.com/office/drawing/2014/main" id="{FB52603F-2AFD-1C2F-F4BD-7AB13E15838C}"/>
              </a:ext>
            </a:extLst>
          </p:cNvPr>
          <p:cNvSpPr txBox="1">
            <a:spLocks noChangeArrowheads="1"/>
          </p:cNvSpPr>
          <p:nvPr/>
        </p:nvSpPr>
        <p:spPr bwMode="auto">
          <a:xfrm>
            <a:off x="713666" y="223118"/>
            <a:ext cx="761816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dirty="0">
                <a:solidFill>
                  <a:srgbClr val="C00000"/>
                </a:solidFill>
              </a:rPr>
              <a:t>Thanks</a:t>
            </a:r>
          </a:p>
        </p:txBody>
      </p:sp>
      <p:pic>
        <p:nvPicPr>
          <p:cNvPr id="2" name="Picture 1">
            <a:extLst>
              <a:ext uri="{FF2B5EF4-FFF2-40B4-BE49-F238E27FC236}">
                <a16:creationId xmlns:a16="http://schemas.microsoft.com/office/drawing/2014/main" id="{388E6774-D8A9-ED30-CFB8-6BF6F7386D3D}"/>
              </a:ext>
            </a:extLst>
          </p:cNvPr>
          <p:cNvPicPr>
            <a:picLocks noChangeAspect="1"/>
          </p:cNvPicPr>
          <p:nvPr/>
        </p:nvPicPr>
        <p:blipFill>
          <a:blip r:embed="rId3"/>
          <a:stretch>
            <a:fillRect/>
          </a:stretch>
        </p:blipFill>
        <p:spPr>
          <a:xfrm>
            <a:off x="687961" y="1180462"/>
            <a:ext cx="3379983" cy="1020579"/>
          </a:xfrm>
          <a:prstGeom prst="rect">
            <a:avLst/>
          </a:prstGeom>
        </p:spPr>
      </p:pic>
      <p:pic>
        <p:nvPicPr>
          <p:cNvPr id="5" name="Picture 4">
            <a:extLst>
              <a:ext uri="{FF2B5EF4-FFF2-40B4-BE49-F238E27FC236}">
                <a16:creationId xmlns:a16="http://schemas.microsoft.com/office/drawing/2014/main" id="{246249C1-9F01-A20D-61E0-133C52E6F528}"/>
              </a:ext>
            </a:extLst>
          </p:cNvPr>
          <p:cNvPicPr>
            <a:picLocks noChangeAspect="1"/>
          </p:cNvPicPr>
          <p:nvPr/>
        </p:nvPicPr>
        <p:blipFill>
          <a:blip r:embed="rId4"/>
          <a:stretch>
            <a:fillRect/>
          </a:stretch>
        </p:blipFill>
        <p:spPr>
          <a:xfrm>
            <a:off x="6948264" y="1143325"/>
            <a:ext cx="1409273" cy="2059068"/>
          </a:xfrm>
          <a:prstGeom prst="rect">
            <a:avLst/>
          </a:prstGeom>
        </p:spPr>
      </p:pic>
      <p:sp>
        <p:nvSpPr>
          <p:cNvPr id="7" name="Rectangle 3">
            <a:extLst>
              <a:ext uri="{FF2B5EF4-FFF2-40B4-BE49-F238E27FC236}">
                <a16:creationId xmlns:a16="http://schemas.microsoft.com/office/drawing/2014/main" id="{BAB84554-234E-9337-A0D3-977881764986}"/>
              </a:ext>
            </a:extLst>
          </p:cNvPr>
          <p:cNvSpPr txBox="1">
            <a:spLocks noChangeArrowheads="1"/>
          </p:cNvSpPr>
          <p:nvPr/>
        </p:nvSpPr>
        <p:spPr bwMode="auto">
          <a:xfrm>
            <a:off x="750064" y="4000175"/>
            <a:ext cx="7643871" cy="58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altLang="en-US" sz="2400" dirty="0">
                <a:solidFill>
                  <a:srgbClr val="C00000"/>
                </a:solidFill>
                <a:latin typeface="Arial" panose="020B0604020202020204" pitchFamily="34" charset="0"/>
                <a:ea typeface="ＭＳ Ｐゴシック" panose="020B0600070205080204" pitchFamily="34" charset="-128"/>
              </a:rPr>
              <a:t>Feb 2024 edition will be out of stock by August 2024.</a:t>
            </a:r>
          </a:p>
          <a:p>
            <a:pPr marL="0" indent="0">
              <a:buNone/>
            </a:pPr>
            <a:endParaRPr lang="en-GB" sz="900" i="1" dirty="0">
              <a:effectLst/>
              <a:highlight>
                <a:srgbClr val="FFFFFF"/>
              </a:highlight>
            </a:endParaRPr>
          </a:p>
          <a:p>
            <a:pPr marL="0" indent="0">
              <a:buNone/>
            </a:pPr>
            <a:endParaRPr lang="en-GB" sz="1800" dirty="0">
              <a:effectLst/>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3">
            <a:extLst>
              <a:ext uri="{FF2B5EF4-FFF2-40B4-BE49-F238E27FC236}">
                <a16:creationId xmlns:a16="http://schemas.microsoft.com/office/drawing/2014/main" id="{C61224E9-A585-E659-DA09-CAD2C366094E}"/>
              </a:ext>
            </a:extLst>
          </p:cNvPr>
          <p:cNvSpPr>
            <a:spLocks noGrp="1" noChangeArrowheads="1"/>
          </p:cNvSpPr>
          <p:nvPr>
            <p:ph type="title" idx="4294967295"/>
          </p:nvPr>
        </p:nvSpPr>
        <p:spPr>
          <a:xfrm>
            <a:off x="1331640" y="699542"/>
            <a:ext cx="6678612" cy="3638579"/>
          </a:xfrm>
        </p:spPr>
        <p:txBody>
          <a:bodyPr/>
          <a:lstStyle/>
          <a:p>
            <a:br>
              <a:rPr lang="en-US" altLang="en-US" dirty="0">
                <a:solidFill>
                  <a:srgbClr val="C00000"/>
                </a:solidFill>
              </a:rPr>
            </a:br>
            <a:r>
              <a:rPr lang="en-US" altLang="en-US" dirty="0">
                <a:solidFill>
                  <a:srgbClr val="C00000"/>
                </a:solidFill>
              </a:rPr>
              <a:t>Additional slides</a:t>
            </a:r>
            <a:br>
              <a:rPr lang="en-US" altLang="en-US" dirty="0">
                <a:solidFill>
                  <a:srgbClr val="C00000"/>
                </a:solidFill>
              </a:rPr>
            </a:br>
            <a:br>
              <a:rPr lang="en-US" altLang="en-US" sz="2000" dirty="0">
                <a:solidFill>
                  <a:srgbClr val="C00000"/>
                </a:solidFill>
              </a:rPr>
            </a:br>
            <a:r>
              <a:rPr lang="en-GB" sz="3200" dirty="0">
                <a:solidFill>
                  <a:schemeClr val="accent2"/>
                </a:solidFill>
                <a:latin typeface="+mj-lt"/>
              </a:rPr>
              <a:t>Dan Clutterbuck </a:t>
            </a:r>
            <a:br>
              <a:rPr lang="en-GB" sz="4000" dirty="0">
                <a:solidFill>
                  <a:schemeClr val="accent2"/>
                </a:solidFill>
                <a:latin typeface="+mj-lt"/>
              </a:rPr>
            </a:br>
            <a:r>
              <a:rPr lang="en-GB" sz="2400" dirty="0">
                <a:solidFill>
                  <a:schemeClr val="accent2"/>
                </a:solidFill>
                <a:latin typeface="+mj-lt"/>
              </a:rPr>
              <a:t>What’s New in HIV</a:t>
            </a:r>
            <a:br>
              <a:rPr lang="en-GB" sz="2400" dirty="0">
                <a:solidFill>
                  <a:schemeClr val="accent2"/>
                </a:solidFill>
                <a:latin typeface="+mj-lt"/>
              </a:rPr>
            </a:br>
            <a:r>
              <a:rPr lang="en-GB" sz="1800" dirty="0">
                <a:solidFill>
                  <a:schemeClr val="accent2"/>
                </a:solidFill>
                <a:latin typeface="+mj-lt"/>
              </a:rPr>
              <a:t>Plenary talk, BHIVA Annual Conference, 29 April– 1 May 2024</a:t>
            </a:r>
            <a:br>
              <a:rPr lang="en-GB" sz="1800" dirty="0">
                <a:solidFill>
                  <a:schemeClr val="accent2"/>
                </a:solidFill>
                <a:latin typeface="+mj-lt"/>
              </a:rPr>
            </a:br>
            <a:br>
              <a:rPr lang="en-GB" sz="1800" dirty="0">
                <a:solidFill>
                  <a:schemeClr val="accent2"/>
                </a:solidFill>
                <a:latin typeface="+mj-lt"/>
              </a:rPr>
            </a:br>
            <a:r>
              <a:rPr lang="en-GB" sz="1800" dirty="0">
                <a:solidFill>
                  <a:schemeClr val="accent2"/>
                </a:solidFill>
                <a:latin typeface="+mj-lt"/>
              </a:rPr>
              <a:t>https://</a:t>
            </a:r>
            <a:r>
              <a:rPr lang="en-GB" sz="1800" dirty="0" err="1">
                <a:solidFill>
                  <a:schemeClr val="accent2"/>
                </a:solidFill>
                <a:latin typeface="+mj-lt"/>
              </a:rPr>
              <a:t>www.bhiva.org</a:t>
            </a:r>
            <a:r>
              <a:rPr lang="en-GB" sz="1800" dirty="0">
                <a:solidFill>
                  <a:schemeClr val="accent2"/>
                </a:solidFill>
                <a:latin typeface="+mj-lt"/>
              </a:rPr>
              <a:t>/file/665da45a5391c/Daniel-</a:t>
            </a:r>
            <a:r>
              <a:rPr lang="en-GB" sz="1800" dirty="0" err="1">
                <a:solidFill>
                  <a:schemeClr val="accent2"/>
                </a:solidFill>
                <a:latin typeface="+mj-lt"/>
              </a:rPr>
              <a:t>Clutterbuck.pdf</a:t>
            </a:r>
            <a:br>
              <a:rPr lang="en-US" altLang="en-US" dirty="0">
                <a:solidFill>
                  <a:srgbClr val="C00000"/>
                </a:solidFill>
              </a:rPr>
            </a:br>
            <a:endParaRPr lang="en-US" altLang="en-US" dirty="0">
              <a:solidFill>
                <a:srgbClr val="C000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rgbClr val="C00000"/>
                </a:solidFill>
              </a:rPr>
              <a:t>PrEP equity- oral PrEP for receptive vaginal and neovaginal sex</a:t>
            </a:r>
          </a:p>
        </p:txBody>
      </p:sp>
      <p:sp>
        <p:nvSpPr>
          <p:cNvPr id="3" name="Content Placeholder 2"/>
          <p:cNvSpPr>
            <a:spLocks noGrp="1"/>
          </p:cNvSpPr>
          <p:nvPr>
            <p:ph idx="1"/>
          </p:nvPr>
        </p:nvSpPr>
        <p:spPr>
          <a:xfrm>
            <a:off x="2673220" y="1519895"/>
            <a:ext cx="5931227" cy="2852055"/>
          </a:xfrm>
        </p:spPr>
        <p:txBody>
          <a:bodyPr>
            <a:normAutofit fontScale="32500" lnSpcReduction="20000"/>
          </a:bodyPr>
          <a:lstStyle/>
          <a:p>
            <a:r>
              <a:rPr lang="en-GB" sz="6200" dirty="0"/>
              <a:t>Of five major RCTs of oral daily PrEP for women, two showed effect (TDF2 Partners-PrEP) and and three showed no benefit (VOICE, FEM-PrEP and HPTN 084).</a:t>
            </a:r>
          </a:p>
          <a:p>
            <a:endParaRPr lang="en-GB" sz="4300" dirty="0"/>
          </a:p>
          <a:p>
            <a:r>
              <a:rPr lang="en-GB" sz="6200" dirty="0"/>
              <a:t>ADAPT study (CROI 2015) -  ED </a:t>
            </a:r>
            <a:r>
              <a:rPr lang="en-GB" sz="6200" dirty="0" err="1"/>
              <a:t>PrEP</a:t>
            </a:r>
            <a:r>
              <a:rPr lang="en-GB" sz="6200" dirty="0"/>
              <a:t> in Bangkok, Cape Town and NYC. No further studies of event-based or quick start PrEP undertaken in cisgender women.</a:t>
            </a:r>
          </a:p>
          <a:p>
            <a:pPr marL="0" indent="0">
              <a:buNone/>
            </a:pPr>
            <a:endParaRPr lang="en-GB" sz="3700" dirty="0">
              <a:solidFill>
                <a:srgbClr val="333333"/>
              </a:solidFill>
              <a:latin typeface="+mj-lt"/>
            </a:endParaRPr>
          </a:p>
          <a:p>
            <a:pPr marL="0" indent="0">
              <a:buNone/>
            </a:pPr>
            <a:r>
              <a:rPr lang="en-GB" sz="3300" dirty="0">
                <a:solidFill>
                  <a:srgbClr val="323232"/>
                </a:solidFill>
                <a:highlight>
                  <a:srgbClr val="FFFFFF"/>
                </a:highlight>
              </a:rPr>
              <a:t>Stewart J. </a:t>
            </a:r>
            <a:r>
              <a:rPr lang="en-GB" sz="3300" i="1" dirty="0">
                <a:solidFill>
                  <a:srgbClr val="323232"/>
                </a:solidFill>
                <a:highlight>
                  <a:srgbClr val="FFFFFF"/>
                </a:highlight>
              </a:rPr>
              <a:t>Challenging the Dogma of Event-Driven PrEP.</a:t>
            </a:r>
            <a:r>
              <a:rPr lang="en-GB" sz="3300" dirty="0">
                <a:solidFill>
                  <a:srgbClr val="323232"/>
                </a:solidFill>
                <a:highlight>
                  <a:srgbClr val="FFFFFF"/>
                </a:highlight>
              </a:rPr>
              <a:t> CROI 2024, Oral abs 50.</a:t>
            </a:r>
            <a:endParaRPr lang="en-GB" sz="3300" dirty="0">
              <a:ea typeface="Times New Roman" panose="02020603050405020304" pitchFamily="18" charset="0"/>
            </a:endParaRPr>
          </a:p>
          <a:p>
            <a:endParaRPr lang="en-GB" sz="3225" dirty="0"/>
          </a:p>
          <a:p>
            <a:endParaRPr lang="en-GB" sz="900" dirty="0"/>
          </a:p>
        </p:txBody>
      </p:sp>
      <p:pic>
        <p:nvPicPr>
          <p:cNvPr id="4" name="Picture 3"/>
          <p:cNvPicPr/>
          <p:nvPr/>
        </p:nvPicPr>
        <p:blipFill>
          <a:blip r:embed="rId3"/>
          <a:srcRect l="35065" t="10355" r="35496" b="10651"/>
          <a:stretch>
            <a:fillRect/>
          </a:stretch>
        </p:blipFill>
        <p:spPr bwMode="auto">
          <a:xfrm>
            <a:off x="893977" y="1519895"/>
            <a:ext cx="1589791" cy="2203983"/>
          </a:xfrm>
          <a:prstGeom prst="rect">
            <a:avLst/>
          </a:prstGeom>
          <a:noFill/>
          <a:ln w="9525">
            <a:noFill/>
            <a:miter lim="800000"/>
            <a:headEnd/>
            <a:tailEnd/>
          </a:ln>
        </p:spPr>
      </p:pic>
      <p:sp>
        <p:nvSpPr>
          <p:cNvPr id="6" name="TextBox 5">
            <a:extLst>
              <a:ext uri="{FF2B5EF4-FFF2-40B4-BE49-F238E27FC236}">
                <a16:creationId xmlns:a16="http://schemas.microsoft.com/office/drawing/2014/main" id="{A76A4061-6B31-C7ED-D191-3C686A434FC0}"/>
              </a:ext>
            </a:extLst>
          </p:cNvPr>
          <p:cNvSpPr txBox="1"/>
          <p:nvPr/>
        </p:nvSpPr>
        <p:spPr>
          <a:xfrm>
            <a:off x="3886200" y="4338121"/>
            <a:ext cx="4572000" cy="338554"/>
          </a:xfrm>
          <a:prstGeom prst="rect">
            <a:avLst/>
          </a:prstGeom>
          <a:noFill/>
        </p:spPr>
        <p:txBody>
          <a:bodyPr wrap="square">
            <a:spAutoFit/>
          </a:bodyPr>
          <a:lstStyle/>
          <a:p>
            <a:pPr algn="r"/>
            <a:r>
              <a:rPr lang="en-GB" sz="1600" dirty="0">
                <a:solidFill>
                  <a:schemeClr val="accent2"/>
                </a:solidFill>
                <a:latin typeface="+mj-lt"/>
              </a:rPr>
              <a:t>Dan Clutterbuck, BHIVA 2024</a:t>
            </a:r>
            <a:endParaRPr lang="en-GB" sz="1400" dirty="0">
              <a:solidFill>
                <a:schemeClr val="accent2"/>
              </a:solidFill>
              <a:ea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37B4C-3B68-191B-DB80-643CE25C3FE3}"/>
              </a:ext>
            </a:extLst>
          </p:cNvPr>
          <p:cNvSpPr>
            <a:spLocks noGrp="1"/>
          </p:cNvSpPr>
          <p:nvPr>
            <p:ph type="title"/>
          </p:nvPr>
        </p:nvSpPr>
        <p:spPr>
          <a:xfrm>
            <a:off x="685800" y="267494"/>
            <a:ext cx="7772400" cy="857250"/>
          </a:xfrm>
        </p:spPr>
        <p:txBody>
          <a:bodyPr/>
          <a:lstStyle/>
          <a:p>
            <a:r>
              <a:rPr lang="en-GB" dirty="0"/>
              <a:t>What’s new – oral </a:t>
            </a:r>
            <a:r>
              <a:rPr lang="en-GB" dirty="0" err="1"/>
              <a:t>PrEP</a:t>
            </a:r>
            <a:r>
              <a:rPr lang="en-GB" dirty="0"/>
              <a:t> ? </a:t>
            </a:r>
          </a:p>
        </p:txBody>
      </p:sp>
      <p:pic>
        <p:nvPicPr>
          <p:cNvPr id="4" name="Content Placeholder 3"/>
          <p:cNvPicPr>
            <a:picLocks noGrp="1"/>
          </p:cNvPicPr>
          <p:nvPr>
            <p:ph sz="half" idx="1"/>
          </p:nvPr>
        </p:nvPicPr>
        <p:blipFill rotWithShape="1">
          <a:blip r:embed="rId3"/>
          <a:srcRect l="34771" t="17511" r="35541" b="38881"/>
          <a:stretch/>
        </p:blipFill>
        <p:spPr bwMode="auto">
          <a:xfrm>
            <a:off x="541175" y="1339503"/>
            <a:ext cx="3526769" cy="2744415"/>
          </a:xfrm>
          <a:prstGeom prst="rect">
            <a:avLst/>
          </a:prstGeom>
          <a:noFill/>
          <a:ln w="9525">
            <a:noFill/>
            <a:miter lim="800000"/>
            <a:headEnd/>
            <a:tailEnd/>
          </a:ln>
        </p:spPr>
      </p:pic>
      <p:sp>
        <p:nvSpPr>
          <p:cNvPr id="5" name="Content Placeholder 4">
            <a:extLst>
              <a:ext uri="{FF2B5EF4-FFF2-40B4-BE49-F238E27FC236}">
                <a16:creationId xmlns:a16="http://schemas.microsoft.com/office/drawing/2014/main" id="{23D319E4-BDF1-95E1-017D-349F92BCD83C}"/>
              </a:ext>
            </a:extLst>
          </p:cNvPr>
          <p:cNvSpPr>
            <a:spLocks noGrp="1"/>
          </p:cNvSpPr>
          <p:nvPr>
            <p:ph sz="half" idx="2"/>
          </p:nvPr>
        </p:nvSpPr>
        <p:spPr>
          <a:xfrm>
            <a:off x="4248472" y="1314450"/>
            <a:ext cx="4572000" cy="3527252"/>
          </a:xfrm>
        </p:spPr>
        <p:txBody>
          <a:bodyPr>
            <a:normAutofit/>
          </a:bodyPr>
          <a:lstStyle/>
          <a:p>
            <a:r>
              <a:rPr lang="en-GB" sz="2000" dirty="0"/>
              <a:t>Limited new evidence. No new RCTs</a:t>
            </a:r>
          </a:p>
          <a:p>
            <a:r>
              <a:rPr lang="en-GB" sz="2000" dirty="0"/>
              <a:t>Control arms of </a:t>
            </a:r>
            <a:r>
              <a:rPr lang="en-GB" sz="2000" dirty="0" err="1"/>
              <a:t>dapivirine</a:t>
            </a:r>
            <a:r>
              <a:rPr lang="en-GB" sz="2000" dirty="0"/>
              <a:t> ring and cabotegravir trials (HTPN 084)</a:t>
            </a:r>
          </a:p>
          <a:p>
            <a:r>
              <a:rPr lang="en-GB" sz="2000" dirty="0"/>
              <a:t>Pooled analysis of daily PrEP data (</a:t>
            </a:r>
            <a:r>
              <a:rPr lang="en-GB" sz="2000" dirty="0" err="1"/>
              <a:t>Marrazzo</a:t>
            </a:r>
            <a:r>
              <a:rPr lang="en-GB" sz="2000" dirty="0"/>
              <a:t> 2024)</a:t>
            </a:r>
          </a:p>
          <a:p>
            <a:r>
              <a:rPr lang="en-GB" sz="2000" dirty="0"/>
              <a:t>Re-evaluation of PK data</a:t>
            </a:r>
          </a:p>
          <a:p>
            <a:r>
              <a:rPr lang="en-GB" sz="2000" dirty="0"/>
              <a:t>Modelling data refined and revised (Zhang 2023).</a:t>
            </a:r>
          </a:p>
        </p:txBody>
      </p:sp>
      <p:sp>
        <p:nvSpPr>
          <p:cNvPr id="2" name="TextBox 1">
            <a:extLst>
              <a:ext uri="{FF2B5EF4-FFF2-40B4-BE49-F238E27FC236}">
                <a16:creationId xmlns:a16="http://schemas.microsoft.com/office/drawing/2014/main" id="{2075E9AC-3E83-0D10-C567-5E3A9382DF82}"/>
              </a:ext>
            </a:extLst>
          </p:cNvPr>
          <p:cNvSpPr txBox="1"/>
          <p:nvPr/>
        </p:nvSpPr>
        <p:spPr>
          <a:xfrm>
            <a:off x="4032448" y="4393436"/>
            <a:ext cx="4572000" cy="338554"/>
          </a:xfrm>
          <a:prstGeom prst="rect">
            <a:avLst/>
          </a:prstGeom>
          <a:noFill/>
        </p:spPr>
        <p:txBody>
          <a:bodyPr wrap="square">
            <a:spAutoFit/>
          </a:bodyPr>
          <a:lstStyle/>
          <a:p>
            <a:pPr algn="r"/>
            <a:r>
              <a:rPr lang="en-GB" sz="1600" dirty="0">
                <a:solidFill>
                  <a:schemeClr val="accent2"/>
                </a:solidFill>
                <a:latin typeface="+mj-lt"/>
              </a:rPr>
              <a:t>Dan Clutterbuck, BHIVA 2024</a:t>
            </a:r>
            <a:endParaRPr lang="en-GB" sz="1400" dirty="0">
              <a:solidFill>
                <a:schemeClr val="accent2"/>
              </a:solidFill>
              <a:ea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82D8B9-2D80-2421-C9EF-D6D013587703}"/>
              </a:ext>
            </a:extLst>
          </p:cNvPr>
          <p:cNvSpPr>
            <a:spLocks noGrp="1"/>
          </p:cNvSpPr>
          <p:nvPr>
            <p:ph type="title"/>
          </p:nvPr>
        </p:nvSpPr>
        <p:spPr/>
        <p:txBody>
          <a:bodyPr/>
          <a:lstStyle/>
          <a:p>
            <a:r>
              <a:rPr lang="en-GB" sz="4000" dirty="0"/>
              <a:t>Pooled analysis of </a:t>
            </a:r>
            <a:r>
              <a:rPr lang="en-GB" sz="4000" dirty="0" err="1"/>
              <a:t>PrEP</a:t>
            </a:r>
            <a:r>
              <a:rPr lang="en-GB" sz="4000" dirty="0"/>
              <a:t> studies</a:t>
            </a:r>
          </a:p>
        </p:txBody>
      </p:sp>
      <p:sp>
        <p:nvSpPr>
          <p:cNvPr id="6" name="Content Placeholder 5">
            <a:extLst>
              <a:ext uri="{FF2B5EF4-FFF2-40B4-BE49-F238E27FC236}">
                <a16:creationId xmlns:a16="http://schemas.microsoft.com/office/drawing/2014/main" id="{DB7278B4-D59A-69D5-766A-83930FC688E3}"/>
              </a:ext>
            </a:extLst>
          </p:cNvPr>
          <p:cNvSpPr>
            <a:spLocks noGrp="1"/>
          </p:cNvSpPr>
          <p:nvPr>
            <p:ph idx="1"/>
          </p:nvPr>
        </p:nvSpPr>
        <p:spPr>
          <a:xfrm>
            <a:off x="685800" y="1511052"/>
            <a:ext cx="7772400" cy="2716882"/>
          </a:xfrm>
        </p:spPr>
        <p:txBody>
          <a:bodyPr>
            <a:normAutofit fontScale="92500" lnSpcReduction="10000"/>
          </a:bodyPr>
          <a:lstStyle/>
          <a:p>
            <a:r>
              <a:rPr lang="en-GB" sz="1600" dirty="0" err="1">
                <a:solidFill>
                  <a:srgbClr val="333333"/>
                </a:solidFill>
                <a:latin typeface="+mj-lt"/>
              </a:rPr>
              <a:t>Marrazzo</a:t>
            </a:r>
            <a:r>
              <a:rPr lang="en-GB" sz="1600" dirty="0">
                <a:solidFill>
                  <a:srgbClr val="333333"/>
                </a:solidFill>
                <a:latin typeface="+mj-lt"/>
              </a:rPr>
              <a:t>: Pooled analysis of 6296 participants from 11 post-approval studies of </a:t>
            </a:r>
            <a:r>
              <a:rPr lang="en-GB" sz="1600" dirty="0" err="1">
                <a:solidFill>
                  <a:srgbClr val="333333"/>
                </a:solidFill>
                <a:latin typeface="+mj-lt"/>
              </a:rPr>
              <a:t>PrEP</a:t>
            </a:r>
            <a:r>
              <a:rPr lang="en-GB" sz="1600" dirty="0">
                <a:solidFill>
                  <a:srgbClr val="333333"/>
                </a:solidFill>
                <a:latin typeface="+mj-lt"/>
              </a:rPr>
              <a:t> in cisgender women: overall HIV incidence was 0.72 per 100 person-years. </a:t>
            </a:r>
          </a:p>
          <a:p>
            <a:r>
              <a:rPr lang="en-GB" sz="1600" dirty="0">
                <a:solidFill>
                  <a:srgbClr val="333333"/>
                </a:solidFill>
                <a:latin typeface="+mj-lt"/>
              </a:rPr>
              <a:t>Mapped objective (DBS &amp; plasma) to reported adherence levels and assigned an ordinal rank to each individual, repeated over time.</a:t>
            </a:r>
          </a:p>
          <a:p>
            <a:r>
              <a:rPr lang="en-GB" sz="1600" dirty="0">
                <a:solidFill>
                  <a:srgbClr val="333333"/>
                </a:solidFill>
                <a:latin typeface="+mj-lt"/>
              </a:rPr>
              <a:t>HIV incidence rates per 100 person-years for different </a:t>
            </a:r>
            <a:r>
              <a:rPr lang="en-GB" sz="1600" dirty="0" err="1">
                <a:solidFill>
                  <a:srgbClr val="333333"/>
                </a:solidFill>
                <a:latin typeface="+mj-lt"/>
              </a:rPr>
              <a:t>PrEP</a:t>
            </a:r>
            <a:r>
              <a:rPr lang="en-GB" sz="1600" dirty="0">
                <a:solidFill>
                  <a:srgbClr val="333333"/>
                </a:solidFill>
                <a:latin typeface="+mj-lt"/>
              </a:rPr>
              <a:t> adherence trajectories were 0 for consistently daily (7 doses/week), 0.13 for consistently high (4-6 doses/week), 0.49 for a mean of 4-6 doses/week and then declining, and 1.27 for consistently low (less than 2 doses/week) adherence.</a:t>
            </a:r>
          </a:p>
          <a:p>
            <a:r>
              <a:rPr lang="en-GB" sz="1600" dirty="0">
                <a:solidFill>
                  <a:srgbClr val="333333"/>
                </a:solidFill>
                <a:latin typeface="+mj-lt"/>
              </a:rPr>
              <a:t>Exactly comparable to trials in GBMSM &amp; TGW and to the control arm of HTPN084</a:t>
            </a:r>
            <a:endParaRPr lang="en-GB" sz="1600" dirty="0">
              <a:latin typeface="+mj-lt"/>
            </a:endParaRPr>
          </a:p>
          <a:p>
            <a:pPr>
              <a:buNone/>
            </a:pPr>
            <a:endParaRPr lang="en-GB" sz="800" dirty="0"/>
          </a:p>
          <a:p>
            <a:r>
              <a:rPr lang="en-GB" sz="900" dirty="0" err="1"/>
              <a:t>Marrazzo</a:t>
            </a:r>
            <a:r>
              <a:rPr lang="en-GB" sz="900" dirty="0"/>
              <a:t> J et al. HIV Preexposure Prophylaxis With Emtricitabine and Tenofovir Disoproxil Fumarate Among Cisgender Women. </a:t>
            </a:r>
            <a:r>
              <a:rPr lang="en-GB" sz="900" i="1" dirty="0"/>
              <a:t>JAMA.</a:t>
            </a:r>
            <a:r>
              <a:rPr lang="en-GB" sz="900" dirty="0"/>
              <a:t> doi:10.1001/jama.2024.0464. (1 March 2024).</a:t>
            </a:r>
            <a:br>
              <a:rPr lang="en-GB" sz="900" dirty="0"/>
            </a:br>
            <a:endParaRPr lang="en-GB" sz="900" dirty="0"/>
          </a:p>
        </p:txBody>
      </p:sp>
      <p:sp>
        <p:nvSpPr>
          <p:cNvPr id="2" name="TextBox 1">
            <a:extLst>
              <a:ext uri="{FF2B5EF4-FFF2-40B4-BE49-F238E27FC236}">
                <a16:creationId xmlns:a16="http://schemas.microsoft.com/office/drawing/2014/main" id="{F56E7286-FB8D-49EE-F6A3-C957EB5955B8}"/>
              </a:ext>
            </a:extLst>
          </p:cNvPr>
          <p:cNvSpPr txBox="1"/>
          <p:nvPr/>
        </p:nvSpPr>
        <p:spPr>
          <a:xfrm>
            <a:off x="3995936" y="4299942"/>
            <a:ext cx="4572000" cy="338554"/>
          </a:xfrm>
          <a:prstGeom prst="rect">
            <a:avLst/>
          </a:prstGeom>
          <a:noFill/>
        </p:spPr>
        <p:txBody>
          <a:bodyPr wrap="square">
            <a:spAutoFit/>
          </a:bodyPr>
          <a:lstStyle/>
          <a:p>
            <a:pPr algn="r"/>
            <a:r>
              <a:rPr lang="en-GB" sz="1600" dirty="0">
                <a:solidFill>
                  <a:schemeClr val="accent2"/>
                </a:solidFill>
                <a:latin typeface="+mj-lt"/>
              </a:rPr>
              <a:t>Dan Clutterbuck, BHIVA 2024</a:t>
            </a:r>
            <a:endParaRPr lang="en-GB" sz="1400"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3881585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1977-873A-577F-2C10-F115284E5BDB}"/>
              </a:ext>
            </a:extLst>
          </p:cNvPr>
          <p:cNvSpPr>
            <a:spLocks noGrp="1"/>
          </p:cNvSpPr>
          <p:nvPr>
            <p:ph type="title"/>
          </p:nvPr>
        </p:nvSpPr>
        <p:spPr/>
        <p:txBody>
          <a:bodyPr/>
          <a:lstStyle/>
          <a:p>
            <a:r>
              <a:rPr lang="en-GB" sz="3600" dirty="0"/>
              <a:t>Modelling: </a:t>
            </a:r>
            <a:r>
              <a:rPr lang="en-GB" sz="3200" dirty="0"/>
              <a:t>Zhang </a:t>
            </a:r>
            <a:r>
              <a:rPr lang="en-GB" sz="3200" i="1" dirty="0"/>
              <a:t>Nature Medicine </a:t>
            </a:r>
            <a:r>
              <a:rPr lang="en-GB" sz="3200" dirty="0"/>
              <a:t>2023</a:t>
            </a:r>
            <a:endParaRPr lang="en-GB" sz="3600" dirty="0"/>
          </a:p>
        </p:txBody>
      </p:sp>
      <p:pic>
        <p:nvPicPr>
          <p:cNvPr id="12" name="Content Placeholder 11">
            <a:extLst>
              <a:ext uri="{FF2B5EF4-FFF2-40B4-BE49-F238E27FC236}">
                <a16:creationId xmlns:a16="http://schemas.microsoft.com/office/drawing/2014/main" id="{B6F92C65-8320-332B-2F7E-550AC8FC332A}"/>
              </a:ext>
            </a:extLst>
          </p:cNvPr>
          <p:cNvPicPr>
            <a:picLocks noGrp="1" noChangeAspect="1"/>
          </p:cNvPicPr>
          <p:nvPr>
            <p:ph sz="half" idx="1"/>
          </p:nvPr>
        </p:nvPicPr>
        <p:blipFill rotWithShape="1">
          <a:blip r:embed="rId3"/>
          <a:srcRect l="22526" t="19282" r="21910" b="23399"/>
          <a:stretch/>
        </p:blipFill>
        <p:spPr>
          <a:xfrm>
            <a:off x="500543" y="1576875"/>
            <a:ext cx="3777543" cy="2435567"/>
          </a:xfrm>
        </p:spPr>
      </p:pic>
      <p:sp>
        <p:nvSpPr>
          <p:cNvPr id="4" name="Content Placeholder 3">
            <a:extLst>
              <a:ext uri="{FF2B5EF4-FFF2-40B4-BE49-F238E27FC236}">
                <a16:creationId xmlns:a16="http://schemas.microsoft.com/office/drawing/2014/main" id="{0AF74A3D-8259-DB72-FE4C-B292BB4531EF}"/>
              </a:ext>
            </a:extLst>
          </p:cNvPr>
          <p:cNvSpPr>
            <a:spLocks noGrp="1"/>
          </p:cNvSpPr>
          <p:nvPr>
            <p:ph sz="half" idx="2"/>
          </p:nvPr>
        </p:nvSpPr>
        <p:spPr>
          <a:xfrm>
            <a:off x="4648200" y="1485900"/>
            <a:ext cx="4100264" cy="3086100"/>
          </a:xfrm>
        </p:spPr>
        <p:txBody>
          <a:bodyPr>
            <a:normAutofit fontScale="92500" lnSpcReduction="10000"/>
          </a:bodyPr>
          <a:lstStyle/>
          <a:p>
            <a:r>
              <a:rPr lang="en-GB" sz="2400" dirty="0"/>
              <a:t>‘….In heterosexual women, the range in clinically estimated average efficacy of oral FTC/TDF-</a:t>
            </a:r>
            <a:r>
              <a:rPr lang="en-GB" sz="2400" dirty="0" err="1"/>
              <a:t>PrEP</a:t>
            </a:r>
            <a:r>
              <a:rPr lang="en-GB" sz="2400" dirty="0"/>
              <a:t> is particularly vast’</a:t>
            </a:r>
          </a:p>
          <a:p>
            <a:r>
              <a:rPr lang="en-GB" sz="2400" dirty="0"/>
              <a:t>Results dichotomised into those with some drug vs no drug (</a:t>
            </a:r>
            <a:r>
              <a:rPr lang="en-GB" sz="2400" dirty="0" err="1"/>
              <a:t>ie</a:t>
            </a:r>
            <a:r>
              <a:rPr lang="en-GB" sz="2400" dirty="0"/>
              <a:t> to include treatment arms)</a:t>
            </a:r>
          </a:p>
          <a:p>
            <a:endParaRPr lang="en-GB" dirty="0"/>
          </a:p>
        </p:txBody>
      </p:sp>
      <p:sp>
        <p:nvSpPr>
          <p:cNvPr id="3" name="TextBox 2">
            <a:extLst>
              <a:ext uri="{FF2B5EF4-FFF2-40B4-BE49-F238E27FC236}">
                <a16:creationId xmlns:a16="http://schemas.microsoft.com/office/drawing/2014/main" id="{28FEB549-75DA-486D-86D4-6B452E7176FB}"/>
              </a:ext>
            </a:extLst>
          </p:cNvPr>
          <p:cNvSpPr txBox="1"/>
          <p:nvPr/>
        </p:nvSpPr>
        <p:spPr>
          <a:xfrm>
            <a:off x="3886200" y="4338121"/>
            <a:ext cx="4572000" cy="338554"/>
          </a:xfrm>
          <a:prstGeom prst="rect">
            <a:avLst/>
          </a:prstGeom>
          <a:noFill/>
        </p:spPr>
        <p:txBody>
          <a:bodyPr wrap="square">
            <a:spAutoFit/>
          </a:bodyPr>
          <a:lstStyle/>
          <a:p>
            <a:pPr algn="r"/>
            <a:r>
              <a:rPr lang="en-GB" sz="1600" dirty="0">
                <a:solidFill>
                  <a:schemeClr val="accent2"/>
                </a:solidFill>
                <a:latin typeface="+mj-lt"/>
              </a:rPr>
              <a:t>Dan </a:t>
            </a:r>
            <a:r>
              <a:rPr lang="en-GB" sz="1600" dirty="0" err="1">
                <a:solidFill>
                  <a:schemeClr val="accent2"/>
                </a:solidFill>
                <a:latin typeface="+mj-lt"/>
              </a:rPr>
              <a:t>Clutterback</a:t>
            </a:r>
            <a:r>
              <a:rPr lang="en-GB" sz="1600" dirty="0">
                <a:solidFill>
                  <a:schemeClr val="accent2"/>
                </a:solidFill>
                <a:latin typeface="+mj-lt"/>
              </a:rPr>
              <a:t>, BHIVA 2024</a:t>
            </a:r>
            <a:endParaRPr lang="en-GB" sz="1400"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1712869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C4F0-DF37-98B6-2045-102CCBDBC500}"/>
              </a:ext>
            </a:extLst>
          </p:cNvPr>
          <p:cNvSpPr>
            <a:spLocks noGrp="1"/>
          </p:cNvSpPr>
          <p:nvPr>
            <p:ph type="title"/>
          </p:nvPr>
        </p:nvSpPr>
        <p:spPr/>
        <p:txBody>
          <a:bodyPr/>
          <a:lstStyle/>
          <a:p>
            <a:r>
              <a:rPr lang="en-GB" dirty="0"/>
              <a:t>Zhang </a:t>
            </a:r>
            <a:r>
              <a:rPr lang="en-GB" i="1" dirty="0"/>
              <a:t>Nature Medicine </a:t>
            </a:r>
            <a:r>
              <a:rPr lang="en-GB" dirty="0"/>
              <a:t>2023</a:t>
            </a:r>
          </a:p>
        </p:txBody>
      </p:sp>
      <p:sp>
        <p:nvSpPr>
          <p:cNvPr id="3" name="Content Placeholder 2">
            <a:extLst>
              <a:ext uri="{FF2B5EF4-FFF2-40B4-BE49-F238E27FC236}">
                <a16:creationId xmlns:a16="http://schemas.microsoft.com/office/drawing/2014/main" id="{CB8C9806-F1EC-DBCD-D92C-73CBACE28BD2}"/>
              </a:ext>
            </a:extLst>
          </p:cNvPr>
          <p:cNvSpPr>
            <a:spLocks noGrp="1"/>
          </p:cNvSpPr>
          <p:nvPr>
            <p:ph sz="half" idx="1"/>
          </p:nvPr>
        </p:nvSpPr>
        <p:spPr/>
        <p:txBody>
          <a:bodyPr>
            <a:normAutofit fontScale="77500" lnSpcReduction="20000"/>
          </a:bodyPr>
          <a:lstStyle/>
          <a:p>
            <a:r>
              <a:rPr lang="en-GB" dirty="0"/>
              <a:t>Top down (data) vs ‘bottom up’ models</a:t>
            </a:r>
          </a:p>
          <a:p>
            <a:r>
              <a:rPr lang="en-GB" dirty="0"/>
              <a:t>Model adherence, exposure site pharmacokinetics, exposure-site, effect site drug potency and exposure route</a:t>
            </a:r>
          </a:p>
          <a:p>
            <a:endParaRPr lang="en-GB" dirty="0"/>
          </a:p>
        </p:txBody>
      </p:sp>
      <p:sp>
        <p:nvSpPr>
          <p:cNvPr id="4" name="Content Placeholder 3">
            <a:extLst>
              <a:ext uri="{FF2B5EF4-FFF2-40B4-BE49-F238E27FC236}">
                <a16:creationId xmlns:a16="http://schemas.microsoft.com/office/drawing/2014/main" id="{13621A02-CC33-958F-F4BF-989DE7844C2E}"/>
              </a:ext>
            </a:extLst>
          </p:cNvPr>
          <p:cNvSpPr>
            <a:spLocks noGrp="1"/>
          </p:cNvSpPr>
          <p:nvPr>
            <p:ph sz="half" idx="2"/>
          </p:nvPr>
        </p:nvSpPr>
        <p:spPr/>
        <p:txBody>
          <a:bodyPr>
            <a:normAutofit fontScale="77500" lnSpcReduction="20000"/>
          </a:bodyPr>
          <a:lstStyle/>
          <a:p>
            <a:r>
              <a:rPr lang="en-GB" dirty="0"/>
              <a:t>Outcome variability between trials can solely be explained by adherence</a:t>
            </a:r>
          </a:p>
          <a:p>
            <a:r>
              <a:rPr lang="en-GB" dirty="0"/>
              <a:t>Any simulated scenario in which drug levels in PBMCs are used as a marker of efficacy closely matches observed clinical outcomes.</a:t>
            </a:r>
          </a:p>
          <a:p>
            <a:endParaRPr lang="en-GB" dirty="0"/>
          </a:p>
        </p:txBody>
      </p:sp>
      <p:sp>
        <p:nvSpPr>
          <p:cNvPr id="5" name="TextBox 4">
            <a:extLst>
              <a:ext uri="{FF2B5EF4-FFF2-40B4-BE49-F238E27FC236}">
                <a16:creationId xmlns:a16="http://schemas.microsoft.com/office/drawing/2014/main" id="{B0A1A7DE-0D14-7B23-4A8D-AEEBB1200A46}"/>
              </a:ext>
            </a:extLst>
          </p:cNvPr>
          <p:cNvSpPr txBox="1"/>
          <p:nvPr/>
        </p:nvSpPr>
        <p:spPr>
          <a:xfrm>
            <a:off x="3886200" y="4338121"/>
            <a:ext cx="4572000" cy="338554"/>
          </a:xfrm>
          <a:prstGeom prst="rect">
            <a:avLst/>
          </a:prstGeom>
          <a:noFill/>
        </p:spPr>
        <p:txBody>
          <a:bodyPr wrap="square">
            <a:spAutoFit/>
          </a:bodyPr>
          <a:lstStyle/>
          <a:p>
            <a:pPr algn="r"/>
            <a:r>
              <a:rPr lang="en-GB" sz="1600" dirty="0">
                <a:solidFill>
                  <a:schemeClr val="accent2"/>
                </a:solidFill>
                <a:latin typeface="+mj-lt"/>
              </a:rPr>
              <a:t>Dan Clutterbuck, BHIVA 2024</a:t>
            </a:r>
            <a:endParaRPr lang="en-GB" sz="1400"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340771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827584" y="1203325"/>
            <a:ext cx="784887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r>
              <a:rPr lang="en-GB" altLang="en-US" sz="2400" dirty="0">
                <a:solidFill>
                  <a:schemeClr val="accent2"/>
                </a:solidFill>
                <a:latin typeface="Helvetica" pitchFamily="2" charset="0"/>
              </a:rPr>
              <a:t>Background: guidelines and this update.</a:t>
            </a:r>
          </a:p>
          <a:p>
            <a:r>
              <a:rPr lang="en-GB" altLang="en-US" sz="2400" dirty="0">
                <a:solidFill>
                  <a:srgbClr val="C00000"/>
                </a:solidFill>
                <a:latin typeface="Helvetica" pitchFamily="2" charset="0"/>
              </a:rPr>
              <a:t>New changes </a:t>
            </a:r>
            <a:r>
              <a:rPr lang="en-GB" altLang="en-US" sz="2400" dirty="0">
                <a:solidFill>
                  <a:schemeClr val="accent2"/>
                </a:solidFill>
                <a:latin typeface="Helvetica" pitchFamily="2" charset="0"/>
              </a:rPr>
              <a:t>(1) Double dose start. (2) New adherence data. (3) New options for event-based dosing: similar by sex and gender. (4) Easier access.</a:t>
            </a:r>
          </a:p>
          <a:p>
            <a:r>
              <a:rPr lang="en-GB" altLang="en-US" sz="2400" dirty="0">
                <a:solidFill>
                  <a:srgbClr val="C00000"/>
                </a:solidFill>
                <a:latin typeface="Helvetica" pitchFamily="2" charset="0"/>
              </a:rPr>
              <a:t>New evidence </a:t>
            </a:r>
            <a:r>
              <a:rPr lang="en-GB" altLang="en-US" sz="2400" dirty="0">
                <a:solidFill>
                  <a:schemeClr val="accent2"/>
                </a:solidFill>
                <a:latin typeface="Helvetica" pitchFamily="2" charset="0"/>
              </a:rPr>
              <a:t>and five key references.</a:t>
            </a:r>
          </a:p>
          <a:p>
            <a:r>
              <a:rPr lang="en-GB" altLang="en-US" sz="2400" dirty="0">
                <a:solidFill>
                  <a:schemeClr val="accent2"/>
                </a:solidFill>
                <a:latin typeface="Helvetica" pitchFamily="2" charset="0"/>
              </a:rPr>
              <a:t>Ongoing questions and choices.</a:t>
            </a:r>
            <a:r>
              <a:rPr lang="en-US" altLang="en-US" sz="2800" dirty="0"/>
              <a:t> </a:t>
            </a:r>
          </a:p>
          <a:p>
            <a:r>
              <a:rPr lang="en-US" altLang="en-US" sz="2400" dirty="0">
                <a:solidFill>
                  <a:srgbClr val="C00000"/>
                </a:solidFill>
              </a:rPr>
              <a:t>How does this affects PrEP services?</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dirty="0">
                <a:solidFill>
                  <a:srgbClr val="C00000"/>
                </a:solidFill>
              </a:rPr>
              <a:t>Introduction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2D77-A15D-EF4C-2319-5B560F8C76EC}"/>
              </a:ext>
            </a:extLst>
          </p:cNvPr>
          <p:cNvSpPr>
            <a:spLocks noGrp="1"/>
          </p:cNvSpPr>
          <p:nvPr>
            <p:ph type="title"/>
          </p:nvPr>
        </p:nvSpPr>
        <p:spPr>
          <a:xfrm>
            <a:off x="685800" y="339502"/>
            <a:ext cx="7772400" cy="857250"/>
          </a:xfrm>
        </p:spPr>
        <p:txBody>
          <a:bodyPr/>
          <a:lstStyle/>
          <a:p>
            <a:r>
              <a:rPr lang="en-GB" dirty="0"/>
              <a:t>Pharmacodynamic studies</a:t>
            </a:r>
          </a:p>
        </p:txBody>
      </p:sp>
      <p:sp>
        <p:nvSpPr>
          <p:cNvPr id="3" name="Content Placeholder 2">
            <a:extLst>
              <a:ext uri="{FF2B5EF4-FFF2-40B4-BE49-F238E27FC236}">
                <a16:creationId xmlns:a16="http://schemas.microsoft.com/office/drawing/2014/main" id="{9F1A1E8F-6680-0F5D-52F7-200DD1B821F6}"/>
              </a:ext>
            </a:extLst>
          </p:cNvPr>
          <p:cNvSpPr>
            <a:spLocks noGrp="1"/>
          </p:cNvSpPr>
          <p:nvPr>
            <p:ph sz="half" idx="1"/>
          </p:nvPr>
        </p:nvSpPr>
        <p:spPr/>
        <p:txBody>
          <a:bodyPr>
            <a:normAutofit fontScale="62500" lnSpcReduction="20000"/>
          </a:bodyPr>
          <a:lstStyle/>
          <a:p>
            <a:pPr defTabSz="540000">
              <a:defRPr/>
            </a:pPr>
            <a:r>
              <a:rPr lang="fr-FR" altLang="fr-FR" sz="2100" dirty="0">
                <a:ea typeface="MS PGothic" pitchFamily="34" charset="-128"/>
              </a:rPr>
              <a:t>47 </a:t>
            </a:r>
            <a:r>
              <a:rPr lang="fr-FR" altLang="fr-FR" sz="2100" dirty="0" err="1">
                <a:ea typeface="MS PGothic" pitchFamily="34" charset="-128"/>
              </a:rPr>
              <a:t>women</a:t>
            </a:r>
            <a:r>
              <a:rPr lang="fr-FR" altLang="fr-FR" sz="2100" dirty="0">
                <a:ea typeface="MS PGothic" pitchFamily="34" charset="-128"/>
              </a:rPr>
              <a:t> </a:t>
            </a:r>
            <a:r>
              <a:rPr lang="fr-FR" altLang="fr-FR" sz="2100" dirty="0" err="1">
                <a:ea typeface="MS PGothic" pitchFamily="34" charset="-128"/>
              </a:rPr>
              <a:t>received</a:t>
            </a:r>
            <a:r>
              <a:rPr lang="fr-FR" altLang="fr-FR" sz="2100" dirty="0">
                <a:ea typeface="MS PGothic" pitchFamily="34" charset="-128"/>
              </a:rPr>
              <a:t> </a:t>
            </a:r>
            <a:r>
              <a:rPr lang="fr-FR" altLang="fr-FR" sz="2100" dirty="0" err="1">
                <a:ea typeface="MS PGothic" pitchFamily="34" charset="-128"/>
              </a:rPr>
              <a:t>different</a:t>
            </a:r>
            <a:r>
              <a:rPr lang="fr-FR" altLang="fr-FR" sz="2100" dirty="0">
                <a:ea typeface="MS PGothic" pitchFamily="34" charset="-128"/>
              </a:rPr>
              <a:t> single-doses of TDF and FTC </a:t>
            </a:r>
            <a:r>
              <a:rPr lang="fr-FR" altLang="fr-FR" sz="2100" dirty="0" err="1">
                <a:ea typeface="MS PGothic" pitchFamily="34" charset="-128"/>
              </a:rPr>
              <a:t>with</a:t>
            </a:r>
            <a:r>
              <a:rPr lang="fr-FR" altLang="fr-FR" sz="2100" dirty="0">
                <a:ea typeface="MS PGothic" pitchFamily="34" charset="-128"/>
              </a:rPr>
              <a:t> </a:t>
            </a:r>
            <a:r>
              <a:rPr lang="fr-FR" altLang="fr-FR" sz="2100" dirty="0" err="1">
                <a:ea typeface="MS PGothic" pitchFamily="34" charset="-128"/>
              </a:rPr>
              <a:t>blood</a:t>
            </a:r>
            <a:r>
              <a:rPr lang="fr-FR" altLang="fr-FR" dirty="0">
                <a:ea typeface="MS PGothic" pitchFamily="34" charset="-128"/>
              </a:rPr>
              <a:t>, </a:t>
            </a:r>
            <a:r>
              <a:rPr lang="fr-FR" altLang="fr-FR" sz="2100" dirty="0">
                <a:ea typeface="MS PGothic" pitchFamily="34" charset="-128"/>
              </a:rPr>
              <a:t>rectal, vaginal and cervical tissue sampling over 48h.</a:t>
            </a:r>
          </a:p>
          <a:p>
            <a:pPr defTabSz="540000">
              <a:defRPr/>
            </a:pPr>
            <a:endParaRPr lang="fr-FR" altLang="fr-FR" sz="825" dirty="0">
              <a:ea typeface="MS PGothic" pitchFamily="34" charset="-128"/>
            </a:endParaRPr>
          </a:p>
          <a:p>
            <a:pPr>
              <a:defRPr/>
            </a:pPr>
            <a:r>
              <a:rPr lang="fr-FR" altLang="fr-FR" sz="2100" dirty="0">
                <a:ea typeface="MS PGothic" pitchFamily="34" charset="-128"/>
              </a:rPr>
              <a:t>PK/PD model </a:t>
            </a:r>
            <a:r>
              <a:rPr lang="fr-FR" altLang="fr-FR" sz="2100" dirty="0" err="1">
                <a:ea typeface="MS PGothic" pitchFamily="34" charset="-128"/>
              </a:rPr>
              <a:t>using</a:t>
            </a:r>
            <a:r>
              <a:rPr lang="fr-FR" altLang="fr-FR" sz="2100" dirty="0">
                <a:ea typeface="MS PGothic" pitchFamily="34" charset="-128"/>
              </a:rPr>
              <a:t> tissue concentrations of TFV, FTC, and </a:t>
            </a:r>
            <a:r>
              <a:rPr lang="fr-FR" altLang="fr-FR" sz="2100" dirty="0" err="1">
                <a:ea typeface="MS PGothic" pitchFamily="34" charset="-128"/>
              </a:rPr>
              <a:t>competing</a:t>
            </a:r>
            <a:r>
              <a:rPr lang="fr-FR" altLang="fr-FR" sz="2100" dirty="0">
                <a:ea typeface="MS PGothic" pitchFamily="34" charset="-128"/>
              </a:rPr>
              <a:t> </a:t>
            </a:r>
            <a:r>
              <a:rPr lang="fr-FR" altLang="fr-FR" sz="2100" dirty="0" err="1">
                <a:ea typeface="MS PGothic" pitchFamily="34" charset="-128"/>
              </a:rPr>
              <a:t>endogenous</a:t>
            </a:r>
            <a:r>
              <a:rPr lang="fr-FR" altLang="fr-FR" sz="2100" dirty="0">
                <a:ea typeface="MS PGothic" pitchFamily="34" charset="-128"/>
              </a:rPr>
              <a:t> </a:t>
            </a:r>
            <a:r>
              <a:rPr lang="fr-FR" altLang="fr-FR" sz="2100" dirty="0" err="1">
                <a:ea typeface="MS PGothic" pitchFamily="34" charset="-128"/>
              </a:rPr>
              <a:t>nucleotides</a:t>
            </a:r>
            <a:endParaRPr lang="fr-FR" altLang="fr-FR" sz="2100" dirty="0">
              <a:ea typeface="MS PGothic" pitchFamily="34" charset="-128"/>
            </a:endParaRPr>
          </a:p>
          <a:p>
            <a:pPr>
              <a:defRPr/>
            </a:pPr>
            <a:endParaRPr lang="fr-FR" altLang="fr-FR" sz="825" dirty="0">
              <a:ea typeface="MS PGothic" pitchFamily="34" charset="-128"/>
            </a:endParaRPr>
          </a:p>
          <a:p>
            <a:pPr>
              <a:defRPr/>
            </a:pPr>
            <a:r>
              <a:rPr lang="fr-FR" altLang="fr-FR" sz="2100" dirty="0">
                <a:ea typeface="MS PGothic" pitchFamily="34" charset="-128"/>
              </a:rPr>
              <a:t>CD4 T-</a:t>
            </a:r>
            <a:r>
              <a:rPr lang="fr-FR" altLang="fr-FR" sz="2100" dirty="0" err="1">
                <a:ea typeface="MS PGothic" pitchFamily="34" charset="-128"/>
              </a:rPr>
              <a:t>cells</a:t>
            </a:r>
            <a:r>
              <a:rPr lang="fr-FR" altLang="fr-FR" sz="2100" dirty="0">
                <a:ea typeface="MS PGothic" pitchFamily="34" charset="-128"/>
              </a:rPr>
              <a:t> </a:t>
            </a:r>
            <a:r>
              <a:rPr lang="fr-FR" altLang="fr-FR" sz="2100" dirty="0" err="1">
                <a:ea typeface="MS PGothic" pitchFamily="34" charset="-128"/>
              </a:rPr>
              <a:t>used</a:t>
            </a:r>
            <a:r>
              <a:rPr lang="fr-FR" altLang="fr-FR" sz="2100" dirty="0">
                <a:ea typeface="MS PGothic" pitchFamily="34" charset="-128"/>
              </a:rPr>
              <a:t> to </a:t>
            </a:r>
            <a:r>
              <a:rPr lang="fr-FR" altLang="fr-FR" sz="2100" dirty="0" err="1">
                <a:ea typeface="MS PGothic" pitchFamily="34" charset="-128"/>
              </a:rPr>
              <a:t>identify</a:t>
            </a:r>
            <a:r>
              <a:rPr lang="fr-FR" altLang="fr-FR" sz="2100" dirty="0">
                <a:ea typeface="MS PGothic" pitchFamily="34" charset="-128"/>
              </a:rPr>
              <a:t> 90% Effective Concentration (EC</a:t>
            </a:r>
            <a:r>
              <a:rPr lang="fr-FR" altLang="fr-FR" sz="2100" baseline="-25000" dirty="0">
                <a:ea typeface="MS PGothic" pitchFamily="34" charset="-128"/>
              </a:rPr>
              <a:t>90</a:t>
            </a:r>
            <a:r>
              <a:rPr lang="fr-FR" altLang="fr-FR" sz="2100" dirty="0">
                <a:ea typeface="MS PGothic" pitchFamily="34" charset="-128"/>
              </a:rPr>
              <a:t>) ratios of TVF-DP to dATP and FTC-TP to dCTP</a:t>
            </a:r>
          </a:p>
          <a:p>
            <a:pPr marL="0" indent="0">
              <a:buNone/>
              <a:defRPr/>
            </a:pPr>
            <a:endParaRPr lang="fr-FR" altLang="fr-FR" sz="825" dirty="0">
              <a:ea typeface="MS PGothic" pitchFamily="34" charset="-128"/>
            </a:endParaRPr>
          </a:p>
          <a:p>
            <a:pPr>
              <a:defRPr/>
            </a:pPr>
            <a:r>
              <a:rPr lang="fr-FR" altLang="fr-FR" sz="2100" dirty="0">
                <a:ea typeface="MS PGothic" pitchFamily="34" charset="-128"/>
              </a:rPr>
              <a:t>Percentage of the population </a:t>
            </a:r>
            <a:r>
              <a:rPr lang="fr-FR" altLang="fr-FR" sz="2100" dirty="0" err="1">
                <a:ea typeface="MS PGothic" pitchFamily="34" charset="-128"/>
              </a:rPr>
              <a:t>achieving</a:t>
            </a:r>
            <a:r>
              <a:rPr lang="fr-FR" altLang="fr-FR" sz="2100" dirty="0">
                <a:ea typeface="MS PGothic" pitchFamily="34" charset="-128"/>
              </a:rPr>
              <a:t> the EC</a:t>
            </a:r>
            <a:r>
              <a:rPr lang="fr-FR" altLang="fr-FR" sz="2100" baseline="-25000" dirty="0">
                <a:ea typeface="MS PGothic" pitchFamily="34" charset="-128"/>
              </a:rPr>
              <a:t>90</a:t>
            </a:r>
            <a:r>
              <a:rPr lang="fr-FR" altLang="fr-FR" sz="2100" dirty="0">
                <a:ea typeface="MS PGothic" pitchFamily="34" charset="-128"/>
              </a:rPr>
              <a:t> in colorectal tissue and </a:t>
            </a:r>
            <a:r>
              <a:rPr lang="fr-FR" altLang="fr-FR" sz="2100" dirty="0" err="1">
                <a:ea typeface="MS PGothic" pitchFamily="34" charset="-128"/>
              </a:rPr>
              <a:t>female</a:t>
            </a:r>
            <a:r>
              <a:rPr lang="fr-FR" altLang="fr-FR" sz="2100" dirty="0">
                <a:ea typeface="MS PGothic" pitchFamily="34" charset="-128"/>
              </a:rPr>
              <a:t> </a:t>
            </a:r>
            <a:r>
              <a:rPr lang="fr-FR" altLang="fr-FR" sz="2100" dirty="0" err="1">
                <a:ea typeface="MS PGothic" pitchFamily="34" charset="-128"/>
              </a:rPr>
              <a:t>genital</a:t>
            </a:r>
            <a:r>
              <a:rPr lang="fr-FR" altLang="fr-FR" sz="2100" dirty="0">
                <a:ea typeface="MS PGothic" pitchFamily="34" charset="-128"/>
              </a:rPr>
              <a:t> tract tissue</a:t>
            </a:r>
          </a:p>
          <a:p>
            <a:pPr>
              <a:defRPr/>
            </a:pPr>
            <a:r>
              <a:rPr lang="fr-FR" altLang="fr-FR" sz="2100" dirty="0" err="1">
                <a:ea typeface="MS PGothic" pitchFamily="34" charset="-128"/>
              </a:rPr>
              <a:t>Presented</a:t>
            </a:r>
            <a:r>
              <a:rPr lang="fr-FR" altLang="fr-FR" sz="2100" dirty="0">
                <a:ea typeface="MS PGothic" pitchFamily="34" charset="-128"/>
              </a:rPr>
              <a:t> as </a:t>
            </a:r>
            <a:r>
              <a:rPr lang="fr-FR" altLang="fr-FR" sz="2100" dirty="0" err="1">
                <a:ea typeface="MS PGothic" pitchFamily="34" charset="-128"/>
              </a:rPr>
              <a:t>models</a:t>
            </a:r>
            <a:r>
              <a:rPr lang="fr-FR" altLang="fr-FR" sz="2100" dirty="0">
                <a:ea typeface="MS PGothic" pitchFamily="34" charset="-128"/>
              </a:rPr>
              <a:t> of single </a:t>
            </a:r>
            <a:r>
              <a:rPr lang="fr-FR" altLang="fr-FR" sz="2100" dirty="0" err="1">
                <a:ea typeface="MS PGothic" pitchFamily="34" charset="-128"/>
              </a:rPr>
              <a:t>daily</a:t>
            </a:r>
            <a:r>
              <a:rPr lang="fr-FR" altLang="fr-FR" sz="2100" dirty="0">
                <a:ea typeface="MS PGothic" pitchFamily="34" charset="-128"/>
              </a:rPr>
              <a:t> </a:t>
            </a:r>
            <a:r>
              <a:rPr lang="fr-FR" altLang="fr-FR" sz="2100" dirty="0" err="1">
                <a:ea typeface="MS PGothic" pitchFamily="34" charset="-128"/>
              </a:rPr>
              <a:t>dosing</a:t>
            </a:r>
            <a:r>
              <a:rPr lang="fr-FR" altLang="fr-FR" sz="2100" dirty="0">
                <a:ea typeface="MS PGothic" pitchFamily="34" charset="-128"/>
              </a:rPr>
              <a:t> or ED (2;1;1) </a:t>
            </a:r>
            <a:r>
              <a:rPr lang="fr-FR" altLang="fr-FR" sz="2100" dirty="0" err="1">
                <a:ea typeface="MS PGothic" pitchFamily="34" charset="-128"/>
              </a:rPr>
              <a:t>dosing</a:t>
            </a:r>
            <a:endParaRPr lang="fr-FR" altLang="fr-FR" sz="2100" dirty="0">
              <a:ea typeface="MS PGothic" pitchFamily="34" charset="-128"/>
            </a:endParaRPr>
          </a:p>
          <a:p>
            <a:endParaRPr lang="en-GB" dirty="0"/>
          </a:p>
        </p:txBody>
      </p:sp>
      <p:pic>
        <p:nvPicPr>
          <p:cNvPr id="6" name="Content Placeholder 4">
            <a:extLst>
              <a:ext uri="{FF2B5EF4-FFF2-40B4-BE49-F238E27FC236}">
                <a16:creationId xmlns:a16="http://schemas.microsoft.com/office/drawing/2014/main" id="{C51E69B5-F14E-D4C0-81EB-90C2A1F97F0E}"/>
              </a:ext>
            </a:extLst>
          </p:cNvPr>
          <p:cNvPicPr>
            <a:picLocks noGrp="1" noChangeAspect="1"/>
          </p:cNvPicPr>
          <p:nvPr>
            <p:ph sz="half" idx="2"/>
          </p:nvPr>
        </p:nvPicPr>
        <p:blipFill rotWithShape="1">
          <a:blip r:embed="rId3" cstate="print"/>
          <a:srcRect l="7923" t="15580" r="39864" b="14255"/>
          <a:stretch/>
        </p:blipFill>
        <p:spPr bwMode="auto">
          <a:xfrm>
            <a:off x="4629432" y="1223962"/>
            <a:ext cx="3885636" cy="3086100"/>
          </a:xfrm>
          <a:prstGeom prst="rect">
            <a:avLst/>
          </a:prstGeom>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B95F1363-6413-BE85-4B23-1EEF200F089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AED99-7FB4-404E-8A97-64753DCE42EC}" type="slidenum">
              <a:rPr lang="en-US" smtClean="0"/>
              <a:pPr/>
              <a:t>30</a:t>
            </a:fld>
            <a:endParaRPr lang="en-US"/>
          </a:p>
        </p:txBody>
      </p:sp>
      <p:sp>
        <p:nvSpPr>
          <p:cNvPr id="4" name="TextBox 3">
            <a:extLst>
              <a:ext uri="{FF2B5EF4-FFF2-40B4-BE49-F238E27FC236}">
                <a16:creationId xmlns:a16="http://schemas.microsoft.com/office/drawing/2014/main" id="{DE2DC1EA-C231-895A-5955-0251193D4EDB}"/>
              </a:ext>
            </a:extLst>
          </p:cNvPr>
          <p:cNvSpPr txBox="1"/>
          <p:nvPr/>
        </p:nvSpPr>
        <p:spPr>
          <a:xfrm>
            <a:off x="3886200" y="4338121"/>
            <a:ext cx="4572000" cy="338554"/>
          </a:xfrm>
          <a:prstGeom prst="rect">
            <a:avLst/>
          </a:prstGeom>
          <a:noFill/>
        </p:spPr>
        <p:txBody>
          <a:bodyPr wrap="square">
            <a:spAutoFit/>
          </a:bodyPr>
          <a:lstStyle/>
          <a:p>
            <a:pPr algn="r"/>
            <a:r>
              <a:rPr lang="en-GB" sz="1600" dirty="0">
                <a:solidFill>
                  <a:schemeClr val="accent2"/>
                </a:solidFill>
                <a:latin typeface="+mj-lt"/>
              </a:rPr>
              <a:t>Dan Clutterbuck, BHIVA 2024</a:t>
            </a:r>
            <a:endParaRPr lang="en-GB" sz="1400"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164106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2C92128F-63F6-A071-E425-9CFC963255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2165"/>
          <a:stretch/>
        </p:blipFill>
        <p:spPr bwMode="auto">
          <a:xfrm>
            <a:off x="698600" y="267494"/>
            <a:ext cx="7739762" cy="2482452"/>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95A0BDD1-36AF-A170-34DF-28FA67309029}"/>
              </a:ext>
            </a:extLst>
          </p:cNvPr>
          <p:cNvSpPr>
            <a:spLocks noGrp="1"/>
          </p:cNvSpPr>
          <p:nvPr>
            <p:ph type="title"/>
          </p:nvPr>
        </p:nvSpPr>
        <p:spPr>
          <a:xfrm>
            <a:off x="893975" y="2787774"/>
            <a:ext cx="7349012" cy="706452"/>
          </a:xfrm>
        </p:spPr>
        <p:txBody>
          <a:bodyPr anchor="ctr">
            <a:normAutofit/>
          </a:bodyPr>
          <a:lstStyle/>
          <a:p>
            <a:pPr algn="l"/>
            <a:r>
              <a:rPr lang="en-GB" sz="3000" dirty="0"/>
              <a:t>Event driven (2:1:1) PrEP – rectal tissue</a:t>
            </a:r>
          </a:p>
        </p:txBody>
      </p:sp>
      <p:sp>
        <p:nvSpPr>
          <p:cNvPr id="9" name="Content Placeholder 8">
            <a:extLst>
              <a:ext uri="{FF2B5EF4-FFF2-40B4-BE49-F238E27FC236}">
                <a16:creationId xmlns:a16="http://schemas.microsoft.com/office/drawing/2014/main" id="{8C13AA59-8726-6546-DBF2-AF6BB4D512A7}"/>
              </a:ext>
            </a:extLst>
          </p:cNvPr>
          <p:cNvSpPr>
            <a:spLocks noGrp="1"/>
          </p:cNvSpPr>
          <p:nvPr>
            <p:ph idx="1"/>
          </p:nvPr>
        </p:nvSpPr>
        <p:spPr>
          <a:xfrm>
            <a:off x="892973" y="3507854"/>
            <a:ext cx="7342453" cy="710501"/>
          </a:xfrm>
        </p:spPr>
        <p:txBody>
          <a:bodyPr anchor="ctr">
            <a:normAutofit/>
          </a:bodyPr>
          <a:lstStyle/>
          <a:p>
            <a:r>
              <a:rPr lang="en-US" sz="1500" dirty="0"/>
              <a:t>In rectal tissues, 98% of users have protective levels 24 hours after, 81% have protective levels 2 hours after dosing (double dose)</a:t>
            </a:r>
          </a:p>
        </p:txBody>
      </p:sp>
      <p:sp>
        <p:nvSpPr>
          <p:cNvPr id="4" name="Slide Number Placeholder 3">
            <a:extLst>
              <a:ext uri="{FF2B5EF4-FFF2-40B4-BE49-F238E27FC236}">
                <a16:creationId xmlns:a16="http://schemas.microsoft.com/office/drawing/2014/main" id="{507014EB-6C78-BCD8-69ED-5FDA7E886420}"/>
              </a:ext>
            </a:extLst>
          </p:cNvPr>
          <p:cNvSpPr>
            <a:spLocks noGrp="1"/>
          </p:cNvSpPr>
          <p:nvPr>
            <p:ph type="sldNum" sz="quarter" idx="12"/>
          </p:nvPr>
        </p:nvSpPr>
        <p:spPr>
          <a:xfrm>
            <a:off x="9124736" y="6110711"/>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eaLnBrk="1" fontAlgn="auto" hangingPunct="1">
              <a:spcBef>
                <a:spcPts val="0"/>
              </a:spcBef>
              <a:spcAft>
                <a:spcPts val="450"/>
              </a:spcAft>
              <a:defRPr/>
            </a:pPr>
            <a:fld id="{EF03EB7E-015E-4888-AA4C-B2B1B1017D7B}" type="slidenum">
              <a:rPr lang="en-US" smtClean="0"/>
              <a:pPr algn="r" defTabSz="685800" eaLnBrk="1" fontAlgn="auto" hangingPunct="1">
                <a:spcBef>
                  <a:spcPts val="0"/>
                </a:spcBef>
                <a:spcAft>
                  <a:spcPts val="450"/>
                </a:spcAft>
                <a:defRPr/>
              </a:pPr>
              <a:t>31</a:t>
            </a:fld>
            <a:endParaRPr lang="en-US" sz="900" dirty="0">
              <a:solidFill>
                <a:prstClr val="black">
                  <a:tint val="75000"/>
                </a:prstClr>
              </a:solidFill>
              <a:latin typeface="Open Sans Light"/>
              <a:ea typeface="+mn-ea"/>
            </a:endParaRPr>
          </a:p>
        </p:txBody>
      </p:sp>
      <p:sp>
        <p:nvSpPr>
          <p:cNvPr id="6" name="Arrow: Right 5">
            <a:extLst>
              <a:ext uri="{FF2B5EF4-FFF2-40B4-BE49-F238E27FC236}">
                <a16:creationId xmlns:a16="http://schemas.microsoft.com/office/drawing/2014/main" id="{C9722D47-9565-BDBB-B39B-72B624166AF6}"/>
              </a:ext>
            </a:extLst>
          </p:cNvPr>
          <p:cNvSpPr/>
          <p:nvPr/>
        </p:nvSpPr>
        <p:spPr>
          <a:xfrm>
            <a:off x="1392702" y="766274"/>
            <a:ext cx="34289"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Open Sans Light"/>
            </a:endParaRPr>
          </a:p>
        </p:txBody>
      </p:sp>
      <p:sp>
        <p:nvSpPr>
          <p:cNvPr id="13" name="Arrow: Up 12">
            <a:extLst>
              <a:ext uri="{FF2B5EF4-FFF2-40B4-BE49-F238E27FC236}">
                <a16:creationId xmlns:a16="http://schemas.microsoft.com/office/drawing/2014/main" id="{86EB4892-FD4D-95ED-478E-FBAD6779F97A}"/>
              </a:ext>
            </a:extLst>
          </p:cNvPr>
          <p:cNvSpPr/>
          <p:nvPr/>
        </p:nvSpPr>
        <p:spPr>
          <a:xfrm>
            <a:off x="1026596" y="524373"/>
            <a:ext cx="1337925" cy="1264998"/>
          </a:xfrm>
          <a:prstGeom prst="upArrow">
            <a:avLst/>
          </a:prstGeom>
          <a:solidFill>
            <a:schemeClr val="accent2">
              <a:lumMod val="60000"/>
              <a:lumOff val="4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350" dirty="0">
                <a:solidFill>
                  <a:prstClr val="white"/>
                </a:solidFill>
                <a:latin typeface="Open Sans Light"/>
              </a:rPr>
              <a:t>24</a:t>
            </a:r>
          </a:p>
          <a:p>
            <a:pPr algn="ctr" defTabSz="685800" eaLnBrk="1" fontAlgn="auto" hangingPunct="1">
              <a:spcBef>
                <a:spcPts val="0"/>
              </a:spcBef>
              <a:spcAft>
                <a:spcPts val="0"/>
              </a:spcAft>
              <a:defRPr/>
            </a:pPr>
            <a:r>
              <a:rPr lang="en-GB" sz="1350" dirty="0">
                <a:solidFill>
                  <a:prstClr val="white"/>
                </a:solidFill>
                <a:latin typeface="Open Sans Light"/>
              </a:rPr>
              <a:t>Hours</a:t>
            </a:r>
          </a:p>
          <a:p>
            <a:pPr algn="ctr" defTabSz="685800" eaLnBrk="1" fontAlgn="auto" hangingPunct="1">
              <a:spcBef>
                <a:spcPts val="0"/>
              </a:spcBef>
              <a:spcAft>
                <a:spcPts val="0"/>
              </a:spcAft>
              <a:defRPr/>
            </a:pPr>
            <a:r>
              <a:rPr lang="en-GB" sz="1350" dirty="0">
                <a:solidFill>
                  <a:prstClr val="white"/>
                </a:solidFill>
                <a:latin typeface="Open Sans Light"/>
              </a:rPr>
              <a:t>before</a:t>
            </a:r>
          </a:p>
        </p:txBody>
      </p:sp>
      <p:sp>
        <p:nvSpPr>
          <p:cNvPr id="14" name="Arrow: Up 13">
            <a:extLst>
              <a:ext uri="{FF2B5EF4-FFF2-40B4-BE49-F238E27FC236}">
                <a16:creationId xmlns:a16="http://schemas.microsoft.com/office/drawing/2014/main" id="{0D6E96C0-C099-F1D5-C49B-120DCF021D40}"/>
              </a:ext>
            </a:extLst>
          </p:cNvPr>
          <p:cNvSpPr/>
          <p:nvPr/>
        </p:nvSpPr>
        <p:spPr>
          <a:xfrm>
            <a:off x="6377564" y="524373"/>
            <a:ext cx="1373735" cy="1317934"/>
          </a:xfrm>
          <a:prstGeom prst="upArrow">
            <a:avLst/>
          </a:prstGeom>
          <a:solidFill>
            <a:schemeClr val="accent2">
              <a:lumMod val="60000"/>
              <a:lumOff val="4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350" dirty="0">
                <a:solidFill>
                  <a:prstClr val="white"/>
                </a:solidFill>
                <a:latin typeface="Open Sans Light"/>
              </a:rPr>
              <a:t>240 hours later</a:t>
            </a:r>
          </a:p>
        </p:txBody>
      </p:sp>
      <p:sp>
        <p:nvSpPr>
          <p:cNvPr id="15" name="Content Placeholder 8">
            <a:extLst>
              <a:ext uri="{FF2B5EF4-FFF2-40B4-BE49-F238E27FC236}">
                <a16:creationId xmlns:a16="http://schemas.microsoft.com/office/drawing/2014/main" id="{F2D822D2-C661-5AB7-81D0-7237A198B571}"/>
              </a:ext>
            </a:extLst>
          </p:cNvPr>
          <p:cNvSpPr txBox="1">
            <a:spLocks/>
          </p:cNvSpPr>
          <p:nvPr/>
        </p:nvSpPr>
        <p:spPr>
          <a:xfrm>
            <a:off x="931541" y="4116611"/>
            <a:ext cx="7342453" cy="335255"/>
          </a:xfrm>
          <a:prstGeom prst="rect">
            <a:avLst/>
          </a:prstGeom>
        </p:spPr>
        <p:txBody>
          <a:bodyPr vert="horz" lIns="68580" tIns="34290" rIns="68580" bIns="34290" rtlCol="0" anchor="ctr">
            <a:normAutofit/>
          </a:bodyPr>
          <a:lstStyle>
            <a:lvl1pPr marL="358775" indent="-358775" algn="l" defTabSz="914400" rtl="0" eaLnBrk="1" latinLnBrk="0" hangingPunct="1">
              <a:lnSpc>
                <a:spcPct val="90000"/>
              </a:lnSpc>
              <a:spcBef>
                <a:spcPts val="1000"/>
              </a:spcBef>
              <a:buClr>
                <a:srgbClr val="2CB1AE"/>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CB1AE"/>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CB1AE"/>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081" indent="-269081" defTabSz="685800" fontAlgn="auto">
              <a:spcBef>
                <a:spcPts val="750"/>
              </a:spcBef>
              <a:spcAft>
                <a:spcPts val="0"/>
              </a:spcAft>
              <a:defRPr/>
            </a:pPr>
            <a:r>
              <a:rPr lang="en-US" sz="1500" dirty="0">
                <a:solidFill>
                  <a:prstClr val="black"/>
                </a:solidFill>
                <a:latin typeface="Open Sans Light"/>
              </a:rPr>
              <a:t>Tenofovir levels remain protective for 10 days after exposure</a:t>
            </a:r>
          </a:p>
        </p:txBody>
      </p:sp>
      <p:sp>
        <p:nvSpPr>
          <p:cNvPr id="16" name="Oval 15">
            <a:extLst>
              <a:ext uri="{FF2B5EF4-FFF2-40B4-BE49-F238E27FC236}">
                <a16:creationId xmlns:a16="http://schemas.microsoft.com/office/drawing/2014/main" id="{442A5E47-E1EF-EB6B-E9F1-7F66193B3B14}"/>
              </a:ext>
            </a:extLst>
          </p:cNvPr>
          <p:cNvSpPr/>
          <p:nvPr/>
        </p:nvSpPr>
        <p:spPr>
          <a:xfrm>
            <a:off x="1309915" y="2191350"/>
            <a:ext cx="439868" cy="214268"/>
          </a:xfrm>
          <a:prstGeom prst="ellipse">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noFill/>
              <a:latin typeface="Open Sans Light"/>
            </a:endParaRPr>
          </a:p>
        </p:txBody>
      </p:sp>
      <p:sp>
        <p:nvSpPr>
          <p:cNvPr id="17" name="Oval 16">
            <a:extLst>
              <a:ext uri="{FF2B5EF4-FFF2-40B4-BE49-F238E27FC236}">
                <a16:creationId xmlns:a16="http://schemas.microsoft.com/office/drawing/2014/main" id="{15EACB55-AE76-4B8C-269E-7695E38676ED}"/>
              </a:ext>
            </a:extLst>
          </p:cNvPr>
          <p:cNvSpPr/>
          <p:nvPr/>
        </p:nvSpPr>
        <p:spPr>
          <a:xfrm>
            <a:off x="6973480" y="2421790"/>
            <a:ext cx="439868" cy="214268"/>
          </a:xfrm>
          <a:prstGeom prst="ellipse">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noFill/>
              <a:latin typeface="Open Sans Light"/>
            </a:endParaRPr>
          </a:p>
        </p:txBody>
      </p:sp>
      <p:sp>
        <p:nvSpPr>
          <p:cNvPr id="3" name="TextBox 2">
            <a:extLst>
              <a:ext uri="{FF2B5EF4-FFF2-40B4-BE49-F238E27FC236}">
                <a16:creationId xmlns:a16="http://schemas.microsoft.com/office/drawing/2014/main" id="{7FA8AFDD-B7D3-5C81-F5C8-8A77922F98BB}"/>
              </a:ext>
            </a:extLst>
          </p:cNvPr>
          <p:cNvSpPr txBox="1"/>
          <p:nvPr/>
        </p:nvSpPr>
        <p:spPr>
          <a:xfrm>
            <a:off x="4091564" y="4376327"/>
            <a:ext cx="4572000" cy="338554"/>
          </a:xfrm>
          <a:prstGeom prst="rect">
            <a:avLst/>
          </a:prstGeom>
          <a:noFill/>
        </p:spPr>
        <p:txBody>
          <a:bodyPr wrap="square">
            <a:spAutoFit/>
          </a:bodyPr>
          <a:lstStyle/>
          <a:p>
            <a:pPr algn="r"/>
            <a:r>
              <a:rPr lang="en-GB" sz="1600" dirty="0">
                <a:solidFill>
                  <a:schemeClr val="accent2"/>
                </a:solidFill>
                <a:latin typeface="+mj-lt"/>
              </a:rPr>
              <a:t>Dan Clutterbuck, BHIVA 2024</a:t>
            </a:r>
            <a:endParaRPr lang="en-GB" sz="1400"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313033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animBg="1"/>
      <p:bldP spid="14" grpId="0" animBg="1"/>
      <p:bldP spid="15" grpId="0"/>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C92128F-63F6-A071-E425-9CFC963255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083"/>
          <a:stretch/>
        </p:blipFill>
        <p:spPr bwMode="auto">
          <a:xfrm>
            <a:off x="807057" y="339502"/>
            <a:ext cx="7628704" cy="2655593"/>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95A0BDD1-36AF-A170-34DF-28FA67309029}"/>
              </a:ext>
            </a:extLst>
          </p:cNvPr>
          <p:cNvSpPr>
            <a:spLocks noGrp="1"/>
          </p:cNvSpPr>
          <p:nvPr>
            <p:ph type="title"/>
          </p:nvPr>
        </p:nvSpPr>
        <p:spPr>
          <a:xfrm>
            <a:off x="683568" y="2989087"/>
            <a:ext cx="7349012" cy="706452"/>
          </a:xfrm>
        </p:spPr>
        <p:txBody>
          <a:bodyPr anchor="ctr">
            <a:normAutofit/>
          </a:bodyPr>
          <a:lstStyle/>
          <a:p>
            <a:pPr algn="l"/>
            <a:r>
              <a:rPr lang="en-GB" sz="3000" dirty="0"/>
              <a:t>Event driven (2:1:1) PrEP – FGT tissue</a:t>
            </a:r>
          </a:p>
        </p:txBody>
      </p:sp>
      <p:sp>
        <p:nvSpPr>
          <p:cNvPr id="9" name="Content Placeholder 8">
            <a:extLst>
              <a:ext uri="{FF2B5EF4-FFF2-40B4-BE49-F238E27FC236}">
                <a16:creationId xmlns:a16="http://schemas.microsoft.com/office/drawing/2014/main" id="{8C13AA59-8726-6546-DBF2-AF6BB4D512A7}"/>
              </a:ext>
            </a:extLst>
          </p:cNvPr>
          <p:cNvSpPr>
            <a:spLocks noGrp="1"/>
          </p:cNvSpPr>
          <p:nvPr>
            <p:ph idx="1"/>
          </p:nvPr>
        </p:nvSpPr>
        <p:spPr>
          <a:xfrm>
            <a:off x="724122" y="3695540"/>
            <a:ext cx="7342453" cy="710501"/>
          </a:xfrm>
        </p:spPr>
        <p:txBody>
          <a:bodyPr anchor="ctr">
            <a:normAutofit/>
          </a:bodyPr>
          <a:lstStyle/>
          <a:p>
            <a:r>
              <a:rPr lang="en-US" sz="1500" dirty="0"/>
              <a:t>In female genital tract tissue, 99% of users have protective levels, even 2 hours after dosing. FTC-</a:t>
            </a:r>
            <a:r>
              <a:rPr lang="en-US" sz="1500" dirty="0" err="1"/>
              <a:t>tp</a:t>
            </a:r>
            <a:r>
              <a:rPr lang="en-US" sz="1500" dirty="0"/>
              <a:t> concentrates in FGT tissues</a:t>
            </a:r>
          </a:p>
        </p:txBody>
      </p:sp>
      <p:sp>
        <p:nvSpPr>
          <p:cNvPr id="4" name="Slide Number Placeholder 3">
            <a:extLst>
              <a:ext uri="{FF2B5EF4-FFF2-40B4-BE49-F238E27FC236}">
                <a16:creationId xmlns:a16="http://schemas.microsoft.com/office/drawing/2014/main" id="{507014EB-6C78-BCD8-69ED-5FDA7E886420}"/>
              </a:ext>
            </a:extLst>
          </p:cNvPr>
          <p:cNvSpPr>
            <a:spLocks noGrp="1"/>
          </p:cNvSpPr>
          <p:nvPr>
            <p:ph type="sldNum" sz="quarter" idx="12"/>
          </p:nvPr>
        </p:nvSpPr>
        <p:spPr>
          <a:xfrm>
            <a:off x="9124736" y="6383977"/>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eaLnBrk="1" fontAlgn="auto" hangingPunct="1">
              <a:spcBef>
                <a:spcPts val="0"/>
              </a:spcBef>
              <a:spcAft>
                <a:spcPts val="450"/>
              </a:spcAft>
              <a:defRPr/>
            </a:pPr>
            <a:fld id="{EF03EB7E-015E-4888-AA4C-B2B1B1017D7B}" type="slidenum">
              <a:rPr lang="en-US" smtClean="0"/>
              <a:pPr algn="r" defTabSz="685800" eaLnBrk="1" fontAlgn="auto" hangingPunct="1">
                <a:spcBef>
                  <a:spcPts val="0"/>
                </a:spcBef>
                <a:spcAft>
                  <a:spcPts val="450"/>
                </a:spcAft>
                <a:defRPr/>
              </a:pPr>
              <a:t>32</a:t>
            </a:fld>
            <a:endParaRPr lang="en-US" sz="900">
              <a:solidFill>
                <a:prstClr val="black">
                  <a:tint val="75000"/>
                </a:prstClr>
              </a:solidFill>
              <a:latin typeface="Open Sans Light"/>
              <a:ea typeface="+mn-ea"/>
            </a:endParaRPr>
          </a:p>
        </p:txBody>
      </p:sp>
      <p:sp>
        <p:nvSpPr>
          <p:cNvPr id="6" name="Arrow: Right 5">
            <a:extLst>
              <a:ext uri="{FF2B5EF4-FFF2-40B4-BE49-F238E27FC236}">
                <a16:creationId xmlns:a16="http://schemas.microsoft.com/office/drawing/2014/main" id="{C9722D47-9565-BDBB-B39B-72B624166AF6}"/>
              </a:ext>
            </a:extLst>
          </p:cNvPr>
          <p:cNvSpPr/>
          <p:nvPr/>
        </p:nvSpPr>
        <p:spPr>
          <a:xfrm>
            <a:off x="1392702" y="860585"/>
            <a:ext cx="34289"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Open Sans Light"/>
            </a:endParaRPr>
          </a:p>
        </p:txBody>
      </p:sp>
      <p:sp>
        <p:nvSpPr>
          <p:cNvPr id="13" name="Arrow: Up 12">
            <a:extLst>
              <a:ext uri="{FF2B5EF4-FFF2-40B4-BE49-F238E27FC236}">
                <a16:creationId xmlns:a16="http://schemas.microsoft.com/office/drawing/2014/main" id="{86EB4892-FD4D-95ED-478E-FBAD6779F97A}"/>
              </a:ext>
            </a:extLst>
          </p:cNvPr>
          <p:cNvSpPr/>
          <p:nvPr/>
        </p:nvSpPr>
        <p:spPr>
          <a:xfrm>
            <a:off x="853404" y="638693"/>
            <a:ext cx="1518462" cy="1478762"/>
          </a:xfrm>
          <a:prstGeom prst="upArrow">
            <a:avLst/>
          </a:prstGeom>
          <a:solidFill>
            <a:schemeClr val="accent2">
              <a:lumMod val="60000"/>
              <a:lumOff val="4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350" dirty="0">
                <a:solidFill>
                  <a:prstClr val="white"/>
                </a:solidFill>
                <a:latin typeface="Open Sans Light"/>
              </a:rPr>
              <a:t>24</a:t>
            </a:r>
          </a:p>
          <a:p>
            <a:pPr algn="ctr" defTabSz="685800" eaLnBrk="1" fontAlgn="auto" hangingPunct="1">
              <a:spcBef>
                <a:spcPts val="0"/>
              </a:spcBef>
              <a:spcAft>
                <a:spcPts val="0"/>
              </a:spcAft>
              <a:defRPr/>
            </a:pPr>
            <a:r>
              <a:rPr lang="en-GB" sz="1350" dirty="0">
                <a:solidFill>
                  <a:prstClr val="white"/>
                </a:solidFill>
                <a:latin typeface="Open Sans Light"/>
              </a:rPr>
              <a:t>Hours</a:t>
            </a:r>
          </a:p>
          <a:p>
            <a:pPr algn="ctr" defTabSz="685800" eaLnBrk="1" fontAlgn="auto" hangingPunct="1">
              <a:spcBef>
                <a:spcPts val="0"/>
              </a:spcBef>
              <a:spcAft>
                <a:spcPts val="0"/>
              </a:spcAft>
              <a:defRPr/>
            </a:pPr>
            <a:r>
              <a:rPr lang="en-GB" sz="1350" dirty="0">
                <a:solidFill>
                  <a:prstClr val="white"/>
                </a:solidFill>
                <a:latin typeface="Open Sans Light"/>
              </a:rPr>
              <a:t>before</a:t>
            </a:r>
          </a:p>
        </p:txBody>
      </p:sp>
      <p:sp>
        <p:nvSpPr>
          <p:cNvPr id="14" name="Arrow: Up 13">
            <a:extLst>
              <a:ext uri="{FF2B5EF4-FFF2-40B4-BE49-F238E27FC236}">
                <a16:creationId xmlns:a16="http://schemas.microsoft.com/office/drawing/2014/main" id="{0D6E96C0-C099-F1D5-C49B-120DCF021D40}"/>
              </a:ext>
            </a:extLst>
          </p:cNvPr>
          <p:cNvSpPr/>
          <p:nvPr/>
        </p:nvSpPr>
        <p:spPr>
          <a:xfrm>
            <a:off x="4466849" y="638693"/>
            <a:ext cx="1518462" cy="1478762"/>
          </a:xfrm>
          <a:prstGeom prst="upArrow">
            <a:avLst/>
          </a:prstGeom>
          <a:solidFill>
            <a:schemeClr val="accent2">
              <a:lumMod val="60000"/>
              <a:lumOff val="4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350" dirty="0">
                <a:solidFill>
                  <a:prstClr val="white"/>
                </a:solidFill>
                <a:latin typeface="Open Sans Light"/>
              </a:rPr>
              <a:t>2 hours before</a:t>
            </a:r>
          </a:p>
        </p:txBody>
      </p:sp>
      <p:sp>
        <p:nvSpPr>
          <p:cNvPr id="15" name="Content Placeholder 8">
            <a:extLst>
              <a:ext uri="{FF2B5EF4-FFF2-40B4-BE49-F238E27FC236}">
                <a16:creationId xmlns:a16="http://schemas.microsoft.com/office/drawing/2014/main" id="{F2D822D2-C661-5AB7-81D0-7237A198B571}"/>
              </a:ext>
            </a:extLst>
          </p:cNvPr>
          <p:cNvSpPr txBox="1">
            <a:spLocks/>
          </p:cNvSpPr>
          <p:nvPr/>
        </p:nvSpPr>
        <p:spPr>
          <a:xfrm>
            <a:off x="755576" y="4318286"/>
            <a:ext cx="7342453" cy="335255"/>
          </a:xfrm>
          <a:prstGeom prst="rect">
            <a:avLst/>
          </a:prstGeom>
        </p:spPr>
        <p:txBody>
          <a:bodyPr vert="horz" lIns="68580" tIns="34290" rIns="68580" bIns="34290" rtlCol="0" anchor="ctr">
            <a:normAutofit/>
          </a:bodyPr>
          <a:lstStyle>
            <a:lvl1pPr marL="358775" indent="-358775" algn="l" defTabSz="914400" rtl="0" eaLnBrk="1" latinLnBrk="0" hangingPunct="1">
              <a:lnSpc>
                <a:spcPct val="90000"/>
              </a:lnSpc>
              <a:spcBef>
                <a:spcPts val="1000"/>
              </a:spcBef>
              <a:buClr>
                <a:srgbClr val="2CB1AE"/>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CB1AE"/>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CB1AE"/>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081" indent="-269081" defTabSz="685800" fontAlgn="auto">
              <a:spcBef>
                <a:spcPts val="750"/>
              </a:spcBef>
              <a:spcAft>
                <a:spcPts val="0"/>
              </a:spcAft>
              <a:defRPr/>
            </a:pPr>
            <a:r>
              <a:rPr lang="en-US" sz="1500" dirty="0">
                <a:solidFill>
                  <a:prstClr val="black"/>
                </a:solidFill>
                <a:latin typeface="Open Sans Light"/>
              </a:rPr>
              <a:t>But TDF never reaches protective levels, and TDF/FTC levels fall after 120 hours</a:t>
            </a:r>
          </a:p>
        </p:txBody>
      </p:sp>
      <p:sp>
        <p:nvSpPr>
          <p:cNvPr id="16" name="Oval 15">
            <a:extLst>
              <a:ext uri="{FF2B5EF4-FFF2-40B4-BE49-F238E27FC236}">
                <a16:creationId xmlns:a16="http://schemas.microsoft.com/office/drawing/2014/main" id="{442A5E47-E1EF-EB6B-E9F1-7F66193B3B14}"/>
              </a:ext>
            </a:extLst>
          </p:cNvPr>
          <p:cNvSpPr/>
          <p:nvPr/>
        </p:nvSpPr>
        <p:spPr>
          <a:xfrm>
            <a:off x="1392701" y="2382719"/>
            <a:ext cx="439868" cy="214268"/>
          </a:xfrm>
          <a:prstGeom prst="ellipse">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noFill/>
              <a:latin typeface="Open Sans Light"/>
            </a:endParaRPr>
          </a:p>
        </p:txBody>
      </p:sp>
      <p:sp>
        <p:nvSpPr>
          <p:cNvPr id="17" name="Oval 16">
            <a:extLst>
              <a:ext uri="{FF2B5EF4-FFF2-40B4-BE49-F238E27FC236}">
                <a16:creationId xmlns:a16="http://schemas.microsoft.com/office/drawing/2014/main" id="{15EACB55-AE76-4B8C-269E-7695E38676ED}"/>
              </a:ext>
            </a:extLst>
          </p:cNvPr>
          <p:cNvSpPr/>
          <p:nvPr/>
        </p:nvSpPr>
        <p:spPr>
          <a:xfrm>
            <a:off x="5945734" y="2551433"/>
            <a:ext cx="439868" cy="214268"/>
          </a:xfrm>
          <a:prstGeom prst="ellipse">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noFill/>
              <a:latin typeface="Open Sans Light"/>
            </a:endParaRPr>
          </a:p>
        </p:txBody>
      </p:sp>
      <p:sp>
        <p:nvSpPr>
          <p:cNvPr id="7" name="Arrow: Up 6">
            <a:extLst>
              <a:ext uri="{FF2B5EF4-FFF2-40B4-BE49-F238E27FC236}">
                <a16:creationId xmlns:a16="http://schemas.microsoft.com/office/drawing/2014/main" id="{E6CC383E-AC6D-6E25-B918-DCC8C44FCAF0}"/>
              </a:ext>
            </a:extLst>
          </p:cNvPr>
          <p:cNvSpPr/>
          <p:nvPr/>
        </p:nvSpPr>
        <p:spPr>
          <a:xfrm>
            <a:off x="5482318" y="856778"/>
            <a:ext cx="1287962" cy="1258839"/>
          </a:xfrm>
          <a:prstGeom prst="upArrow">
            <a:avLst/>
          </a:prstGeom>
          <a:solidFill>
            <a:schemeClr val="accent2">
              <a:lumMod val="60000"/>
              <a:lumOff val="4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350" dirty="0">
                <a:solidFill>
                  <a:prstClr val="white"/>
                </a:solidFill>
                <a:latin typeface="Open Sans Light"/>
              </a:rPr>
              <a:t>120 hours later</a:t>
            </a:r>
          </a:p>
        </p:txBody>
      </p:sp>
      <p:sp>
        <p:nvSpPr>
          <p:cNvPr id="3" name="TextBox 2">
            <a:extLst>
              <a:ext uri="{FF2B5EF4-FFF2-40B4-BE49-F238E27FC236}">
                <a16:creationId xmlns:a16="http://schemas.microsoft.com/office/drawing/2014/main" id="{5C47A6DA-E9DF-D9DD-15D9-8E6F240C83CE}"/>
              </a:ext>
            </a:extLst>
          </p:cNvPr>
          <p:cNvSpPr txBox="1"/>
          <p:nvPr/>
        </p:nvSpPr>
        <p:spPr>
          <a:xfrm>
            <a:off x="4099602" y="202877"/>
            <a:ext cx="4572000" cy="338554"/>
          </a:xfrm>
          <a:prstGeom prst="rect">
            <a:avLst/>
          </a:prstGeom>
          <a:noFill/>
        </p:spPr>
        <p:txBody>
          <a:bodyPr wrap="square">
            <a:spAutoFit/>
          </a:bodyPr>
          <a:lstStyle/>
          <a:p>
            <a:pPr algn="r"/>
            <a:r>
              <a:rPr lang="en-GB" sz="1600" dirty="0">
                <a:solidFill>
                  <a:schemeClr val="accent2"/>
                </a:solidFill>
                <a:latin typeface="+mj-lt"/>
              </a:rPr>
              <a:t>Dan Clutterbuck, BHIVA 2024</a:t>
            </a:r>
            <a:endParaRPr lang="en-GB" sz="1400"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35567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animBg="1"/>
      <p:bldP spid="14" grpId="0" animBg="1"/>
      <p:bldP spid="15" grpId="0"/>
      <p:bldP spid="16" grpId="0" animBg="1"/>
      <p:bldP spid="17"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82DE92E-C3C9-DF0B-7C86-AC8248CA436D}"/>
              </a:ext>
            </a:extLst>
          </p:cNvPr>
          <p:cNvSpPr>
            <a:spLocks noGrp="1"/>
          </p:cNvSpPr>
          <p:nvPr>
            <p:ph type="title"/>
          </p:nvPr>
        </p:nvSpPr>
        <p:spPr>
          <a:xfrm>
            <a:off x="1424136" y="-308570"/>
            <a:ext cx="6172200" cy="857250"/>
          </a:xfrm>
        </p:spPr>
        <p:txBody>
          <a:bodyPr/>
          <a:lstStyle/>
          <a:p>
            <a:br>
              <a:rPr lang="en-US" altLang="en-US" sz="1800" dirty="0"/>
            </a:br>
            <a:endParaRPr lang="en-US" altLang="en-US" sz="18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0483" name="Content Placeholder 2">
            <a:extLst>
              <a:ext uri="{FF2B5EF4-FFF2-40B4-BE49-F238E27FC236}">
                <a16:creationId xmlns:a16="http://schemas.microsoft.com/office/drawing/2014/main" id="{DCA89408-E377-3BCE-199E-91EB8302C214}"/>
              </a:ext>
            </a:extLst>
          </p:cNvPr>
          <p:cNvSpPr txBox="1">
            <a:spLocks/>
          </p:cNvSpPr>
          <p:nvPr/>
        </p:nvSpPr>
        <p:spPr bwMode="auto">
          <a:xfrm>
            <a:off x="2303894" y="723643"/>
            <a:ext cx="3028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buFontTx/>
              <a:buNone/>
            </a:pPr>
            <a:r>
              <a:rPr lang="en-US" altLang="en-US" sz="2100" b="1" dirty="0"/>
              <a:t>BEFORE SEX</a:t>
            </a:r>
          </a:p>
        </p:txBody>
      </p:sp>
      <p:sp>
        <p:nvSpPr>
          <p:cNvPr id="20484" name="Content Placeholder 3">
            <a:extLst>
              <a:ext uri="{FF2B5EF4-FFF2-40B4-BE49-F238E27FC236}">
                <a16:creationId xmlns:a16="http://schemas.microsoft.com/office/drawing/2014/main" id="{7017CCCF-3780-CEBD-1A5E-43568DE74581}"/>
              </a:ext>
            </a:extLst>
          </p:cNvPr>
          <p:cNvSpPr txBox="1">
            <a:spLocks/>
          </p:cNvSpPr>
          <p:nvPr/>
        </p:nvSpPr>
        <p:spPr bwMode="auto">
          <a:xfrm>
            <a:off x="2102088" y="2993509"/>
            <a:ext cx="3314700" cy="38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buFontTx/>
              <a:buNone/>
            </a:pPr>
            <a:r>
              <a:rPr lang="en-US" altLang="en-US" sz="2100" b="1" dirty="0"/>
              <a:t>AFTER SEX</a:t>
            </a:r>
          </a:p>
        </p:txBody>
      </p:sp>
      <p:sp>
        <p:nvSpPr>
          <p:cNvPr id="20491" name="TextBox 17">
            <a:extLst>
              <a:ext uri="{FF2B5EF4-FFF2-40B4-BE49-F238E27FC236}">
                <a16:creationId xmlns:a16="http://schemas.microsoft.com/office/drawing/2014/main" id="{BF702229-A7AD-9BC3-3498-E37F97BC9B5A}"/>
              </a:ext>
            </a:extLst>
          </p:cNvPr>
          <p:cNvSpPr txBox="1">
            <a:spLocks noChangeArrowheads="1"/>
          </p:cNvSpPr>
          <p:nvPr/>
        </p:nvSpPr>
        <p:spPr bwMode="auto">
          <a:xfrm>
            <a:off x="1895512" y="3580638"/>
            <a:ext cx="57740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FontTx/>
              <a:buNone/>
            </a:pPr>
            <a:r>
              <a:rPr lang="en-US" altLang="en-US" sz="1350" b="1" dirty="0">
                <a:solidFill>
                  <a:srgbClr val="FF0000"/>
                </a:solidFill>
              </a:rPr>
              <a:t>LAST</a:t>
            </a:r>
          </a:p>
          <a:p>
            <a:pPr algn="ctr">
              <a:spcBef>
                <a:spcPct val="0"/>
              </a:spcBef>
              <a:buFontTx/>
              <a:buNone/>
            </a:pPr>
            <a:r>
              <a:rPr lang="en-US" altLang="en-US" sz="1350" b="1" dirty="0">
                <a:solidFill>
                  <a:srgbClr val="FF0000"/>
                </a:solidFill>
              </a:rPr>
              <a:t>DOSE</a:t>
            </a:r>
          </a:p>
        </p:txBody>
      </p:sp>
      <p:cxnSp>
        <p:nvCxnSpPr>
          <p:cNvPr id="20" name="Straight Arrow Connector 19">
            <a:extLst>
              <a:ext uri="{FF2B5EF4-FFF2-40B4-BE49-F238E27FC236}">
                <a16:creationId xmlns:a16="http://schemas.microsoft.com/office/drawing/2014/main" id="{051B0AA8-C57B-A110-F65B-9D64B75B5C57}"/>
              </a:ext>
            </a:extLst>
          </p:cNvPr>
          <p:cNvCxnSpPr>
            <a:cxnSpLocks noChangeShapeType="1"/>
          </p:cNvCxnSpPr>
          <p:nvPr/>
        </p:nvCxnSpPr>
        <p:spPr bwMode="auto">
          <a:xfrm>
            <a:off x="2386667" y="4009668"/>
            <a:ext cx="385031" cy="217949"/>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8" name="Chevron 77">
            <a:extLst>
              <a:ext uri="{FF2B5EF4-FFF2-40B4-BE49-F238E27FC236}">
                <a16:creationId xmlns:a16="http://schemas.microsoft.com/office/drawing/2014/main" id="{3FB9C591-7465-3099-A07D-B7DC2442B67A}"/>
              </a:ext>
            </a:extLst>
          </p:cNvPr>
          <p:cNvSpPr>
            <a:spLocks noChangeArrowheads="1"/>
          </p:cNvSpPr>
          <p:nvPr/>
        </p:nvSpPr>
        <p:spPr bwMode="auto">
          <a:xfrm>
            <a:off x="2876542" y="1899509"/>
            <a:ext cx="625189" cy="400050"/>
          </a:xfrm>
          <a:prstGeom prst="chevron">
            <a:avLst>
              <a:gd name="adj" fmla="val 4999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S</a:t>
            </a:r>
          </a:p>
        </p:txBody>
      </p:sp>
      <p:sp>
        <p:nvSpPr>
          <p:cNvPr id="79" name="Chevron 78">
            <a:extLst>
              <a:ext uri="{FF2B5EF4-FFF2-40B4-BE49-F238E27FC236}">
                <a16:creationId xmlns:a16="http://schemas.microsoft.com/office/drawing/2014/main" id="{105F88ED-ECC6-B9C3-BF6C-7534126F1657}"/>
              </a:ext>
            </a:extLst>
          </p:cNvPr>
          <p:cNvSpPr>
            <a:spLocks noChangeArrowheads="1"/>
          </p:cNvSpPr>
          <p:nvPr/>
        </p:nvSpPr>
        <p:spPr bwMode="auto">
          <a:xfrm>
            <a:off x="3366869" y="1899814"/>
            <a:ext cx="571500" cy="400050"/>
          </a:xfrm>
          <a:prstGeom prst="chevron">
            <a:avLst>
              <a:gd name="adj" fmla="val 50000"/>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M</a:t>
            </a:r>
          </a:p>
        </p:txBody>
      </p:sp>
      <p:sp>
        <p:nvSpPr>
          <p:cNvPr id="80" name="Chevron 79">
            <a:extLst>
              <a:ext uri="{FF2B5EF4-FFF2-40B4-BE49-F238E27FC236}">
                <a16:creationId xmlns:a16="http://schemas.microsoft.com/office/drawing/2014/main" id="{227578AF-CA7A-6B33-A43D-09666A4EDAB1}"/>
              </a:ext>
            </a:extLst>
          </p:cNvPr>
          <p:cNvSpPr>
            <a:spLocks noChangeArrowheads="1"/>
          </p:cNvSpPr>
          <p:nvPr/>
        </p:nvSpPr>
        <p:spPr bwMode="auto">
          <a:xfrm>
            <a:off x="3789579" y="1897065"/>
            <a:ext cx="571500" cy="400050"/>
          </a:xfrm>
          <a:prstGeom prst="chevron">
            <a:avLst>
              <a:gd name="adj" fmla="val 50000"/>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T</a:t>
            </a:r>
          </a:p>
        </p:txBody>
      </p:sp>
      <p:sp>
        <p:nvSpPr>
          <p:cNvPr id="81" name="Chevron 80">
            <a:extLst>
              <a:ext uri="{FF2B5EF4-FFF2-40B4-BE49-F238E27FC236}">
                <a16:creationId xmlns:a16="http://schemas.microsoft.com/office/drawing/2014/main" id="{53044034-91C5-13AF-7475-6FE96B59C49F}"/>
              </a:ext>
            </a:extLst>
          </p:cNvPr>
          <p:cNvSpPr>
            <a:spLocks noChangeArrowheads="1"/>
          </p:cNvSpPr>
          <p:nvPr/>
        </p:nvSpPr>
        <p:spPr bwMode="auto">
          <a:xfrm>
            <a:off x="4224486" y="1890217"/>
            <a:ext cx="571500" cy="400050"/>
          </a:xfrm>
          <a:prstGeom prst="chevron">
            <a:avLst>
              <a:gd name="adj" fmla="val 50000"/>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W</a:t>
            </a:r>
          </a:p>
        </p:txBody>
      </p:sp>
      <p:sp>
        <p:nvSpPr>
          <p:cNvPr id="82" name="Chevron 81">
            <a:extLst>
              <a:ext uri="{FF2B5EF4-FFF2-40B4-BE49-F238E27FC236}">
                <a16:creationId xmlns:a16="http://schemas.microsoft.com/office/drawing/2014/main" id="{6DA99DDF-CAC2-6092-61E9-5EA564FCC95D}"/>
              </a:ext>
            </a:extLst>
          </p:cNvPr>
          <p:cNvSpPr>
            <a:spLocks noChangeArrowheads="1"/>
          </p:cNvSpPr>
          <p:nvPr/>
        </p:nvSpPr>
        <p:spPr bwMode="auto">
          <a:xfrm>
            <a:off x="4664915" y="1893945"/>
            <a:ext cx="571500" cy="400050"/>
          </a:xfrm>
          <a:prstGeom prst="chevron">
            <a:avLst>
              <a:gd name="adj" fmla="val 50000"/>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T</a:t>
            </a:r>
          </a:p>
        </p:txBody>
      </p:sp>
      <p:sp>
        <p:nvSpPr>
          <p:cNvPr id="83" name="Chevron 82">
            <a:extLst>
              <a:ext uri="{FF2B5EF4-FFF2-40B4-BE49-F238E27FC236}">
                <a16:creationId xmlns:a16="http://schemas.microsoft.com/office/drawing/2014/main" id="{28230F69-E34D-0E38-70D7-A5F227BA69E8}"/>
              </a:ext>
            </a:extLst>
          </p:cNvPr>
          <p:cNvSpPr>
            <a:spLocks noChangeArrowheads="1"/>
          </p:cNvSpPr>
          <p:nvPr/>
        </p:nvSpPr>
        <p:spPr bwMode="auto">
          <a:xfrm>
            <a:off x="5109153" y="1893945"/>
            <a:ext cx="615270" cy="400050"/>
          </a:xfrm>
          <a:prstGeom prst="chevron">
            <a:avLst>
              <a:gd name="adj" fmla="val 4999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F</a:t>
            </a:r>
          </a:p>
        </p:txBody>
      </p:sp>
      <p:pic>
        <p:nvPicPr>
          <p:cNvPr id="20502" name="Picture 86">
            <a:extLst>
              <a:ext uri="{FF2B5EF4-FFF2-40B4-BE49-F238E27FC236}">
                <a16:creationId xmlns:a16="http://schemas.microsoft.com/office/drawing/2014/main" id="{1BDA07EF-825F-0CF4-2605-14228942FD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796" y="4207840"/>
            <a:ext cx="51435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Chevron 118">
            <a:extLst>
              <a:ext uri="{FF2B5EF4-FFF2-40B4-BE49-F238E27FC236}">
                <a16:creationId xmlns:a16="http://schemas.microsoft.com/office/drawing/2014/main" id="{D24C94F8-2779-1AD3-D155-D777240E87E4}"/>
              </a:ext>
            </a:extLst>
          </p:cNvPr>
          <p:cNvSpPr>
            <a:spLocks noChangeArrowheads="1"/>
          </p:cNvSpPr>
          <p:nvPr/>
        </p:nvSpPr>
        <p:spPr bwMode="auto">
          <a:xfrm>
            <a:off x="5615706" y="1884703"/>
            <a:ext cx="615270" cy="400050"/>
          </a:xfrm>
          <a:prstGeom prst="chevron">
            <a:avLst>
              <a:gd name="adj" fmla="val 4999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S</a:t>
            </a:r>
          </a:p>
        </p:txBody>
      </p:sp>
      <p:sp>
        <p:nvSpPr>
          <p:cNvPr id="120" name="Chevron 119">
            <a:extLst>
              <a:ext uri="{FF2B5EF4-FFF2-40B4-BE49-F238E27FC236}">
                <a16:creationId xmlns:a16="http://schemas.microsoft.com/office/drawing/2014/main" id="{C1E29A0D-0C4C-7518-24CA-EA8CA30B9F2B}"/>
              </a:ext>
            </a:extLst>
          </p:cNvPr>
          <p:cNvSpPr>
            <a:spLocks noChangeArrowheads="1"/>
          </p:cNvSpPr>
          <p:nvPr/>
        </p:nvSpPr>
        <p:spPr bwMode="auto">
          <a:xfrm flipH="1">
            <a:off x="5565527" y="3608405"/>
            <a:ext cx="594122" cy="400050"/>
          </a:xfrm>
          <a:prstGeom prst="chevron">
            <a:avLst>
              <a:gd name="adj" fmla="val 4999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S</a:t>
            </a:r>
          </a:p>
        </p:txBody>
      </p:sp>
      <p:sp>
        <p:nvSpPr>
          <p:cNvPr id="121" name="Chevron 120">
            <a:extLst>
              <a:ext uri="{FF2B5EF4-FFF2-40B4-BE49-F238E27FC236}">
                <a16:creationId xmlns:a16="http://schemas.microsoft.com/office/drawing/2014/main" id="{7FA94FE6-5D4C-4C7A-725D-F48402F1CE6F}"/>
              </a:ext>
            </a:extLst>
          </p:cNvPr>
          <p:cNvSpPr>
            <a:spLocks noChangeArrowheads="1"/>
          </p:cNvSpPr>
          <p:nvPr/>
        </p:nvSpPr>
        <p:spPr bwMode="auto">
          <a:xfrm flipH="1">
            <a:off x="5027173" y="3598015"/>
            <a:ext cx="649699" cy="400050"/>
          </a:xfrm>
          <a:prstGeom prst="chevron">
            <a:avLst>
              <a:gd name="adj" fmla="val 4999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M</a:t>
            </a:r>
          </a:p>
        </p:txBody>
      </p:sp>
      <p:sp>
        <p:nvSpPr>
          <p:cNvPr id="122" name="Chevron 121">
            <a:extLst>
              <a:ext uri="{FF2B5EF4-FFF2-40B4-BE49-F238E27FC236}">
                <a16:creationId xmlns:a16="http://schemas.microsoft.com/office/drawing/2014/main" id="{5242BEBE-1028-6A03-0DEC-7D3A75847A2A}"/>
              </a:ext>
            </a:extLst>
          </p:cNvPr>
          <p:cNvSpPr>
            <a:spLocks noChangeArrowheads="1"/>
          </p:cNvSpPr>
          <p:nvPr/>
        </p:nvSpPr>
        <p:spPr bwMode="auto">
          <a:xfrm flipH="1">
            <a:off x="4601763" y="3595579"/>
            <a:ext cx="566378" cy="400050"/>
          </a:xfrm>
          <a:prstGeom prst="chevron">
            <a:avLst>
              <a:gd name="adj" fmla="val 4999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T</a:t>
            </a:r>
          </a:p>
        </p:txBody>
      </p:sp>
      <p:pic>
        <p:nvPicPr>
          <p:cNvPr id="20525" name="Picture 161">
            <a:extLst>
              <a:ext uri="{FF2B5EF4-FFF2-40B4-BE49-F238E27FC236}">
                <a16:creationId xmlns:a16="http://schemas.microsoft.com/office/drawing/2014/main" id="{6D257AA9-0F20-70D7-11F2-599849D464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8980" y="4207841"/>
            <a:ext cx="51435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8" name="Picture 166">
            <a:extLst>
              <a:ext uri="{FF2B5EF4-FFF2-40B4-BE49-F238E27FC236}">
                <a16:creationId xmlns:a16="http://schemas.microsoft.com/office/drawing/2014/main" id="{B0750E11-9B70-6319-C621-A5A099E4B7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5155" y="4207842"/>
            <a:ext cx="51435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1" name="Straight Arrow Connector 170">
            <a:extLst>
              <a:ext uri="{FF2B5EF4-FFF2-40B4-BE49-F238E27FC236}">
                <a16:creationId xmlns:a16="http://schemas.microsoft.com/office/drawing/2014/main" id="{EFAC213A-E05D-EE85-CB80-772D8B575225}"/>
              </a:ext>
            </a:extLst>
          </p:cNvPr>
          <p:cNvCxnSpPr>
            <a:cxnSpLocks noChangeShapeType="1"/>
          </p:cNvCxnSpPr>
          <p:nvPr/>
        </p:nvCxnSpPr>
        <p:spPr bwMode="auto">
          <a:xfrm>
            <a:off x="5956038" y="1656619"/>
            <a:ext cx="0" cy="171450"/>
          </a:xfrm>
          <a:prstGeom prst="straightConnector1">
            <a:avLst/>
          </a:prstGeom>
          <a:noFill/>
          <a:ln w="25400">
            <a:solidFill>
              <a:srgbClr val="44A974"/>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Arrow Connector 9">
            <a:extLst>
              <a:ext uri="{FF2B5EF4-FFF2-40B4-BE49-F238E27FC236}">
                <a16:creationId xmlns:a16="http://schemas.microsoft.com/office/drawing/2014/main" id="{BEDFDC73-BDE8-1D0F-68B1-DF64C540CDC7}"/>
              </a:ext>
            </a:extLst>
          </p:cNvPr>
          <p:cNvCxnSpPr>
            <a:cxnSpLocks noChangeShapeType="1"/>
          </p:cNvCxnSpPr>
          <p:nvPr/>
        </p:nvCxnSpPr>
        <p:spPr bwMode="auto">
          <a:xfrm>
            <a:off x="2876543" y="1761244"/>
            <a:ext cx="2861351" cy="0"/>
          </a:xfrm>
          <a:prstGeom prst="straightConnector1">
            <a:avLst/>
          </a:prstGeom>
          <a:noFill/>
          <a:ln w="25400">
            <a:solidFill>
              <a:schemeClr val="tx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536" name="TextBox 172">
            <a:extLst>
              <a:ext uri="{FF2B5EF4-FFF2-40B4-BE49-F238E27FC236}">
                <a16:creationId xmlns:a16="http://schemas.microsoft.com/office/drawing/2014/main" id="{7364930E-8D67-0E87-91EB-C1EB1BF84547}"/>
              </a:ext>
            </a:extLst>
          </p:cNvPr>
          <p:cNvSpPr txBox="1">
            <a:spLocks noChangeArrowheads="1"/>
          </p:cNvSpPr>
          <p:nvPr/>
        </p:nvSpPr>
        <p:spPr bwMode="auto">
          <a:xfrm>
            <a:off x="1585707" y="1028367"/>
            <a:ext cx="464526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None/>
            </a:pPr>
            <a:r>
              <a:rPr lang="en-US" altLang="en-US" sz="1350" dirty="0"/>
              <a:t>Take a Double dose (two pills) at least 2 hours &amp; not more than 24 hours before sex</a:t>
            </a:r>
          </a:p>
          <a:p>
            <a:pPr algn="ctr">
              <a:spcBef>
                <a:spcPct val="0"/>
              </a:spcBef>
              <a:buFontTx/>
              <a:buNone/>
            </a:pPr>
            <a:endParaRPr lang="en-US" altLang="en-US" sz="1350" b="1" dirty="0">
              <a:solidFill>
                <a:srgbClr val="FF0000"/>
              </a:solidFill>
            </a:endParaRPr>
          </a:p>
        </p:txBody>
      </p:sp>
      <p:grpSp>
        <p:nvGrpSpPr>
          <p:cNvPr id="4" name="Group 99">
            <a:extLst>
              <a:ext uri="{FF2B5EF4-FFF2-40B4-BE49-F238E27FC236}">
                <a16:creationId xmlns:a16="http://schemas.microsoft.com/office/drawing/2014/main" id="{DDBB9B6A-C6C4-4164-14CD-C51588A9D31A}"/>
              </a:ext>
            </a:extLst>
          </p:cNvPr>
          <p:cNvGrpSpPr>
            <a:grpSpLocks/>
          </p:cNvGrpSpPr>
          <p:nvPr/>
        </p:nvGrpSpPr>
        <p:grpSpPr bwMode="auto">
          <a:xfrm>
            <a:off x="5786307" y="1301755"/>
            <a:ext cx="314325" cy="285750"/>
            <a:chOff x="2667000" y="2514600"/>
            <a:chExt cx="1371600" cy="1371600"/>
          </a:xfrm>
        </p:grpSpPr>
        <p:sp>
          <p:nvSpPr>
            <p:cNvPr id="101" name="Oval 100">
              <a:extLst>
                <a:ext uri="{FF2B5EF4-FFF2-40B4-BE49-F238E27FC236}">
                  <a16:creationId xmlns:a16="http://schemas.microsoft.com/office/drawing/2014/main" id="{359897BA-8553-929F-B146-4988AD52E01C}"/>
                </a:ext>
              </a:extLst>
            </p:cNvPr>
            <p:cNvSpPr/>
            <p:nvPr/>
          </p:nvSpPr>
          <p:spPr>
            <a:xfrm>
              <a:off x="2667000" y="2514600"/>
              <a:ext cx="1371600" cy="1371600"/>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2" name="Heart 101">
              <a:extLst>
                <a:ext uri="{FF2B5EF4-FFF2-40B4-BE49-F238E27FC236}">
                  <a16:creationId xmlns:a16="http://schemas.microsoft.com/office/drawing/2014/main" id="{78B72866-272E-D2B9-CB35-49C45058CB67}"/>
                </a:ext>
              </a:extLst>
            </p:cNvPr>
            <p:cNvSpPr/>
            <p:nvPr/>
          </p:nvSpPr>
          <p:spPr>
            <a:xfrm>
              <a:off x="3020291" y="2971800"/>
              <a:ext cx="228600" cy="228600"/>
            </a:xfrm>
            <a:prstGeom prst="heart">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03" name="Heart 102">
              <a:extLst>
                <a:ext uri="{FF2B5EF4-FFF2-40B4-BE49-F238E27FC236}">
                  <a16:creationId xmlns:a16="http://schemas.microsoft.com/office/drawing/2014/main" id="{4D931BCC-E4A7-B8D0-A055-08B2C51C3DCE}"/>
                </a:ext>
              </a:extLst>
            </p:cNvPr>
            <p:cNvSpPr/>
            <p:nvPr/>
          </p:nvSpPr>
          <p:spPr>
            <a:xfrm>
              <a:off x="3503470" y="2971800"/>
              <a:ext cx="228600" cy="228600"/>
            </a:xfrm>
            <a:prstGeom prst="heart">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04" name="Straight Connector 103">
              <a:extLst>
                <a:ext uri="{FF2B5EF4-FFF2-40B4-BE49-F238E27FC236}">
                  <a16:creationId xmlns:a16="http://schemas.microsoft.com/office/drawing/2014/main" id="{2ECEF29A-7E27-FB23-B1FF-534F4197970F}"/>
                </a:ext>
              </a:extLst>
            </p:cNvPr>
            <p:cNvCxnSpPr/>
            <p:nvPr/>
          </p:nvCxnSpPr>
          <p:spPr>
            <a:xfrm flipV="1">
              <a:off x="2895600" y="2817497"/>
              <a:ext cx="238991" cy="1543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AA1AD45-4DC3-0BCF-840D-BFC893BFF28F}"/>
                </a:ext>
              </a:extLst>
            </p:cNvPr>
            <p:cNvCxnSpPr/>
            <p:nvPr/>
          </p:nvCxnSpPr>
          <p:spPr>
            <a:xfrm>
              <a:off x="3571009" y="2817497"/>
              <a:ext cx="238991" cy="1543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Freeform 105">
              <a:extLst>
                <a:ext uri="{FF2B5EF4-FFF2-40B4-BE49-F238E27FC236}">
                  <a16:creationId xmlns:a16="http://schemas.microsoft.com/office/drawing/2014/main" id="{3BB610AE-5262-4369-6D84-CCC5D6642C8A}"/>
                </a:ext>
              </a:extLst>
            </p:cNvPr>
            <p:cNvSpPr/>
            <p:nvPr/>
          </p:nvSpPr>
          <p:spPr>
            <a:xfrm>
              <a:off x="3020291" y="3354707"/>
              <a:ext cx="690997" cy="245743"/>
            </a:xfrm>
            <a:custGeom>
              <a:avLst/>
              <a:gdLst>
                <a:gd name="connsiteX0" fmla="*/ 0 w 804334"/>
                <a:gd name="connsiteY0" fmla="*/ 8466 h 306449"/>
                <a:gd name="connsiteX1" fmla="*/ 33867 w 804334"/>
                <a:gd name="connsiteY1" fmla="*/ 84666 h 306449"/>
                <a:gd name="connsiteX2" fmla="*/ 127000 w 804334"/>
                <a:gd name="connsiteY2" fmla="*/ 203200 h 306449"/>
                <a:gd name="connsiteX3" fmla="*/ 330200 w 804334"/>
                <a:gd name="connsiteY3" fmla="*/ 296333 h 306449"/>
                <a:gd name="connsiteX4" fmla="*/ 457200 w 804334"/>
                <a:gd name="connsiteY4" fmla="*/ 296333 h 306449"/>
                <a:gd name="connsiteX5" fmla="*/ 660400 w 804334"/>
                <a:gd name="connsiteY5" fmla="*/ 228600 h 306449"/>
                <a:gd name="connsiteX6" fmla="*/ 770467 w 804334"/>
                <a:gd name="connsiteY6" fmla="*/ 84666 h 306449"/>
                <a:gd name="connsiteX7" fmla="*/ 804334 w 804334"/>
                <a:gd name="connsiteY7" fmla="*/ 0 h 3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4334" h="306449">
                  <a:moveTo>
                    <a:pt x="0" y="8466"/>
                  </a:moveTo>
                  <a:cubicBezTo>
                    <a:pt x="6350" y="30338"/>
                    <a:pt x="12700" y="52210"/>
                    <a:pt x="33867" y="84666"/>
                  </a:cubicBezTo>
                  <a:cubicBezTo>
                    <a:pt x="55034" y="117122"/>
                    <a:pt x="77611" y="167922"/>
                    <a:pt x="127000" y="203200"/>
                  </a:cubicBezTo>
                  <a:cubicBezTo>
                    <a:pt x="176389" y="238478"/>
                    <a:pt x="275167" y="280811"/>
                    <a:pt x="330200" y="296333"/>
                  </a:cubicBezTo>
                  <a:cubicBezTo>
                    <a:pt x="385233" y="311855"/>
                    <a:pt x="402167" y="307622"/>
                    <a:pt x="457200" y="296333"/>
                  </a:cubicBezTo>
                  <a:cubicBezTo>
                    <a:pt x="512233" y="285044"/>
                    <a:pt x="608189" y="263878"/>
                    <a:pt x="660400" y="228600"/>
                  </a:cubicBezTo>
                  <a:cubicBezTo>
                    <a:pt x="712611" y="193322"/>
                    <a:pt x="746478" y="122766"/>
                    <a:pt x="770467" y="84666"/>
                  </a:cubicBezTo>
                  <a:cubicBezTo>
                    <a:pt x="794456" y="46566"/>
                    <a:pt x="799395" y="23283"/>
                    <a:pt x="804334"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 name="Arrow: Curved Left 1">
            <a:extLst>
              <a:ext uri="{FF2B5EF4-FFF2-40B4-BE49-F238E27FC236}">
                <a16:creationId xmlns:a16="http://schemas.microsoft.com/office/drawing/2014/main" id="{20AE98F3-FF1E-2C90-F769-8AE44A6A5BB8}"/>
              </a:ext>
            </a:extLst>
          </p:cNvPr>
          <p:cNvSpPr/>
          <p:nvPr/>
        </p:nvSpPr>
        <p:spPr>
          <a:xfrm>
            <a:off x="6361847" y="2036780"/>
            <a:ext cx="866921" cy="19588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cxnSp>
        <p:nvCxnSpPr>
          <p:cNvPr id="12" name="Straight Arrow Connector 11">
            <a:extLst>
              <a:ext uri="{FF2B5EF4-FFF2-40B4-BE49-F238E27FC236}">
                <a16:creationId xmlns:a16="http://schemas.microsoft.com/office/drawing/2014/main" id="{5DB28A8C-A4EA-89D8-C6C6-43C89B6B56F0}"/>
              </a:ext>
            </a:extLst>
          </p:cNvPr>
          <p:cNvCxnSpPr>
            <a:cxnSpLocks noChangeShapeType="1"/>
          </p:cNvCxnSpPr>
          <p:nvPr/>
        </p:nvCxnSpPr>
        <p:spPr bwMode="auto">
          <a:xfrm flipV="1">
            <a:off x="5737893" y="2327944"/>
            <a:ext cx="0" cy="1714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3" name="Picture 158">
            <a:extLst>
              <a:ext uri="{FF2B5EF4-FFF2-40B4-BE49-F238E27FC236}">
                <a16:creationId xmlns:a16="http://schemas.microsoft.com/office/drawing/2014/main" id="{702DAFE1-BB93-305C-49A6-6BF3FA4071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4587" y="2765175"/>
            <a:ext cx="51435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8">
            <a:extLst>
              <a:ext uri="{FF2B5EF4-FFF2-40B4-BE49-F238E27FC236}">
                <a16:creationId xmlns:a16="http://schemas.microsoft.com/office/drawing/2014/main" id="{89464684-552E-014D-1703-3A370151BE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4587" y="2502210"/>
            <a:ext cx="51435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6">
            <a:extLst>
              <a:ext uri="{FF2B5EF4-FFF2-40B4-BE49-F238E27FC236}">
                <a16:creationId xmlns:a16="http://schemas.microsoft.com/office/drawing/2014/main" id="{0053F2E1-CBBA-31DC-BF3D-59D12FD5A6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060" y="4219383"/>
            <a:ext cx="51435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6">
            <a:extLst>
              <a:ext uri="{FF2B5EF4-FFF2-40B4-BE49-F238E27FC236}">
                <a16:creationId xmlns:a16="http://schemas.microsoft.com/office/drawing/2014/main" id="{30FD1AEB-684B-37C1-E880-0B680DA537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1173" y="4211061"/>
            <a:ext cx="51435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6">
            <a:extLst>
              <a:ext uri="{FF2B5EF4-FFF2-40B4-BE49-F238E27FC236}">
                <a16:creationId xmlns:a16="http://schemas.microsoft.com/office/drawing/2014/main" id="{7A24FAD8-CAD3-00B7-073A-8AE5F11C94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8138" y="4227618"/>
            <a:ext cx="51435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6">
            <a:extLst>
              <a:ext uri="{FF2B5EF4-FFF2-40B4-BE49-F238E27FC236}">
                <a16:creationId xmlns:a16="http://schemas.microsoft.com/office/drawing/2014/main" id="{7154D89F-4225-07DE-9975-F4EB6AFB2A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3623" y="4219383"/>
            <a:ext cx="51435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hevron 80">
            <a:extLst>
              <a:ext uri="{FF2B5EF4-FFF2-40B4-BE49-F238E27FC236}">
                <a16:creationId xmlns:a16="http://schemas.microsoft.com/office/drawing/2014/main" id="{2D9E145A-D782-7E68-6039-59E03F1FDC35}"/>
              </a:ext>
            </a:extLst>
          </p:cNvPr>
          <p:cNvSpPr>
            <a:spLocks noChangeArrowheads="1"/>
          </p:cNvSpPr>
          <p:nvPr/>
        </p:nvSpPr>
        <p:spPr bwMode="auto">
          <a:xfrm flipH="1">
            <a:off x="4128203" y="3591850"/>
            <a:ext cx="596348" cy="400050"/>
          </a:xfrm>
          <a:prstGeom prst="chevron">
            <a:avLst>
              <a:gd name="adj" fmla="val 50000"/>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W</a:t>
            </a:r>
          </a:p>
        </p:txBody>
      </p:sp>
      <p:sp>
        <p:nvSpPr>
          <p:cNvPr id="22" name="Chevron 121">
            <a:extLst>
              <a:ext uri="{FF2B5EF4-FFF2-40B4-BE49-F238E27FC236}">
                <a16:creationId xmlns:a16="http://schemas.microsoft.com/office/drawing/2014/main" id="{F2255190-2044-0774-D35A-3749B17CD909}"/>
              </a:ext>
            </a:extLst>
          </p:cNvPr>
          <p:cNvSpPr>
            <a:spLocks noChangeArrowheads="1"/>
          </p:cNvSpPr>
          <p:nvPr/>
        </p:nvSpPr>
        <p:spPr bwMode="auto">
          <a:xfrm flipH="1">
            <a:off x="3676485" y="3586339"/>
            <a:ext cx="566378" cy="400050"/>
          </a:xfrm>
          <a:prstGeom prst="chevron">
            <a:avLst>
              <a:gd name="adj" fmla="val 4999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T</a:t>
            </a:r>
          </a:p>
        </p:txBody>
      </p:sp>
      <p:sp>
        <p:nvSpPr>
          <p:cNvPr id="23" name="Chevron 119">
            <a:extLst>
              <a:ext uri="{FF2B5EF4-FFF2-40B4-BE49-F238E27FC236}">
                <a16:creationId xmlns:a16="http://schemas.microsoft.com/office/drawing/2014/main" id="{9746768B-8E79-792C-7819-FFB2EB932098}"/>
              </a:ext>
            </a:extLst>
          </p:cNvPr>
          <p:cNvSpPr>
            <a:spLocks noChangeArrowheads="1"/>
          </p:cNvSpPr>
          <p:nvPr/>
        </p:nvSpPr>
        <p:spPr bwMode="auto">
          <a:xfrm flipH="1">
            <a:off x="2780668" y="3584818"/>
            <a:ext cx="594122" cy="400050"/>
          </a:xfrm>
          <a:prstGeom prst="chevron">
            <a:avLst>
              <a:gd name="adj" fmla="val 4999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S</a:t>
            </a:r>
          </a:p>
        </p:txBody>
      </p:sp>
      <p:sp>
        <p:nvSpPr>
          <p:cNvPr id="24" name="Chevron 119">
            <a:extLst>
              <a:ext uri="{FF2B5EF4-FFF2-40B4-BE49-F238E27FC236}">
                <a16:creationId xmlns:a16="http://schemas.microsoft.com/office/drawing/2014/main" id="{F99D60D9-D002-519A-3D30-0372776E5909}"/>
              </a:ext>
            </a:extLst>
          </p:cNvPr>
          <p:cNvSpPr>
            <a:spLocks noChangeArrowheads="1"/>
          </p:cNvSpPr>
          <p:nvPr/>
        </p:nvSpPr>
        <p:spPr bwMode="auto">
          <a:xfrm flipH="1">
            <a:off x="3224248" y="3591782"/>
            <a:ext cx="594122" cy="400050"/>
          </a:xfrm>
          <a:prstGeom prst="chevron">
            <a:avLst>
              <a:gd name="adj" fmla="val 49997"/>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r>
              <a:rPr lang="en-US" sz="1800" dirty="0">
                <a:latin typeface="Calibri"/>
                <a:cs typeface="Calibri"/>
              </a:rPr>
              <a:t>F</a:t>
            </a:r>
          </a:p>
        </p:txBody>
      </p:sp>
      <p:sp>
        <p:nvSpPr>
          <p:cNvPr id="28" name="TextBox 172">
            <a:extLst>
              <a:ext uri="{FF2B5EF4-FFF2-40B4-BE49-F238E27FC236}">
                <a16:creationId xmlns:a16="http://schemas.microsoft.com/office/drawing/2014/main" id="{254B2C12-09EA-D26E-87A9-84D7A0B7FE82}"/>
              </a:ext>
            </a:extLst>
          </p:cNvPr>
          <p:cNvSpPr txBox="1">
            <a:spLocks noChangeArrowheads="1"/>
          </p:cNvSpPr>
          <p:nvPr/>
        </p:nvSpPr>
        <p:spPr bwMode="auto">
          <a:xfrm>
            <a:off x="1386050" y="3278557"/>
            <a:ext cx="53195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FontTx/>
              <a:buNone/>
            </a:pPr>
            <a:r>
              <a:rPr lang="en-GB" sz="1350" dirty="0">
                <a:ea typeface="Calibri" panose="020F0502020204030204" pitchFamily="34" charset="0"/>
              </a:rPr>
              <a:t>Continue to take a pill every day for seven days after your last risk</a:t>
            </a:r>
            <a:endParaRPr lang="en-US" altLang="en-US" sz="1350" b="1" dirty="0">
              <a:solidFill>
                <a:srgbClr val="FF0000"/>
              </a:solidFill>
            </a:endParaRPr>
          </a:p>
        </p:txBody>
      </p:sp>
      <p:sp>
        <p:nvSpPr>
          <p:cNvPr id="3" name="Title 1">
            <a:extLst>
              <a:ext uri="{FF2B5EF4-FFF2-40B4-BE49-F238E27FC236}">
                <a16:creationId xmlns:a16="http://schemas.microsoft.com/office/drawing/2014/main" id="{4D873E59-F52C-0D93-175F-59DFD2B93A3A}"/>
              </a:ext>
            </a:extLst>
          </p:cNvPr>
          <p:cNvSpPr txBox="1">
            <a:spLocks/>
          </p:cNvSpPr>
          <p:nvPr/>
        </p:nvSpPr>
        <p:spPr bwMode="auto">
          <a:xfrm>
            <a:off x="1395135" y="44799"/>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600" b="1">
                <a:solidFill>
                  <a:srgbClr val="FF0000"/>
                </a:solidFill>
                <a:latin typeface="Calibri"/>
                <a:ea typeface="ＭＳ Ｐゴシック" charset="0"/>
                <a:cs typeface="Calibri"/>
              </a:defRPr>
            </a:lvl1pPr>
            <a:lvl2pPr algn="ctr" rtl="0" eaLnBrk="0" fontAlgn="base" hangingPunct="0">
              <a:spcBef>
                <a:spcPct val="0"/>
              </a:spcBef>
              <a:spcAft>
                <a:spcPct val="0"/>
              </a:spcAft>
              <a:defRPr sz="3600" b="1">
                <a:solidFill>
                  <a:srgbClr val="FF0000"/>
                </a:solidFill>
                <a:latin typeface="Calibri" pitchFamily="34" charset="0"/>
                <a:ea typeface="ＭＳ Ｐゴシック" charset="0"/>
                <a:cs typeface="Calibri" charset="0"/>
              </a:defRPr>
            </a:lvl2pPr>
            <a:lvl3pPr algn="ctr" rtl="0" eaLnBrk="0" fontAlgn="base" hangingPunct="0">
              <a:spcBef>
                <a:spcPct val="0"/>
              </a:spcBef>
              <a:spcAft>
                <a:spcPct val="0"/>
              </a:spcAft>
              <a:defRPr sz="3600" b="1">
                <a:solidFill>
                  <a:srgbClr val="FF0000"/>
                </a:solidFill>
                <a:latin typeface="Calibri" pitchFamily="34" charset="0"/>
                <a:ea typeface="ＭＳ Ｐゴシック" charset="0"/>
                <a:cs typeface="Calibri" charset="0"/>
              </a:defRPr>
            </a:lvl3pPr>
            <a:lvl4pPr algn="ctr" rtl="0" eaLnBrk="0" fontAlgn="base" hangingPunct="0">
              <a:spcBef>
                <a:spcPct val="0"/>
              </a:spcBef>
              <a:spcAft>
                <a:spcPct val="0"/>
              </a:spcAft>
              <a:defRPr sz="3600" b="1">
                <a:solidFill>
                  <a:srgbClr val="FF0000"/>
                </a:solidFill>
                <a:latin typeface="Calibri" pitchFamily="34" charset="0"/>
                <a:ea typeface="ＭＳ Ｐゴシック" charset="0"/>
                <a:cs typeface="Calibri" charset="0"/>
              </a:defRPr>
            </a:lvl4pPr>
            <a:lvl5pPr algn="ctr" rtl="0" eaLnBrk="0" fontAlgn="base" hangingPunct="0">
              <a:spcBef>
                <a:spcPct val="0"/>
              </a:spcBef>
              <a:spcAft>
                <a:spcPct val="0"/>
              </a:spcAft>
              <a:defRPr sz="3600" b="1">
                <a:solidFill>
                  <a:srgbClr val="FF0000"/>
                </a:solidFill>
                <a:latin typeface="Calibri" pitchFamily="34" charset="0"/>
                <a:ea typeface="ＭＳ Ｐゴシック" charset="0"/>
                <a:cs typeface="Calibri"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altLang="en-US" sz="1800" kern="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Quick start </a:t>
            </a:r>
            <a:r>
              <a:rPr lang="en-US" altLang="en-US" sz="1800" kern="0" dirty="0" err="1">
                <a:solidFill>
                  <a:schemeClr val="tx1"/>
                </a:solidFill>
                <a:latin typeface="Calibri" panose="020F0502020204030204" pitchFamily="34" charset="0"/>
                <a:ea typeface="ＭＳ Ｐゴシック" panose="020B0600070205080204" pitchFamily="34" charset="-128"/>
                <a:cs typeface="Calibri" panose="020F0502020204030204" pitchFamily="34" charset="0"/>
              </a:rPr>
              <a:t>PrEP</a:t>
            </a:r>
            <a:r>
              <a:rPr lang="en-US" altLang="en-US" sz="1800" kern="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 - for receptive vaginal/neovaginal sex  if you have not taken seven daily pills before sex</a:t>
            </a:r>
          </a:p>
        </p:txBody>
      </p:sp>
      <p:sp>
        <p:nvSpPr>
          <p:cNvPr id="5" name="TextBox 4">
            <a:extLst>
              <a:ext uri="{FF2B5EF4-FFF2-40B4-BE49-F238E27FC236}">
                <a16:creationId xmlns:a16="http://schemas.microsoft.com/office/drawing/2014/main" id="{4CBC6E0F-685A-ED92-0288-E3CC4B248EAA}"/>
              </a:ext>
            </a:extLst>
          </p:cNvPr>
          <p:cNvSpPr txBox="1"/>
          <p:nvPr/>
        </p:nvSpPr>
        <p:spPr>
          <a:xfrm>
            <a:off x="3919607" y="4445398"/>
            <a:ext cx="4572000" cy="338554"/>
          </a:xfrm>
          <a:prstGeom prst="rect">
            <a:avLst/>
          </a:prstGeom>
          <a:noFill/>
        </p:spPr>
        <p:txBody>
          <a:bodyPr wrap="square">
            <a:spAutoFit/>
          </a:bodyPr>
          <a:lstStyle/>
          <a:p>
            <a:pPr algn="r"/>
            <a:r>
              <a:rPr lang="en-GB" sz="1600" dirty="0">
                <a:solidFill>
                  <a:schemeClr val="accent2"/>
                </a:solidFill>
                <a:latin typeface="+mj-lt"/>
              </a:rPr>
              <a:t>Dan Clutterbuck, BHIVA 2024</a:t>
            </a:r>
            <a:endParaRPr lang="en-GB" sz="1400"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1239528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3A14F0-F7F5-F246-CB0A-3341EA29E07D}"/>
              </a:ext>
            </a:extLst>
          </p:cNvPr>
          <p:cNvPicPr>
            <a:picLocks noChangeAspect="1"/>
          </p:cNvPicPr>
          <p:nvPr/>
        </p:nvPicPr>
        <p:blipFill>
          <a:blip r:embed="rId3"/>
          <a:stretch>
            <a:fillRect/>
          </a:stretch>
        </p:blipFill>
        <p:spPr>
          <a:xfrm>
            <a:off x="5030044" y="1446889"/>
            <a:ext cx="2854324" cy="2204981"/>
          </a:xfrm>
          <a:prstGeom prst="rect">
            <a:avLst/>
          </a:prstGeom>
        </p:spPr>
      </p:pic>
      <p:pic>
        <p:nvPicPr>
          <p:cNvPr id="3" name="Picture 2">
            <a:extLst>
              <a:ext uri="{FF2B5EF4-FFF2-40B4-BE49-F238E27FC236}">
                <a16:creationId xmlns:a16="http://schemas.microsoft.com/office/drawing/2014/main" id="{6F99C7CD-4A7D-5C32-A8DD-B675F7528B1E}"/>
              </a:ext>
            </a:extLst>
          </p:cNvPr>
          <p:cNvPicPr>
            <a:picLocks noChangeAspect="1"/>
          </p:cNvPicPr>
          <p:nvPr/>
        </p:nvPicPr>
        <p:blipFill>
          <a:blip r:embed="rId4"/>
          <a:stretch>
            <a:fillRect/>
          </a:stretch>
        </p:blipFill>
        <p:spPr>
          <a:xfrm>
            <a:off x="1409495" y="1446889"/>
            <a:ext cx="2643188" cy="2041877"/>
          </a:xfrm>
          <a:prstGeom prst="rect">
            <a:avLst/>
          </a:prstGeom>
        </p:spPr>
      </p:pic>
      <p:sp>
        <p:nvSpPr>
          <p:cNvPr id="5" name="TextBox 4">
            <a:extLst>
              <a:ext uri="{FF2B5EF4-FFF2-40B4-BE49-F238E27FC236}">
                <a16:creationId xmlns:a16="http://schemas.microsoft.com/office/drawing/2014/main" id="{050B51B6-3E3D-92C7-8BF3-3E4A9870EA19}"/>
              </a:ext>
            </a:extLst>
          </p:cNvPr>
          <p:cNvSpPr txBox="1"/>
          <p:nvPr/>
        </p:nvSpPr>
        <p:spPr>
          <a:xfrm>
            <a:off x="499814" y="453825"/>
            <a:ext cx="8118765" cy="415498"/>
          </a:xfrm>
          <a:prstGeom prst="rect">
            <a:avLst/>
          </a:prstGeom>
          <a:noFill/>
          <a:ln w="19050">
            <a:solidFill>
              <a:schemeClr val="accent1"/>
            </a:solidFill>
          </a:ln>
        </p:spPr>
        <p:txBody>
          <a:bodyPr wrap="square" rtlCol="0">
            <a:spAutoFit/>
          </a:bodyPr>
          <a:lstStyle/>
          <a:p>
            <a:pPr algn="ctr"/>
            <a:r>
              <a:rPr lang="en-GB" sz="2100" dirty="0">
                <a:solidFill>
                  <a:schemeClr val="accent1">
                    <a:lumMod val="50000"/>
                  </a:schemeClr>
                </a:solidFill>
              </a:rPr>
              <a:t>Where - EC</a:t>
            </a:r>
            <a:r>
              <a:rPr lang="en-GB" sz="2100" baseline="-25000" dirty="0">
                <a:solidFill>
                  <a:schemeClr val="accent1">
                    <a:lumMod val="50000"/>
                  </a:schemeClr>
                </a:solidFill>
              </a:rPr>
              <a:t>90</a:t>
            </a:r>
            <a:r>
              <a:rPr lang="en-GB" sz="2100" dirty="0">
                <a:solidFill>
                  <a:schemeClr val="accent1">
                    <a:lumMod val="50000"/>
                  </a:schemeClr>
                </a:solidFill>
              </a:rPr>
              <a:t> in PBMCs FGT &amp; rectal tissues after IPERGAY</a:t>
            </a:r>
          </a:p>
        </p:txBody>
      </p:sp>
      <p:graphicFrame>
        <p:nvGraphicFramePr>
          <p:cNvPr id="8" name="Table 7">
            <a:extLst>
              <a:ext uri="{FF2B5EF4-FFF2-40B4-BE49-F238E27FC236}">
                <a16:creationId xmlns:a16="http://schemas.microsoft.com/office/drawing/2014/main" id="{C28EAD88-B80D-C363-10D3-A6411856695B}"/>
              </a:ext>
            </a:extLst>
          </p:cNvPr>
          <p:cNvGraphicFramePr>
            <a:graphicFrameLocks noGrp="1"/>
          </p:cNvGraphicFramePr>
          <p:nvPr>
            <p:extLst>
              <p:ext uri="{D42A27DB-BD31-4B8C-83A1-F6EECF244321}">
                <p14:modId xmlns:p14="http://schemas.microsoft.com/office/powerpoint/2010/main" val="4129870821"/>
              </p:ext>
            </p:extLst>
          </p:nvPr>
        </p:nvGraphicFramePr>
        <p:xfrm>
          <a:off x="1403648" y="3468173"/>
          <a:ext cx="6536287" cy="1263817"/>
        </p:xfrm>
        <a:graphic>
          <a:graphicData uri="http://schemas.openxmlformats.org/drawingml/2006/table">
            <a:tbl>
              <a:tblPr firstRow="1" bandRow="1">
                <a:tableStyleId>{5C22544A-7EE6-4342-B048-85BDC9FD1C3A}</a:tableStyleId>
              </a:tblPr>
              <a:tblGrid>
                <a:gridCol w="1305923">
                  <a:extLst>
                    <a:ext uri="{9D8B030D-6E8A-4147-A177-3AD203B41FA5}">
                      <a16:colId xmlns:a16="http://schemas.microsoft.com/office/drawing/2014/main" val="2368884317"/>
                    </a:ext>
                  </a:extLst>
                </a:gridCol>
                <a:gridCol w="2615182">
                  <a:extLst>
                    <a:ext uri="{9D8B030D-6E8A-4147-A177-3AD203B41FA5}">
                      <a16:colId xmlns:a16="http://schemas.microsoft.com/office/drawing/2014/main" val="2884011536"/>
                    </a:ext>
                  </a:extLst>
                </a:gridCol>
                <a:gridCol w="2615182">
                  <a:extLst>
                    <a:ext uri="{9D8B030D-6E8A-4147-A177-3AD203B41FA5}">
                      <a16:colId xmlns:a16="http://schemas.microsoft.com/office/drawing/2014/main" val="3369844547"/>
                    </a:ext>
                  </a:extLst>
                </a:gridCol>
              </a:tblGrid>
              <a:tr h="417997">
                <a:tc>
                  <a:txBody>
                    <a:bodyPr/>
                    <a:lstStyle/>
                    <a:p>
                      <a:r>
                        <a:rPr lang="en-US" sz="1400" dirty="0">
                          <a:solidFill>
                            <a:schemeClr val="tx1"/>
                          </a:solidFill>
                        </a:rPr>
                        <a:t>Compartment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solidFill>
                            <a:schemeClr val="tx1"/>
                          </a:solidFill>
                        </a:rPr>
                        <a:t>How Quickly Above Target?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solidFill>
                            <a:schemeClr val="tx1"/>
                          </a:solidFill>
                        </a:rPr>
                        <a:t>How Long Above Target?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5808404"/>
                  </a:ext>
                </a:extLst>
              </a:tr>
              <a:tr h="237937">
                <a:tc>
                  <a:txBody>
                    <a:bodyPr/>
                    <a:lstStyle/>
                    <a:p>
                      <a:r>
                        <a:rPr lang="en-US" sz="1400" b="1" dirty="0">
                          <a:solidFill>
                            <a:srgbClr val="3333FF"/>
                          </a:solidFill>
                        </a:rPr>
                        <a:t>FGT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400" b="1" dirty="0">
                          <a:solidFill>
                            <a:schemeClr val="tx1"/>
                          </a:solidFill>
                        </a:rPr>
                        <a:t>2 hours after </a:t>
                      </a:r>
                      <a:r>
                        <a:rPr lang="en-US" sz="1400" b="1" dirty="0">
                          <a:solidFill>
                            <a:sysClr val="windowText" lastClr="000000"/>
                          </a:solidFill>
                        </a:rPr>
                        <a:t>double dose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3333FF"/>
                          </a:solidFill>
                        </a:rPr>
                        <a:t>4 days after sex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356915"/>
                  </a:ext>
                </a:extLst>
              </a:tr>
              <a:tr h="237937">
                <a:tc>
                  <a:txBody>
                    <a:bodyPr/>
                    <a:lstStyle/>
                    <a:p>
                      <a:r>
                        <a:rPr lang="en-US" sz="1400" b="1" dirty="0">
                          <a:solidFill>
                            <a:srgbClr val="8000FF"/>
                          </a:solidFill>
                        </a:rPr>
                        <a:t>PBMC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FF"/>
                    </a:solidFill>
                  </a:tcPr>
                </a:tc>
                <a:tc>
                  <a:txBody>
                    <a:bodyPr/>
                    <a:lstStyle/>
                    <a:p>
                      <a:pPr algn="ctr"/>
                      <a:r>
                        <a:rPr lang="en-US" sz="1400" b="1" dirty="0">
                          <a:solidFill>
                            <a:srgbClr val="8000FF"/>
                          </a:solidFill>
                        </a:rPr>
                        <a:t>7 days after sex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6168744"/>
                  </a:ext>
                </a:extLst>
              </a:tr>
              <a:tr h="237937">
                <a:tc>
                  <a:txBody>
                    <a:bodyPr/>
                    <a:lstStyle/>
                    <a:p>
                      <a:r>
                        <a:rPr lang="en-US" sz="1400" b="1" dirty="0">
                          <a:solidFill>
                            <a:srgbClr val="FF0000"/>
                          </a:solidFill>
                        </a:rPr>
                        <a:t>Rectum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400" b="1" dirty="0">
                          <a:solidFill>
                            <a:srgbClr val="FF0000"/>
                          </a:solidFill>
                        </a:rPr>
                        <a:t>12 days after sex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112461"/>
                  </a:ext>
                </a:extLst>
              </a:tr>
            </a:tbl>
          </a:graphicData>
        </a:graphic>
      </p:graphicFrame>
      <p:sp>
        <p:nvSpPr>
          <p:cNvPr id="10" name="TextBox 9">
            <a:extLst>
              <a:ext uri="{FF2B5EF4-FFF2-40B4-BE49-F238E27FC236}">
                <a16:creationId xmlns:a16="http://schemas.microsoft.com/office/drawing/2014/main" id="{FE29B375-930C-68CD-529D-27C14278E39A}"/>
              </a:ext>
            </a:extLst>
          </p:cNvPr>
          <p:cNvSpPr txBox="1"/>
          <p:nvPr/>
        </p:nvSpPr>
        <p:spPr>
          <a:xfrm>
            <a:off x="1420089" y="942868"/>
            <a:ext cx="2643188" cy="646331"/>
          </a:xfrm>
          <a:prstGeom prst="rect">
            <a:avLst/>
          </a:prstGeom>
          <a:solidFill>
            <a:schemeClr val="bg1"/>
          </a:solidFill>
        </p:spPr>
        <p:txBody>
          <a:bodyPr wrap="square" rtlCol="0">
            <a:spAutoFit/>
          </a:bodyPr>
          <a:lstStyle/>
          <a:p>
            <a:r>
              <a:rPr lang="en-US" sz="1800" u="sng" dirty="0"/>
              <a:t>IPERGAY start 2 hours before Sex</a:t>
            </a:r>
          </a:p>
        </p:txBody>
      </p:sp>
      <p:sp>
        <p:nvSpPr>
          <p:cNvPr id="12" name="TextBox 11">
            <a:extLst>
              <a:ext uri="{FF2B5EF4-FFF2-40B4-BE49-F238E27FC236}">
                <a16:creationId xmlns:a16="http://schemas.microsoft.com/office/drawing/2014/main" id="{65531BF4-7E99-4594-8AA8-8B50D1A91902}"/>
              </a:ext>
            </a:extLst>
          </p:cNvPr>
          <p:cNvSpPr txBox="1"/>
          <p:nvPr/>
        </p:nvSpPr>
        <p:spPr>
          <a:xfrm>
            <a:off x="4717639" y="942868"/>
            <a:ext cx="2791766" cy="646331"/>
          </a:xfrm>
          <a:prstGeom prst="rect">
            <a:avLst/>
          </a:prstGeom>
          <a:solidFill>
            <a:schemeClr val="bg1"/>
          </a:solidFill>
        </p:spPr>
        <p:txBody>
          <a:bodyPr wrap="square" rtlCol="0">
            <a:spAutoFit/>
          </a:bodyPr>
          <a:lstStyle/>
          <a:p>
            <a:r>
              <a:rPr lang="en-US" sz="1800" u="sng" dirty="0"/>
              <a:t>IPERGAY start 24 hours before Sex</a:t>
            </a:r>
          </a:p>
        </p:txBody>
      </p:sp>
      <p:sp>
        <p:nvSpPr>
          <p:cNvPr id="4" name="TextBox 3">
            <a:extLst>
              <a:ext uri="{FF2B5EF4-FFF2-40B4-BE49-F238E27FC236}">
                <a16:creationId xmlns:a16="http://schemas.microsoft.com/office/drawing/2014/main" id="{1D138286-8B54-2899-6CF2-12D354D0B767}"/>
              </a:ext>
            </a:extLst>
          </p:cNvPr>
          <p:cNvSpPr txBox="1"/>
          <p:nvPr/>
        </p:nvSpPr>
        <p:spPr>
          <a:xfrm>
            <a:off x="521329" y="1672216"/>
            <a:ext cx="865711" cy="1754326"/>
          </a:xfrm>
          <a:prstGeom prst="rect">
            <a:avLst/>
          </a:prstGeom>
          <a:noFill/>
        </p:spPr>
        <p:txBody>
          <a:bodyPr wrap="square">
            <a:spAutoFit/>
          </a:bodyPr>
          <a:lstStyle/>
          <a:p>
            <a:r>
              <a:rPr lang="fr-FR" sz="900" dirty="0" err="1"/>
              <a:t>Adapted</a:t>
            </a:r>
            <a:r>
              <a:rPr lang="fr-FR" sz="900" dirty="0"/>
              <a:t> </a:t>
            </a:r>
            <a:r>
              <a:rPr lang="fr-FR" sz="900" dirty="0" err="1"/>
              <a:t>from</a:t>
            </a:r>
            <a:r>
              <a:rPr lang="fr-FR" sz="900" dirty="0"/>
              <a:t> Cottrell et al. J Infect Dis. 2016 </a:t>
            </a:r>
            <a:r>
              <a:rPr lang="fr-FR" sz="900" dirty="0" err="1"/>
              <a:t>Jul</a:t>
            </a:r>
            <a:r>
              <a:rPr lang="fr-FR" sz="900" dirty="0"/>
              <a:t> 1;214(1):55-64 and Garrett et al.</a:t>
            </a:r>
            <a:r>
              <a:rPr lang="en-US" sz="900" dirty="0"/>
              <a:t> J </a:t>
            </a:r>
            <a:r>
              <a:rPr lang="en-US" sz="900" dirty="0" err="1"/>
              <a:t>Pharmacol</a:t>
            </a:r>
            <a:r>
              <a:rPr lang="en-US" sz="900" dirty="0"/>
              <a:t> Exp </a:t>
            </a:r>
            <a:r>
              <a:rPr lang="en-US" sz="900" dirty="0" err="1"/>
              <a:t>Ther</a:t>
            </a:r>
            <a:r>
              <a:rPr lang="en-US" sz="900" dirty="0"/>
              <a:t>. 2018 Nov;367(2):245-251.</a:t>
            </a:r>
            <a:endParaRPr lang="fr-FR" sz="900" dirty="0"/>
          </a:p>
        </p:txBody>
      </p:sp>
      <p:sp>
        <p:nvSpPr>
          <p:cNvPr id="9" name="Rectangle 8">
            <a:extLst>
              <a:ext uri="{FF2B5EF4-FFF2-40B4-BE49-F238E27FC236}">
                <a16:creationId xmlns:a16="http://schemas.microsoft.com/office/drawing/2014/main" id="{2CC2023F-199E-8742-A11D-AC341C812CCE}"/>
              </a:ext>
            </a:extLst>
          </p:cNvPr>
          <p:cNvSpPr/>
          <p:nvPr/>
        </p:nvSpPr>
        <p:spPr>
          <a:xfrm>
            <a:off x="482370" y="942868"/>
            <a:ext cx="8118765" cy="4103392"/>
          </a:xfrm>
          <a:prstGeom prst="rect">
            <a:avLst/>
          </a:prstGeom>
          <a:noFill/>
          <a:ln w="190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07B005E2-BD36-EF52-EC07-75C8F4562899}"/>
              </a:ext>
            </a:extLst>
          </p:cNvPr>
          <p:cNvSpPr txBox="1"/>
          <p:nvPr/>
        </p:nvSpPr>
        <p:spPr>
          <a:xfrm>
            <a:off x="4063277" y="78499"/>
            <a:ext cx="4572000" cy="338554"/>
          </a:xfrm>
          <a:prstGeom prst="rect">
            <a:avLst/>
          </a:prstGeom>
          <a:noFill/>
        </p:spPr>
        <p:txBody>
          <a:bodyPr wrap="square">
            <a:spAutoFit/>
          </a:bodyPr>
          <a:lstStyle/>
          <a:p>
            <a:pPr algn="r"/>
            <a:r>
              <a:rPr lang="en-GB" sz="1600" dirty="0">
                <a:solidFill>
                  <a:schemeClr val="accent2"/>
                </a:solidFill>
                <a:latin typeface="+mj-lt"/>
              </a:rPr>
              <a:t>Dan Clutterbuck, BHIVA 2024</a:t>
            </a:r>
            <a:endParaRPr lang="en-GB" sz="1400"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795545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3A14F0-F7F5-F246-CB0A-3341EA29E07D}"/>
              </a:ext>
            </a:extLst>
          </p:cNvPr>
          <p:cNvPicPr>
            <a:picLocks noChangeAspect="1"/>
          </p:cNvPicPr>
          <p:nvPr/>
        </p:nvPicPr>
        <p:blipFill>
          <a:blip r:embed="rId3"/>
          <a:stretch>
            <a:fillRect/>
          </a:stretch>
        </p:blipFill>
        <p:spPr>
          <a:xfrm>
            <a:off x="5030044" y="1446889"/>
            <a:ext cx="2854324" cy="2204981"/>
          </a:xfrm>
          <a:prstGeom prst="rect">
            <a:avLst/>
          </a:prstGeom>
        </p:spPr>
      </p:pic>
      <p:pic>
        <p:nvPicPr>
          <p:cNvPr id="3" name="Picture 2">
            <a:extLst>
              <a:ext uri="{FF2B5EF4-FFF2-40B4-BE49-F238E27FC236}">
                <a16:creationId xmlns:a16="http://schemas.microsoft.com/office/drawing/2014/main" id="{6F99C7CD-4A7D-5C32-A8DD-B675F7528B1E}"/>
              </a:ext>
            </a:extLst>
          </p:cNvPr>
          <p:cNvPicPr>
            <a:picLocks noChangeAspect="1"/>
          </p:cNvPicPr>
          <p:nvPr/>
        </p:nvPicPr>
        <p:blipFill>
          <a:blip r:embed="rId4"/>
          <a:stretch>
            <a:fillRect/>
          </a:stretch>
        </p:blipFill>
        <p:spPr>
          <a:xfrm>
            <a:off x="1409495" y="1446889"/>
            <a:ext cx="2643188" cy="2041877"/>
          </a:xfrm>
          <a:prstGeom prst="rect">
            <a:avLst/>
          </a:prstGeom>
        </p:spPr>
      </p:pic>
      <p:sp>
        <p:nvSpPr>
          <p:cNvPr id="5" name="TextBox 4">
            <a:extLst>
              <a:ext uri="{FF2B5EF4-FFF2-40B4-BE49-F238E27FC236}">
                <a16:creationId xmlns:a16="http://schemas.microsoft.com/office/drawing/2014/main" id="{050B51B6-3E3D-92C7-8BF3-3E4A9870EA19}"/>
              </a:ext>
            </a:extLst>
          </p:cNvPr>
          <p:cNvSpPr txBox="1"/>
          <p:nvPr/>
        </p:nvSpPr>
        <p:spPr>
          <a:xfrm>
            <a:off x="499814" y="453825"/>
            <a:ext cx="8118765" cy="415498"/>
          </a:xfrm>
          <a:prstGeom prst="rect">
            <a:avLst/>
          </a:prstGeom>
          <a:noFill/>
          <a:ln w="19050">
            <a:solidFill>
              <a:schemeClr val="accent1"/>
            </a:solidFill>
          </a:ln>
        </p:spPr>
        <p:txBody>
          <a:bodyPr wrap="square" rtlCol="0">
            <a:spAutoFit/>
          </a:bodyPr>
          <a:lstStyle/>
          <a:p>
            <a:pPr algn="ctr"/>
            <a:r>
              <a:rPr lang="en-GB" sz="2100" dirty="0">
                <a:solidFill>
                  <a:schemeClr val="accent1">
                    <a:lumMod val="50000"/>
                  </a:schemeClr>
                </a:solidFill>
              </a:rPr>
              <a:t>Where - EC</a:t>
            </a:r>
            <a:r>
              <a:rPr lang="en-GB" sz="2100" baseline="-25000" dirty="0">
                <a:solidFill>
                  <a:schemeClr val="accent1">
                    <a:lumMod val="50000"/>
                  </a:schemeClr>
                </a:solidFill>
              </a:rPr>
              <a:t>90</a:t>
            </a:r>
            <a:r>
              <a:rPr lang="en-GB" sz="2100" dirty="0">
                <a:solidFill>
                  <a:schemeClr val="accent1">
                    <a:lumMod val="50000"/>
                  </a:schemeClr>
                </a:solidFill>
              </a:rPr>
              <a:t> in PBMCs FGT &amp; rectal tissues after IPERGAY</a:t>
            </a:r>
          </a:p>
        </p:txBody>
      </p:sp>
      <p:graphicFrame>
        <p:nvGraphicFramePr>
          <p:cNvPr id="8" name="Table 7">
            <a:extLst>
              <a:ext uri="{FF2B5EF4-FFF2-40B4-BE49-F238E27FC236}">
                <a16:creationId xmlns:a16="http://schemas.microsoft.com/office/drawing/2014/main" id="{C28EAD88-B80D-C363-10D3-A6411856695B}"/>
              </a:ext>
            </a:extLst>
          </p:cNvPr>
          <p:cNvGraphicFramePr>
            <a:graphicFrameLocks noGrp="1"/>
          </p:cNvGraphicFramePr>
          <p:nvPr/>
        </p:nvGraphicFramePr>
        <p:xfrm>
          <a:off x="1403648" y="3468173"/>
          <a:ext cx="6536287" cy="1263817"/>
        </p:xfrm>
        <a:graphic>
          <a:graphicData uri="http://schemas.openxmlformats.org/drawingml/2006/table">
            <a:tbl>
              <a:tblPr firstRow="1" bandRow="1">
                <a:tableStyleId>{5C22544A-7EE6-4342-B048-85BDC9FD1C3A}</a:tableStyleId>
              </a:tblPr>
              <a:tblGrid>
                <a:gridCol w="1305923">
                  <a:extLst>
                    <a:ext uri="{9D8B030D-6E8A-4147-A177-3AD203B41FA5}">
                      <a16:colId xmlns:a16="http://schemas.microsoft.com/office/drawing/2014/main" val="2368884317"/>
                    </a:ext>
                  </a:extLst>
                </a:gridCol>
                <a:gridCol w="2615182">
                  <a:extLst>
                    <a:ext uri="{9D8B030D-6E8A-4147-A177-3AD203B41FA5}">
                      <a16:colId xmlns:a16="http://schemas.microsoft.com/office/drawing/2014/main" val="2884011536"/>
                    </a:ext>
                  </a:extLst>
                </a:gridCol>
                <a:gridCol w="2615182">
                  <a:extLst>
                    <a:ext uri="{9D8B030D-6E8A-4147-A177-3AD203B41FA5}">
                      <a16:colId xmlns:a16="http://schemas.microsoft.com/office/drawing/2014/main" val="3369844547"/>
                    </a:ext>
                  </a:extLst>
                </a:gridCol>
              </a:tblGrid>
              <a:tr h="417997">
                <a:tc>
                  <a:txBody>
                    <a:bodyPr/>
                    <a:lstStyle/>
                    <a:p>
                      <a:r>
                        <a:rPr lang="en-US" sz="1400" dirty="0">
                          <a:solidFill>
                            <a:schemeClr val="tx1"/>
                          </a:solidFill>
                        </a:rPr>
                        <a:t>Compartment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solidFill>
                            <a:schemeClr val="tx1"/>
                          </a:solidFill>
                        </a:rPr>
                        <a:t>How Quickly Above Target?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solidFill>
                            <a:schemeClr val="tx1"/>
                          </a:solidFill>
                        </a:rPr>
                        <a:t>How Long Above Target?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5808404"/>
                  </a:ext>
                </a:extLst>
              </a:tr>
              <a:tr h="237937">
                <a:tc>
                  <a:txBody>
                    <a:bodyPr/>
                    <a:lstStyle/>
                    <a:p>
                      <a:r>
                        <a:rPr lang="en-US" sz="1400" b="1" dirty="0">
                          <a:solidFill>
                            <a:srgbClr val="3333FF"/>
                          </a:solidFill>
                        </a:rPr>
                        <a:t>FGT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400" b="1" dirty="0">
                          <a:solidFill>
                            <a:schemeClr val="tx1"/>
                          </a:solidFill>
                        </a:rPr>
                        <a:t>2 hours after </a:t>
                      </a:r>
                      <a:r>
                        <a:rPr lang="en-US" sz="1400" b="1" dirty="0">
                          <a:solidFill>
                            <a:sysClr val="windowText" lastClr="000000"/>
                          </a:solidFill>
                        </a:rPr>
                        <a:t>double dose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rgbClr val="3333FF"/>
                          </a:solidFill>
                        </a:rPr>
                        <a:t>4 days after sex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356915"/>
                  </a:ext>
                </a:extLst>
              </a:tr>
              <a:tr h="237937">
                <a:tc>
                  <a:txBody>
                    <a:bodyPr/>
                    <a:lstStyle/>
                    <a:p>
                      <a:r>
                        <a:rPr lang="en-US" sz="1400" b="1" dirty="0">
                          <a:solidFill>
                            <a:srgbClr val="8000FF"/>
                          </a:solidFill>
                        </a:rPr>
                        <a:t>PBMC</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FF"/>
                    </a:solidFill>
                  </a:tcPr>
                </a:tc>
                <a:tc>
                  <a:txBody>
                    <a:bodyPr/>
                    <a:lstStyle/>
                    <a:p>
                      <a:pPr algn="ctr"/>
                      <a:r>
                        <a:rPr lang="en-US" sz="1400" b="1" dirty="0">
                          <a:solidFill>
                            <a:srgbClr val="8000FF"/>
                          </a:solidFill>
                        </a:rPr>
                        <a:t>7 days after sex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6168744"/>
                  </a:ext>
                </a:extLst>
              </a:tr>
              <a:tr h="237937">
                <a:tc>
                  <a:txBody>
                    <a:bodyPr/>
                    <a:lstStyle/>
                    <a:p>
                      <a:r>
                        <a:rPr lang="en-US" sz="1400" b="1" dirty="0">
                          <a:solidFill>
                            <a:srgbClr val="FF0000"/>
                          </a:solidFill>
                        </a:rPr>
                        <a:t>Rectum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400" b="1" dirty="0">
                          <a:solidFill>
                            <a:srgbClr val="FF0000"/>
                          </a:solidFill>
                        </a:rPr>
                        <a:t>12 days after sex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112461"/>
                  </a:ext>
                </a:extLst>
              </a:tr>
            </a:tbl>
          </a:graphicData>
        </a:graphic>
      </p:graphicFrame>
      <p:sp>
        <p:nvSpPr>
          <p:cNvPr id="10" name="TextBox 9">
            <a:extLst>
              <a:ext uri="{FF2B5EF4-FFF2-40B4-BE49-F238E27FC236}">
                <a16:creationId xmlns:a16="http://schemas.microsoft.com/office/drawing/2014/main" id="{FE29B375-930C-68CD-529D-27C14278E39A}"/>
              </a:ext>
            </a:extLst>
          </p:cNvPr>
          <p:cNvSpPr txBox="1"/>
          <p:nvPr/>
        </p:nvSpPr>
        <p:spPr>
          <a:xfrm>
            <a:off x="1420089" y="942868"/>
            <a:ext cx="2643188" cy="646331"/>
          </a:xfrm>
          <a:prstGeom prst="rect">
            <a:avLst/>
          </a:prstGeom>
          <a:solidFill>
            <a:schemeClr val="bg1"/>
          </a:solidFill>
        </p:spPr>
        <p:txBody>
          <a:bodyPr wrap="square" rtlCol="0">
            <a:spAutoFit/>
          </a:bodyPr>
          <a:lstStyle/>
          <a:p>
            <a:r>
              <a:rPr lang="en-US" sz="1800" u="sng" dirty="0"/>
              <a:t>IPERGAY start 2 hours before Sex</a:t>
            </a:r>
          </a:p>
        </p:txBody>
      </p:sp>
      <p:sp>
        <p:nvSpPr>
          <p:cNvPr id="12" name="TextBox 11">
            <a:extLst>
              <a:ext uri="{FF2B5EF4-FFF2-40B4-BE49-F238E27FC236}">
                <a16:creationId xmlns:a16="http://schemas.microsoft.com/office/drawing/2014/main" id="{65531BF4-7E99-4594-8AA8-8B50D1A91902}"/>
              </a:ext>
            </a:extLst>
          </p:cNvPr>
          <p:cNvSpPr txBox="1"/>
          <p:nvPr/>
        </p:nvSpPr>
        <p:spPr>
          <a:xfrm>
            <a:off x="4717639" y="942868"/>
            <a:ext cx="2791766" cy="646331"/>
          </a:xfrm>
          <a:prstGeom prst="rect">
            <a:avLst/>
          </a:prstGeom>
          <a:solidFill>
            <a:schemeClr val="bg1"/>
          </a:solidFill>
        </p:spPr>
        <p:txBody>
          <a:bodyPr wrap="square" rtlCol="0">
            <a:spAutoFit/>
          </a:bodyPr>
          <a:lstStyle/>
          <a:p>
            <a:r>
              <a:rPr lang="en-US" sz="1800" u="sng" dirty="0"/>
              <a:t>IPERGAY start 24 hours before Sex</a:t>
            </a:r>
          </a:p>
        </p:txBody>
      </p:sp>
      <p:sp>
        <p:nvSpPr>
          <p:cNvPr id="4" name="TextBox 3">
            <a:extLst>
              <a:ext uri="{FF2B5EF4-FFF2-40B4-BE49-F238E27FC236}">
                <a16:creationId xmlns:a16="http://schemas.microsoft.com/office/drawing/2014/main" id="{1D138286-8B54-2899-6CF2-12D354D0B767}"/>
              </a:ext>
            </a:extLst>
          </p:cNvPr>
          <p:cNvSpPr txBox="1"/>
          <p:nvPr/>
        </p:nvSpPr>
        <p:spPr>
          <a:xfrm>
            <a:off x="521329" y="1672216"/>
            <a:ext cx="865711" cy="1754326"/>
          </a:xfrm>
          <a:prstGeom prst="rect">
            <a:avLst/>
          </a:prstGeom>
          <a:noFill/>
        </p:spPr>
        <p:txBody>
          <a:bodyPr wrap="square">
            <a:spAutoFit/>
          </a:bodyPr>
          <a:lstStyle/>
          <a:p>
            <a:r>
              <a:rPr lang="fr-FR" sz="900" dirty="0" err="1"/>
              <a:t>Adapted</a:t>
            </a:r>
            <a:r>
              <a:rPr lang="fr-FR" sz="900" dirty="0"/>
              <a:t> </a:t>
            </a:r>
            <a:r>
              <a:rPr lang="fr-FR" sz="900" dirty="0" err="1"/>
              <a:t>from</a:t>
            </a:r>
            <a:r>
              <a:rPr lang="fr-FR" sz="900" dirty="0"/>
              <a:t> Cottrell et al. J Infect Dis. 2016 </a:t>
            </a:r>
            <a:r>
              <a:rPr lang="fr-FR" sz="900" dirty="0" err="1"/>
              <a:t>Jul</a:t>
            </a:r>
            <a:r>
              <a:rPr lang="fr-FR" sz="900" dirty="0"/>
              <a:t> 1;214(1):55-64 and Garrett et al.</a:t>
            </a:r>
            <a:r>
              <a:rPr lang="en-US" sz="900" dirty="0"/>
              <a:t> J </a:t>
            </a:r>
            <a:r>
              <a:rPr lang="en-US" sz="900" dirty="0" err="1"/>
              <a:t>Pharmacol</a:t>
            </a:r>
            <a:r>
              <a:rPr lang="en-US" sz="900" dirty="0"/>
              <a:t> Exp </a:t>
            </a:r>
            <a:r>
              <a:rPr lang="en-US" sz="900" dirty="0" err="1"/>
              <a:t>Ther</a:t>
            </a:r>
            <a:r>
              <a:rPr lang="en-US" sz="900" dirty="0"/>
              <a:t>. 2018 Nov;367(2):245-251.</a:t>
            </a:r>
            <a:endParaRPr lang="fr-FR" sz="900" dirty="0"/>
          </a:p>
        </p:txBody>
      </p:sp>
      <p:sp>
        <p:nvSpPr>
          <p:cNvPr id="9" name="Rectangle 8">
            <a:extLst>
              <a:ext uri="{FF2B5EF4-FFF2-40B4-BE49-F238E27FC236}">
                <a16:creationId xmlns:a16="http://schemas.microsoft.com/office/drawing/2014/main" id="{2CC2023F-199E-8742-A11D-AC341C812CCE}"/>
              </a:ext>
            </a:extLst>
          </p:cNvPr>
          <p:cNvSpPr/>
          <p:nvPr/>
        </p:nvSpPr>
        <p:spPr>
          <a:xfrm>
            <a:off x="482370" y="942868"/>
            <a:ext cx="8118765" cy="4103392"/>
          </a:xfrm>
          <a:prstGeom prst="rect">
            <a:avLst/>
          </a:prstGeom>
          <a:noFill/>
          <a:ln w="190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07B005E2-BD36-EF52-EC07-75C8F4562899}"/>
              </a:ext>
            </a:extLst>
          </p:cNvPr>
          <p:cNvSpPr txBox="1"/>
          <p:nvPr/>
        </p:nvSpPr>
        <p:spPr>
          <a:xfrm>
            <a:off x="4063277" y="78499"/>
            <a:ext cx="4572000" cy="338554"/>
          </a:xfrm>
          <a:prstGeom prst="rect">
            <a:avLst/>
          </a:prstGeom>
          <a:noFill/>
        </p:spPr>
        <p:txBody>
          <a:bodyPr wrap="square">
            <a:spAutoFit/>
          </a:bodyPr>
          <a:lstStyle/>
          <a:p>
            <a:pPr algn="r"/>
            <a:r>
              <a:rPr lang="en-GB" sz="1600" dirty="0">
                <a:solidFill>
                  <a:schemeClr val="accent2"/>
                </a:solidFill>
                <a:latin typeface="+mj-lt"/>
              </a:rPr>
              <a:t>Dan Clutterbuck, BHIVA 2024</a:t>
            </a:r>
            <a:endParaRPr lang="en-GB" sz="1400" dirty="0">
              <a:solidFill>
                <a:schemeClr val="accent2"/>
              </a:solidFill>
              <a:ea typeface="Times New Roman" panose="02020603050405020304" pitchFamily="18" charset="0"/>
            </a:endParaRPr>
          </a:p>
        </p:txBody>
      </p:sp>
      <p:sp>
        <p:nvSpPr>
          <p:cNvPr id="7" name="Oval 6">
            <a:extLst>
              <a:ext uri="{FF2B5EF4-FFF2-40B4-BE49-F238E27FC236}">
                <a16:creationId xmlns:a16="http://schemas.microsoft.com/office/drawing/2014/main" id="{572907FA-8B85-3752-962A-71E965D718E0}"/>
              </a:ext>
            </a:extLst>
          </p:cNvPr>
          <p:cNvSpPr/>
          <p:nvPr/>
        </p:nvSpPr>
        <p:spPr bwMode="auto">
          <a:xfrm>
            <a:off x="5207041" y="3470219"/>
            <a:ext cx="2760677" cy="137421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87642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827584" y="1347341"/>
            <a:ext cx="4536107" cy="187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altLang="en-US" sz="2000" dirty="0">
                <a:solidFill>
                  <a:schemeClr val="accent2"/>
                </a:solidFill>
                <a:latin typeface="Helvetica" pitchFamily="2" charset="0"/>
              </a:rPr>
              <a:t>First produced in 2016.</a:t>
            </a:r>
          </a:p>
          <a:p>
            <a:pPr marL="0" indent="0">
              <a:buNone/>
            </a:pPr>
            <a:r>
              <a:rPr lang="en-GB" altLang="en-US" sz="2000" dirty="0">
                <a:solidFill>
                  <a:schemeClr val="accent2"/>
                </a:solidFill>
                <a:latin typeface="Helvetica" pitchFamily="2" charset="0"/>
              </a:rPr>
              <a:t>Community collaboration with leading PrEP researchers and providers to provide evidence-based information.</a:t>
            </a:r>
          </a:p>
          <a:p>
            <a:pPr marL="0" indent="0">
              <a:buNone/>
            </a:pPr>
            <a:r>
              <a:rPr lang="en-GB" altLang="en-US" sz="2000" dirty="0">
                <a:solidFill>
                  <a:srgbClr val="FF0000"/>
                </a:solidFill>
                <a:latin typeface="Helvetica" pitchFamily="2" charset="0"/>
              </a:rPr>
              <a:t>No funding</a:t>
            </a:r>
            <a:r>
              <a:rPr lang="en-GB" altLang="en-US" sz="2000" dirty="0">
                <a:solidFill>
                  <a:schemeClr val="accent2"/>
                </a:solidFill>
                <a:latin typeface="Helvetica" pitchFamily="2" charset="0"/>
              </a:rPr>
              <a:t>, co-ordinated by i-Base.</a:t>
            </a:r>
            <a:endParaRPr lang="en-US" altLang="en-US" dirty="0">
              <a:solidFill>
                <a:srgbClr val="FF0000"/>
              </a:solidFill>
            </a:endParaRPr>
          </a:p>
          <a:p>
            <a:pPr marL="0" indent="0" eaLnBrk="1" hangingPunct="1">
              <a:buNone/>
            </a:pPr>
            <a:r>
              <a:rPr lang="en-US" altLang="en-US" sz="2400" dirty="0"/>
              <a:t> </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dirty="0">
                <a:solidFill>
                  <a:srgbClr val="C00000"/>
                </a:solidFill>
              </a:rPr>
              <a:t>Background to the guide</a:t>
            </a:r>
          </a:p>
        </p:txBody>
      </p:sp>
      <p:pic>
        <p:nvPicPr>
          <p:cNvPr id="2" name="Picture 1">
            <a:extLst>
              <a:ext uri="{FF2B5EF4-FFF2-40B4-BE49-F238E27FC236}">
                <a16:creationId xmlns:a16="http://schemas.microsoft.com/office/drawing/2014/main" id="{485980EA-69A6-4315-46E6-F38E6F01D1D4}"/>
              </a:ext>
            </a:extLst>
          </p:cNvPr>
          <p:cNvPicPr>
            <a:picLocks noChangeAspect="1"/>
          </p:cNvPicPr>
          <p:nvPr/>
        </p:nvPicPr>
        <p:blipFill>
          <a:blip r:embed="rId3"/>
          <a:stretch>
            <a:fillRect/>
          </a:stretch>
        </p:blipFill>
        <p:spPr>
          <a:xfrm>
            <a:off x="827584" y="3356683"/>
            <a:ext cx="3600400" cy="1087134"/>
          </a:xfrm>
          <a:prstGeom prst="rect">
            <a:avLst/>
          </a:prstGeom>
        </p:spPr>
      </p:pic>
      <p:pic>
        <p:nvPicPr>
          <p:cNvPr id="4" name="Picture 3">
            <a:extLst>
              <a:ext uri="{FF2B5EF4-FFF2-40B4-BE49-F238E27FC236}">
                <a16:creationId xmlns:a16="http://schemas.microsoft.com/office/drawing/2014/main" id="{1B297A67-3577-C89C-1F49-0898C4FC2E62}"/>
              </a:ext>
            </a:extLst>
          </p:cNvPr>
          <p:cNvPicPr>
            <a:picLocks noChangeAspect="1"/>
          </p:cNvPicPr>
          <p:nvPr/>
        </p:nvPicPr>
        <p:blipFill>
          <a:blip r:embed="rId4"/>
          <a:stretch>
            <a:fillRect/>
          </a:stretch>
        </p:blipFill>
        <p:spPr>
          <a:xfrm>
            <a:off x="5796136" y="1248947"/>
            <a:ext cx="1121394" cy="1622853"/>
          </a:xfrm>
          <a:prstGeom prst="rect">
            <a:avLst/>
          </a:prstGeom>
        </p:spPr>
      </p:pic>
      <p:pic>
        <p:nvPicPr>
          <p:cNvPr id="8" name="Picture 7">
            <a:extLst>
              <a:ext uri="{FF2B5EF4-FFF2-40B4-BE49-F238E27FC236}">
                <a16:creationId xmlns:a16="http://schemas.microsoft.com/office/drawing/2014/main" id="{ACF7D928-090B-40FC-EEF9-31059A94D216}"/>
              </a:ext>
            </a:extLst>
          </p:cNvPr>
          <p:cNvPicPr>
            <a:picLocks noChangeAspect="1"/>
          </p:cNvPicPr>
          <p:nvPr/>
        </p:nvPicPr>
        <p:blipFill>
          <a:blip r:embed="rId5"/>
          <a:stretch>
            <a:fillRect/>
          </a:stretch>
        </p:blipFill>
        <p:spPr>
          <a:xfrm>
            <a:off x="7191922" y="1226584"/>
            <a:ext cx="1148480" cy="1622853"/>
          </a:xfrm>
          <a:prstGeom prst="rect">
            <a:avLst/>
          </a:prstGeom>
        </p:spPr>
      </p:pic>
      <p:pic>
        <p:nvPicPr>
          <p:cNvPr id="10" name="Picture 9">
            <a:extLst>
              <a:ext uri="{FF2B5EF4-FFF2-40B4-BE49-F238E27FC236}">
                <a16:creationId xmlns:a16="http://schemas.microsoft.com/office/drawing/2014/main" id="{DE0535F9-6124-AA00-F109-175BD2D7C05B}"/>
              </a:ext>
            </a:extLst>
          </p:cNvPr>
          <p:cNvPicPr>
            <a:picLocks noChangeAspect="1"/>
          </p:cNvPicPr>
          <p:nvPr/>
        </p:nvPicPr>
        <p:blipFill>
          <a:blip r:embed="rId6"/>
          <a:stretch>
            <a:fillRect/>
          </a:stretch>
        </p:blipFill>
        <p:spPr>
          <a:xfrm>
            <a:off x="5853595" y="2943542"/>
            <a:ext cx="1121394" cy="1612852"/>
          </a:xfrm>
          <a:prstGeom prst="rect">
            <a:avLst/>
          </a:prstGeom>
        </p:spPr>
      </p:pic>
      <p:pic>
        <p:nvPicPr>
          <p:cNvPr id="12" name="Picture 11">
            <a:extLst>
              <a:ext uri="{FF2B5EF4-FFF2-40B4-BE49-F238E27FC236}">
                <a16:creationId xmlns:a16="http://schemas.microsoft.com/office/drawing/2014/main" id="{3885D8DF-9F8B-825C-A76B-CAD90C93F4EC}"/>
              </a:ext>
            </a:extLst>
          </p:cNvPr>
          <p:cNvPicPr>
            <a:picLocks noChangeAspect="1"/>
          </p:cNvPicPr>
          <p:nvPr/>
        </p:nvPicPr>
        <p:blipFill>
          <a:blip r:embed="rId7"/>
          <a:stretch>
            <a:fillRect/>
          </a:stretch>
        </p:blipFill>
        <p:spPr>
          <a:xfrm>
            <a:off x="7219009" y="2917942"/>
            <a:ext cx="1121394" cy="1638452"/>
          </a:xfrm>
          <a:prstGeom prst="rect">
            <a:avLst/>
          </a:prstGeom>
        </p:spPr>
      </p:pic>
      <p:pic>
        <p:nvPicPr>
          <p:cNvPr id="14" name="Picture 13">
            <a:extLst>
              <a:ext uri="{FF2B5EF4-FFF2-40B4-BE49-F238E27FC236}">
                <a16:creationId xmlns:a16="http://schemas.microsoft.com/office/drawing/2014/main" id="{7984959F-F94C-2839-AA74-00A3ECF3784A}"/>
              </a:ext>
            </a:extLst>
          </p:cNvPr>
          <p:cNvPicPr>
            <a:picLocks noChangeAspect="1"/>
          </p:cNvPicPr>
          <p:nvPr/>
        </p:nvPicPr>
        <p:blipFill>
          <a:blip r:embed="rId8"/>
          <a:stretch>
            <a:fillRect/>
          </a:stretch>
        </p:blipFill>
        <p:spPr>
          <a:xfrm>
            <a:off x="7213316" y="1226584"/>
            <a:ext cx="1127086" cy="1612852"/>
          </a:xfrm>
          <a:prstGeom prst="rect">
            <a:avLst/>
          </a:prstGeom>
        </p:spPr>
      </p:pic>
    </p:spTree>
    <p:extLst>
      <p:ext uri="{BB962C8B-B14F-4D97-AF65-F5344CB8AC3E}">
        <p14:creationId xmlns:p14="http://schemas.microsoft.com/office/powerpoint/2010/main" val="251264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719769" y="3537667"/>
            <a:ext cx="3049315" cy="83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spcBef>
                <a:spcPts val="0"/>
              </a:spcBef>
              <a:buNone/>
            </a:pPr>
            <a:r>
              <a:rPr lang="en-GB" sz="1800" i="0" strike="noStrike" dirty="0">
                <a:solidFill>
                  <a:schemeClr val="accent2"/>
                </a:solidFill>
                <a:effectLst/>
                <a:latin typeface="Arial" panose="020B0604020202020204" pitchFamily="34" charset="0"/>
              </a:rPr>
              <a:t>Shona</a:t>
            </a:r>
            <a:r>
              <a:rPr lang="en-GB" sz="1800" dirty="0">
                <a:solidFill>
                  <a:schemeClr val="accent2"/>
                </a:solidFill>
              </a:rPr>
              <a:t>, </a:t>
            </a:r>
            <a:r>
              <a:rPr lang="en-GB" sz="1800" i="0" strike="noStrike" dirty="0">
                <a:solidFill>
                  <a:schemeClr val="accent2"/>
                </a:solidFill>
                <a:effectLst/>
                <a:latin typeface="Arial" panose="020B0604020202020204" pitchFamily="34" charset="0"/>
              </a:rPr>
              <a:t>Spanish, Swahili </a:t>
            </a:r>
          </a:p>
          <a:p>
            <a:pPr marL="0" indent="0">
              <a:spcBef>
                <a:spcPts val="0"/>
              </a:spcBef>
              <a:buNone/>
            </a:pPr>
            <a:r>
              <a:rPr lang="en-GB" sz="1800" i="0" strike="noStrike" dirty="0">
                <a:solidFill>
                  <a:schemeClr val="accent2"/>
                </a:solidFill>
                <a:effectLst/>
                <a:latin typeface="Arial" panose="020B0604020202020204" pitchFamily="34" charset="0"/>
              </a:rPr>
              <a:t>Xhosa, French, Portuguese </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a:solidFill>
                  <a:srgbClr val="C00000"/>
                </a:solidFill>
              </a:rPr>
              <a:t>Pocket leaflets &amp; PrEP for Women</a:t>
            </a:r>
          </a:p>
        </p:txBody>
      </p:sp>
      <p:grpSp>
        <p:nvGrpSpPr>
          <p:cNvPr id="9" name="Group 8">
            <a:extLst>
              <a:ext uri="{FF2B5EF4-FFF2-40B4-BE49-F238E27FC236}">
                <a16:creationId xmlns:a16="http://schemas.microsoft.com/office/drawing/2014/main" id="{2AF8DABA-8585-BE4E-8C7A-A339B490E159}"/>
              </a:ext>
            </a:extLst>
          </p:cNvPr>
          <p:cNvGrpSpPr/>
          <p:nvPr/>
        </p:nvGrpSpPr>
        <p:grpSpPr>
          <a:xfrm>
            <a:off x="3849491" y="2715766"/>
            <a:ext cx="4608709" cy="1492894"/>
            <a:chOff x="344291" y="2199957"/>
            <a:chExt cx="7396258" cy="2512759"/>
          </a:xfrm>
        </p:grpSpPr>
        <p:pic>
          <p:nvPicPr>
            <p:cNvPr id="3" name="Picture 2">
              <a:extLst>
                <a:ext uri="{FF2B5EF4-FFF2-40B4-BE49-F238E27FC236}">
                  <a16:creationId xmlns:a16="http://schemas.microsoft.com/office/drawing/2014/main" id="{3951EF91-ED5D-D155-1328-3B45EB1C3607}"/>
                </a:ext>
              </a:extLst>
            </p:cNvPr>
            <p:cNvPicPr>
              <a:picLocks noChangeAspect="1"/>
            </p:cNvPicPr>
            <p:nvPr/>
          </p:nvPicPr>
          <p:blipFill>
            <a:blip r:embed="rId3"/>
            <a:stretch>
              <a:fillRect/>
            </a:stretch>
          </p:blipFill>
          <p:spPr>
            <a:xfrm>
              <a:off x="344291" y="2211709"/>
              <a:ext cx="1767378" cy="2501007"/>
            </a:xfrm>
            <a:prstGeom prst="rect">
              <a:avLst/>
            </a:prstGeom>
          </p:spPr>
        </p:pic>
        <p:pic>
          <p:nvPicPr>
            <p:cNvPr id="5" name="Picture 4">
              <a:extLst>
                <a:ext uri="{FF2B5EF4-FFF2-40B4-BE49-F238E27FC236}">
                  <a16:creationId xmlns:a16="http://schemas.microsoft.com/office/drawing/2014/main" id="{A0B5A76C-B194-D456-0BED-545CE2574B0A}"/>
                </a:ext>
              </a:extLst>
            </p:cNvPr>
            <p:cNvPicPr>
              <a:picLocks noChangeAspect="1"/>
            </p:cNvPicPr>
            <p:nvPr/>
          </p:nvPicPr>
          <p:blipFill>
            <a:blip r:embed="rId4"/>
            <a:stretch>
              <a:fillRect/>
            </a:stretch>
          </p:blipFill>
          <p:spPr>
            <a:xfrm>
              <a:off x="2210703" y="2211708"/>
              <a:ext cx="1782725" cy="2501007"/>
            </a:xfrm>
            <a:prstGeom prst="rect">
              <a:avLst/>
            </a:prstGeom>
          </p:spPr>
        </p:pic>
        <p:pic>
          <p:nvPicPr>
            <p:cNvPr id="6" name="Picture 5">
              <a:extLst>
                <a:ext uri="{FF2B5EF4-FFF2-40B4-BE49-F238E27FC236}">
                  <a16:creationId xmlns:a16="http://schemas.microsoft.com/office/drawing/2014/main" id="{CDC08726-9020-DB26-A2FF-679AC66B5053}"/>
                </a:ext>
              </a:extLst>
            </p:cNvPr>
            <p:cNvPicPr>
              <a:picLocks noChangeAspect="1"/>
            </p:cNvPicPr>
            <p:nvPr/>
          </p:nvPicPr>
          <p:blipFill>
            <a:blip r:embed="rId5"/>
            <a:stretch>
              <a:fillRect/>
            </a:stretch>
          </p:blipFill>
          <p:spPr>
            <a:xfrm>
              <a:off x="4113423" y="2207408"/>
              <a:ext cx="1779067" cy="2501007"/>
            </a:xfrm>
            <a:prstGeom prst="rect">
              <a:avLst/>
            </a:prstGeom>
          </p:spPr>
        </p:pic>
        <p:pic>
          <p:nvPicPr>
            <p:cNvPr id="7" name="Picture 6">
              <a:extLst>
                <a:ext uri="{FF2B5EF4-FFF2-40B4-BE49-F238E27FC236}">
                  <a16:creationId xmlns:a16="http://schemas.microsoft.com/office/drawing/2014/main" id="{3BB3F9CA-F832-C83E-B633-EEAE4B759E2F}"/>
                </a:ext>
              </a:extLst>
            </p:cNvPr>
            <p:cNvPicPr>
              <a:picLocks noChangeAspect="1"/>
            </p:cNvPicPr>
            <p:nvPr/>
          </p:nvPicPr>
          <p:blipFill>
            <a:blip r:embed="rId6"/>
            <a:stretch>
              <a:fillRect/>
            </a:stretch>
          </p:blipFill>
          <p:spPr>
            <a:xfrm>
              <a:off x="5988881" y="2199957"/>
              <a:ext cx="1751668" cy="2508457"/>
            </a:xfrm>
            <a:prstGeom prst="rect">
              <a:avLst/>
            </a:prstGeom>
          </p:spPr>
        </p:pic>
      </p:grpSp>
      <p:pic>
        <p:nvPicPr>
          <p:cNvPr id="11" name="Picture 10">
            <a:extLst>
              <a:ext uri="{FF2B5EF4-FFF2-40B4-BE49-F238E27FC236}">
                <a16:creationId xmlns:a16="http://schemas.microsoft.com/office/drawing/2014/main" id="{3618F5BA-ED32-A496-0B44-050D8908D1E7}"/>
              </a:ext>
            </a:extLst>
          </p:cNvPr>
          <p:cNvPicPr>
            <a:picLocks noChangeAspect="1"/>
          </p:cNvPicPr>
          <p:nvPr/>
        </p:nvPicPr>
        <p:blipFill>
          <a:blip r:embed="rId7"/>
          <a:stretch>
            <a:fillRect/>
          </a:stretch>
        </p:blipFill>
        <p:spPr>
          <a:xfrm>
            <a:off x="2987823" y="1203325"/>
            <a:ext cx="5642605" cy="986353"/>
          </a:xfrm>
          <a:prstGeom prst="rect">
            <a:avLst/>
          </a:prstGeom>
        </p:spPr>
      </p:pic>
      <p:pic>
        <p:nvPicPr>
          <p:cNvPr id="17" name="Picture 16">
            <a:extLst>
              <a:ext uri="{FF2B5EF4-FFF2-40B4-BE49-F238E27FC236}">
                <a16:creationId xmlns:a16="http://schemas.microsoft.com/office/drawing/2014/main" id="{92416321-4C52-0113-CD41-DD3F30481CDB}"/>
              </a:ext>
            </a:extLst>
          </p:cNvPr>
          <p:cNvPicPr>
            <a:picLocks noChangeAspect="1"/>
          </p:cNvPicPr>
          <p:nvPr/>
        </p:nvPicPr>
        <p:blipFill>
          <a:blip r:embed="rId8"/>
          <a:stretch>
            <a:fillRect/>
          </a:stretch>
        </p:blipFill>
        <p:spPr>
          <a:xfrm>
            <a:off x="660500" y="2402621"/>
            <a:ext cx="2096004" cy="1111517"/>
          </a:xfrm>
          <a:prstGeom prst="rect">
            <a:avLst/>
          </a:prstGeom>
        </p:spPr>
      </p:pic>
      <p:sp>
        <p:nvSpPr>
          <p:cNvPr id="18" name="Rectangle 3">
            <a:extLst>
              <a:ext uri="{FF2B5EF4-FFF2-40B4-BE49-F238E27FC236}">
                <a16:creationId xmlns:a16="http://schemas.microsoft.com/office/drawing/2014/main" id="{900B1941-091D-CD88-6C51-1EE72B8BBF46}"/>
              </a:ext>
            </a:extLst>
          </p:cNvPr>
          <p:cNvSpPr txBox="1">
            <a:spLocks noChangeArrowheads="1"/>
          </p:cNvSpPr>
          <p:nvPr/>
        </p:nvSpPr>
        <p:spPr bwMode="auto">
          <a:xfrm>
            <a:off x="724885" y="1179796"/>
            <a:ext cx="1542860" cy="83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spcBef>
                <a:spcPts val="0"/>
              </a:spcBef>
              <a:buNone/>
            </a:pPr>
            <a:r>
              <a:rPr lang="en-GB" sz="1800" i="0" strike="noStrike" dirty="0">
                <a:solidFill>
                  <a:schemeClr val="accent2"/>
                </a:solidFill>
                <a:effectLst/>
                <a:latin typeface="Arial" panose="020B0604020202020204" pitchFamily="34" charset="0"/>
              </a:rPr>
              <a:t>Pocket guide to PrEP</a:t>
            </a:r>
          </a:p>
        </p:txBody>
      </p:sp>
    </p:spTree>
    <p:extLst>
      <p:ext uri="{BB962C8B-B14F-4D97-AF65-F5344CB8AC3E}">
        <p14:creationId xmlns:p14="http://schemas.microsoft.com/office/powerpoint/2010/main" val="3715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1116013" y="1276350"/>
            <a:ext cx="748843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altLang="en-US" sz="2400" dirty="0">
                <a:solidFill>
                  <a:schemeClr val="accent2"/>
                </a:solidFill>
                <a:latin typeface="Helvetica" pitchFamily="2" charset="0"/>
              </a:rPr>
              <a:t>Guidelines depend on date, regulatory indication, with different recommendations for different drugs. </a:t>
            </a:r>
          </a:p>
          <a:p>
            <a:pPr marL="0" indent="0">
              <a:buNone/>
            </a:pPr>
            <a:r>
              <a:rPr lang="en-GB" altLang="en-US" sz="2400" dirty="0">
                <a:solidFill>
                  <a:schemeClr val="accent2"/>
                </a:solidFill>
                <a:latin typeface="Helvetica" pitchFamily="2" charset="0"/>
              </a:rPr>
              <a:t>South Africa (2016) – </a:t>
            </a:r>
            <a:r>
              <a:rPr lang="en-GB" altLang="en-US" sz="2400" dirty="0">
                <a:solidFill>
                  <a:srgbClr val="C00000"/>
                </a:solidFill>
                <a:latin typeface="Helvetica" pitchFamily="2" charset="0"/>
              </a:rPr>
              <a:t>WHO, SA</a:t>
            </a:r>
          </a:p>
          <a:p>
            <a:pPr marL="0" indent="0">
              <a:buNone/>
            </a:pPr>
            <a:r>
              <a:rPr lang="en-GB" altLang="en-US" sz="2400" dirty="0">
                <a:solidFill>
                  <a:schemeClr val="accent2"/>
                </a:solidFill>
                <a:latin typeface="Helvetica" pitchFamily="2" charset="0"/>
              </a:rPr>
              <a:t>UK BHIVA/BASHH (2018) – </a:t>
            </a:r>
            <a:r>
              <a:rPr lang="en-GB" altLang="en-US" sz="2400" dirty="0">
                <a:solidFill>
                  <a:srgbClr val="00B050"/>
                </a:solidFill>
                <a:latin typeface="Helvetica" pitchFamily="2" charset="0"/>
              </a:rPr>
              <a:t>EMA</a:t>
            </a:r>
          </a:p>
          <a:p>
            <a:pPr marL="0" indent="0">
              <a:buNone/>
            </a:pPr>
            <a:r>
              <a:rPr lang="en-GB" altLang="en-US" sz="2400" dirty="0">
                <a:solidFill>
                  <a:schemeClr val="accent2"/>
                </a:solidFill>
                <a:latin typeface="Helvetica" pitchFamily="2" charset="0"/>
              </a:rPr>
              <a:t>WHO (2016, 2019, 2021) – </a:t>
            </a:r>
            <a:r>
              <a:rPr lang="en-GB" altLang="en-US" sz="2400" dirty="0">
                <a:solidFill>
                  <a:srgbClr val="C00000"/>
                </a:solidFill>
                <a:latin typeface="Helvetica" pitchFamily="2" charset="0"/>
              </a:rPr>
              <a:t>All</a:t>
            </a:r>
          </a:p>
          <a:p>
            <a:pPr marL="0" indent="0">
              <a:buNone/>
            </a:pPr>
            <a:r>
              <a:rPr lang="en-GB" altLang="en-US" sz="2400" dirty="0">
                <a:solidFill>
                  <a:schemeClr val="accent2"/>
                </a:solidFill>
                <a:latin typeface="Helvetica" pitchFamily="2" charset="0"/>
              </a:rPr>
              <a:t>US CDC (2012–2023) and IAS-USA (2021) – </a:t>
            </a:r>
            <a:r>
              <a:rPr lang="en-GB" altLang="en-US" sz="2400" dirty="0">
                <a:solidFill>
                  <a:srgbClr val="FF0000"/>
                </a:solidFill>
                <a:latin typeface="Helvetica" pitchFamily="2" charset="0"/>
              </a:rPr>
              <a:t>FDA</a:t>
            </a:r>
          </a:p>
          <a:p>
            <a:pPr marL="0" indent="0">
              <a:buNone/>
            </a:pPr>
            <a:r>
              <a:rPr lang="en-GB" altLang="en-US" sz="2400" dirty="0">
                <a:solidFill>
                  <a:schemeClr val="accent2"/>
                </a:solidFill>
                <a:latin typeface="Helvetica" pitchFamily="2" charset="0"/>
              </a:rPr>
              <a:t>EACS (2019, 2021, 2023) – </a:t>
            </a:r>
            <a:r>
              <a:rPr lang="en-GB" altLang="en-US" sz="2400" dirty="0">
                <a:solidFill>
                  <a:srgbClr val="00B050"/>
                </a:solidFill>
                <a:latin typeface="Helvetica" pitchFamily="2" charset="0"/>
              </a:rPr>
              <a:t>EMA</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dirty="0">
                <a:solidFill>
                  <a:srgbClr val="C00000"/>
                </a:solidFill>
              </a:rPr>
              <a:t>PrEP guidelines</a:t>
            </a:r>
          </a:p>
        </p:txBody>
      </p:sp>
    </p:spTree>
    <p:extLst>
      <p:ext uri="{BB962C8B-B14F-4D97-AF65-F5344CB8AC3E}">
        <p14:creationId xmlns:p14="http://schemas.microsoft.com/office/powerpoint/2010/main" val="77519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1116012" y="1419622"/>
            <a:ext cx="770446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r>
              <a:rPr lang="en-GB" altLang="en-US" sz="2400" dirty="0">
                <a:solidFill>
                  <a:schemeClr val="accent2"/>
                </a:solidFill>
                <a:latin typeface="Helvetica" pitchFamily="2" charset="0"/>
              </a:rPr>
              <a:t>Excellent UK guidelines in 2018 - included </a:t>
            </a:r>
          </a:p>
          <a:p>
            <a:pPr marL="0" indent="0">
              <a:buNone/>
            </a:pPr>
            <a:r>
              <a:rPr lang="en-GB" altLang="en-US" sz="2400" dirty="0">
                <a:solidFill>
                  <a:schemeClr val="accent2"/>
                </a:solidFill>
                <a:latin typeface="Helvetica" pitchFamily="2" charset="0"/>
              </a:rPr>
              <a:t>many more options before other guidelines.</a:t>
            </a:r>
          </a:p>
          <a:p>
            <a:r>
              <a:rPr lang="en-GB" altLang="en-US" sz="2400" dirty="0">
                <a:solidFill>
                  <a:schemeClr val="accent2"/>
                </a:solidFill>
                <a:latin typeface="Helvetica" pitchFamily="2" charset="0"/>
              </a:rPr>
              <a:t>6 years ago: No new RCTs but other studies since.</a:t>
            </a:r>
          </a:p>
          <a:p>
            <a:r>
              <a:rPr lang="en-GB" altLang="en-US" sz="2400" dirty="0">
                <a:solidFill>
                  <a:schemeClr val="accent2"/>
                </a:solidFill>
                <a:latin typeface="Helvetica" pitchFamily="2" charset="0"/>
              </a:rPr>
              <a:t>Draft circulated mid-2023 </a:t>
            </a:r>
            <a:r>
              <a:rPr lang="en-GB" altLang="en-US" sz="2400" i="1" dirty="0">
                <a:solidFill>
                  <a:schemeClr val="accent2"/>
                </a:solidFill>
                <a:latin typeface="Helvetica" pitchFamily="2" charset="0"/>
              </a:rPr>
              <a:t>(delayed by CAB-LA?) </a:t>
            </a:r>
          </a:p>
          <a:p>
            <a:r>
              <a:rPr lang="en-GB" altLang="en-US" sz="2400" dirty="0">
                <a:solidFill>
                  <a:schemeClr val="accent2"/>
                </a:solidFill>
                <a:latin typeface="Helvetica" pitchFamily="2" charset="0"/>
              </a:rPr>
              <a:t>Expected in Nov/Dec 23/early 2024.</a:t>
            </a:r>
          </a:p>
          <a:p>
            <a:endParaRPr lang="en-GB" altLang="en-US" sz="1050" dirty="0">
              <a:solidFill>
                <a:schemeClr val="accent2"/>
              </a:solidFill>
              <a:latin typeface="Helvetica" pitchFamily="2" charset="0"/>
            </a:endParaRPr>
          </a:p>
          <a:p>
            <a:pPr marL="0" indent="0">
              <a:buNone/>
            </a:pPr>
            <a:r>
              <a:rPr lang="en-GB" altLang="en-US" sz="2000" i="1" dirty="0">
                <a:solidFill>
                  <a:srgbClr val="C00000"/>
                </a:solidFill>
                <a:latin typeface="Helvetica" pitchFamily="2" charset="0"/>
              </a:rPr>
              <a:t>Guide was out of stock by Dec 23 with 6000 orders by Feb 2024. Worked with UK panel to include main expected changes.</a:t>
            </a:r>
            <a:endParaRPr lang="en-US" altLang="en-US" sz="3600" dirty="0">
              <a:solidFill>
                <a:srgbClr val="C00000"/>
              </a:solidFill>
            </a:endParaRPr>
          </a:p>
          <a:p>
            <a:pPr eaLnBrk="1" hangingPunct="1">
              <a:buFontTx/>
              <a:buNone/>
            </a:pPr>
            <a:r>
              <a:rPr lang="en-US" altLang="en-US" sz="2800" dirty="0"/>
              <a:t> </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dirty="0">
                <a:solidFill>
                  <a:srgbClr val="C00000"/>
                </a:solidFill>
              </a:rPr>
              <a:t>UK guidelines </a:t>
            </a:r>
          </a:p>
          <a:p>
            <a:pPr algn="ctr" eaLnBrk="1" hangingPunct="1">
              <a:spcBef>
                <a:spcPct val="0"/>
              </a:spcBef>
              <a:buFontTx/>
              <a:buNone/>
            </a:pPr>
            <a:r>
              <a:rPr lang="en-US" altLang="en-US" sz="2800" dirty="0">
                <a:solidFill>
                  <a:srgbClr val="C00000"/>
                </a:solidFill>
              </a:rPr>
              <a:t>(BHIVA/BASHH)</a:t>
            </a:r>
          </a:p>
        </p:txBody>
      </p:sp>
      <p:pic>
        <p:nvPicPr>
          <p:cNvPr id="2" name="Picture 1">
            <a:extLst>
              <a:ext uri="{FF2B5EF4-FFF2-40B4-BE49-F238E27FC236}">
                <a16:creationId xmlns:a16="http://schemas.microsoft.com/office/drawing/2014/main" id="{BD520B55-C357-6AE9-5E4A-07932C3EEFD0}"/>
              </a:ext>
            </a:extLst>
          </p:cNvPr>
          <p:cNvPicPr>
            <a:picLocks noChangeAspect="1"/>
          </p:cNvPicPr>
          <p:nvPr/>
        </p:nvPicPr>
        <p:blipFill>
          <a:blip r:embed="rId3"/>
          <a:stretch>
            <a:fillRect/>
          </a:stretch>
        </p:blipFill>
        <p:spPr>
          <a:xfrm>
            <a:off x="7912009" y="973750"/>
            <a:ext cx="886222" cy="891744"/>
          </a:xfrm>
          <a:prstGeom prst="rect">
            <a:avLst/>
          </a:prstGeom>
        </p:spPr>
      </p:pic>
      <p:pic>
        <p:nvPicPr>
          <p:cNvPr id="4" name="Picture 3">
            <a:extLst>
              <a:ext uri="{FF2B5EF4-FFF2-40B4-BE49-F238E27FC236}">
                <a16:creationId xmlns:a16="http://schemas.microsoft.com/office/drawing/2014/main" id="{8F305836-5CB2-30E3-29DB-F96CE4ABEFF2}"/>
              </a:ext>
            </a:extLst>
          </p:cNvPr>
          <p:cNvPicPr>
            <a:picLocks noChangeAspect="1"/>
          </p:cNvPicPr>
          <p:nvPr/>
        </p:nvPicPr>
        <p:blipFill>
          <a:blip r:embed="rId4"/>
          <a:stretch>
            <a:fillRect/>
          </a:stretch>
        </p:blipFill>
        <p:spPr>
          <a:xfrm>
            <a:off x="7092280" y="311581"/>
            <a:ext cx="1435260" cy="632514"/>
          </a:xfrm>
          <a:prstGeom prst="rect">
            <a:avLst/>
          </a:prstGeom>
        </p:spPr>
      </p:pic>
    </p:spTree>
    <p:extLst>
      <p:ext uri="{BB962C8B-B14F-4D97-AF65-F5344CB8AC3E}">
        <p14:creationId xmlns:p14="http://schemas.microsoft.com/office/powerpoint/2010/main" val="376678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971601" y="1276350"/>
            <a:ext cx="72008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altLang="en-US" sz="2400" dirty="0">
                <a:solidFill>
                  <a:schemeClr val="accent2"/>
                </a:solidFill>
                <a:latin typeface="Helvetica" pitchFamily="2" charset="0"/>
              </a:rPr>
              <a:t>PrEP access in UK </a:t>
            </a:r>
            <a:r>
              <a:rPr lang="en-GB" altLang="en-US" sz="2400" dirty="0">
                <a:solidFill>
                  <a:srgbClr val="FF0000"/>
                </a:solidFill>
                <a:latin typeface="Helvetica" pitchFamily="2" charset="0"/>
              </a:rPr>
              <a:t>among those with need </a:t>
            </a:r>
            <a:r>
              <a:rPr lang="en-GB" altLang="en-US" sz="2400" dirty="0">
                <a:solidFill>
                  <a:schemeClr val="accent2"/>
                </a:solidFill>
                <a:latin typeface="Helvetica" pitchFamily="2" charset="0"/>
              </a:rPr>
              <a:t>in 2022:</a:t>
            </a:r>
          </a:p>
          <a:p>
            <a:r>
              <a:rPr lang="en-GB" altLang="en-US" sz="2400" dirty="0">
                <a:solidFill>
                  <a:schemeClr val="accent2"/>
                </a:solidFill>
                <a:latin typeface="Helvetica" pitchFamily="2" charset="0"/>
              </a:rPr>
              <a:t>74% gay and bisexual men.</a:t>
            </a:r>
          </a:p>
          <a:p>
            <a:r>
              <a:rPr lang="en-GB" altLang="en-US" sz="2400" dirty="0">
                <a:solidFill>
                  <a:schemeClr val="accent2"/>
                </a:solidFill>
                <a:latin typeface="Helvetica" pitchFamily="2" charset="0"/>
              </a:rPr>
              <a:t>39% heterosexual men.</a:t>
            </a:r>
          </a:p>
          <a:p>
            <a:r>
              <a:rPr lang="en-GB" altLang="en-US" sz="2400" dirty="0">
                <a:solidFill>
                  <a:schemeClr val="accent2"/>
                </a:solidFill>
                <a:latin typeface="Helvetica" pitchFamily="2" charset="0"/>
              </a:rPr>
              <a:t>36% heterosexual and bisexual women.</a:t>
            </a:r>
          </a:p>
          <a:p>
            <a:pPr marL="0" indent="0">
              <a:buNone/>
            </a:pPr>
            <a:r>
              <a:rPr lang="en-GB" altLang="en-US" sz="2400" i="1" dirty="0">
                <a:solidFill>
                  <a:schemeClr val="accent2"/>
                </a:solidFill>
                <a:latin typeface="Helvetica" pitchFamily="2" charset="0"/>
              </a:rPr>
              <a:t>Other differences by age and ethnicity.</a:t>
            </a:r>
          </a:p>
          <a:p>
            <a:r>
              <a:rPr lang="en-GB" altLang="en-US" sz="2400" dirty="0">
                <a:solidFill>
                  <a:srgbClr val="C00000"/>
                </a:solidFill>
                <a:latin typeface="Helvetica" pitchFamily="2" charset="0"/>
              </a:rPr>
              <a:t>New research included much easier options for using PrEP and supported better equity.</a:t>
            </a:r>
            <a:endParaRPr lang="en-US" altLang="en-US" sz="2400" dirty="0">
              <a:solidFill>
                <a:srgbClr val="C00000"/>
              </a:solidFill>
            </a:endParaRPr>
          </a:p>
          <a:p>
            <a:pPr eaLnBrk="1" hangingPunct="1">
              <a:buFontTx/>
              <a:buNone/>
            </a:pPr>
            <a:r>
              <a:rPr lang="en-US" altLang="en-US" sz="2800" dirty="0"/>
              <a:t> </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34810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a:solidFill>
                  <a:srgbClr val="C00000"/>
                </a:solidFill>
              </a:rPr>
              <a:t>Background: PrEP equity across UK</a:t>
            </a:r>
          </a:p>
        </p:txBody>
      </p:sp>
      <p:sp>
        <p:nvSpPr>
          <p:cNvPr id="3" name="TextBox 2">
            <a:extLst>
              <a:ext uri="{FF2B5EF4-FFF2-40B4-BE49-F238E27FC236}">
                <a16:creationId xmlns:a16="http://schemas.microsoft.com/office/drawing/2014/main" id="{DCDAC1B0-9F5D-5127-38D1-E52A42A3777C}"/>
              </a:ext>
            </a:extLst>
          </p:cNvPr>
          <p:cNvSpPr txBox="1"/>
          <p:nvPr/>
        </p:nvSpPr>
        <p:spPr>
          <a:xfrm>
            <a:off x="4139952" y="4371950"/>
            <a:ext cx="4572000" cy="338554"/>
          </a:xfrm>
          <a:prstGeom prst="rect">
            <a:avLst/>
          </a:prstGeom>
          <a:noFill/>
        </p:spPr>
        <p:txBody>
          <a:bodyPr wrap="square">
            <a:spAutoFit/>
          </a:bodyPr>
          <a:lstStyle/>
          <a:p>
            <a:pPr marL="0" indent="0" algn="r">
              <a:buNone/>
            </a:pPr>
            <a:r>
              <a:rPr lang="en-GB" altLang="en-US" sz="1600" dirty="0">
                <a:solidFill>
                  <a:schemeClr val="accent2"/>
                </a:solidFill>
                <a:latin typeface="Helvetica" pitchFamily="2" charset="0"/>
              </a:rPr>
              <a:t>UKHSA. HIV in the UK (Oct 2023).</a:t>
            </a:r>
          </a:p>
        </p:txBody>
      </p:sp>
    </p:spTree>
    <p:extLst>
      <p:ext uri="{BB962C8B-B14F-4D97-AF65-F5344CB8AC3E}">
        <p14:creationId xmlns:p14="http://schemas.microsoft.com/office/powerpoint/2010/main" val="212572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a:extLst>
              <a:ext uri="{FF2B5EF4-FFF2-40B4-BE49-F238E27FC236}">
                <a16:creationId xmlns:a16="http://schemas.microsoft.com/office/drawing/2014/main" id="{5F2BBA80-91A4-47D7-F4B2-B29D6DA536B4}"/>
              </a:ext>
            </a:extLst>
          </p:cNvPr>
          <p:cNvSpPr txBox="1">
            <a:spLocks noChangeArrowheads="1"/>
          </p:cNvSpPr>
          <p:nvPr/>
        </p:nvSpPr>
        <p:spPr bwMode="auto">
          <a:xfrm>
            <a:off x="1116013" y="1276350"/>
            <a:ext cx="73421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marL="0" indent="0">
              <a:buNone/>
            </a:pPr>
            <a:r>
              <a:rPr lang="en-GB" altLang="en-US" sz="2400" dirty="0">
                <a:solidFill>
                  <a:schemeClr val="accent2"/>
                </a:solidFill>
                <a:latin typeface="Helvetica" pitchFamily="2" charset="0"/>
              </a:rPr>
              <a:t>Clearly effective in RCTs as daily or 2:1:1 but… PrEP is a very difficult scientific challenge. </a:t>
            </a:r>
          </a:p>
          <a:p>
            <a:r>
              <a:rPr lang="en-GB" altLang="en-US" sz="2400" dirty="0">
                <a:solidFill>
                  <a:srgbClr val="C00000"/>
                </a:solidFill>
                <a:latin typeface="Helvetica" pitchFamily="2" charset="0"/>
              </a:rPr>
              <a:t>Target drug levels uncertain</a:t>
            </a:r>
            <a:r>
              <a:rPr lang="en-GB" altLang="en-US" sz="2400" dirty="0">
                <a:solidFill>
                  <a:schemeClr val="accent2"/>
                </a:solidFill>
                <a:latin typeface="Helvetica" pitchFamily="2" charset="0"/>
              </a:rPr>
              <a:t>: which drugs at which levels in which parts of the body?</a:t>
            </a:r>
          </a:p>
          <a:p>
            <a:r>
              <a:rPr lang="en-GB" altLang="en-US" sz="2400" dirty="0">
                <a:solidFill>
                  <a:srgbClr val="C00000"/>
                </a:solidFill>
                <a:latin typeface="Helvetica" pitchFamily="2" charset="0"/>
              </a:rPr>
              <a:t>Surrogate markers for adherence </a:t>
            </a:r>
            <a:r>
              <a:rPr lang="en-GB" altLang="en-US" sz="2400" dirty="0">
                <a:solidFill>
                  <a:schemeClr val="accent2"/>
                </a:solidFill>
                <a:latin typeface="Helvetica" pitchFamily="2" charset="0"/>
              </a:rPr>
              <a:t>several weeks or months earlier before diagnosis. New cases may or may not have taken PrEP.</a:t>
            </a:r>
          </a:p>
          <a:p>
            <a:pPr marL="0" indent="0">
              <a:buNone/>
            </a:pPr>
            <a:r>
              <a:rPr lang="en-GB" altLang="en-US" sz="2400" dirty="0">
                <a:solidFill>
                  <a:srgbClr val="FF0000"/>
                </a:solidFill>
                <a:latin typeface="Helvetica" pitchFamily="2" charset="0"/>
              </a:rPr>
              <a:t>New: efficacy linked to drug levels in cells vs tissue</a:t>
            </a:r>
            <a:r>
              <a:rPr lang="en-GB" altLang="en-US" sz="2400" dirty="0">
                <a:solidFill>
                  <a:schemeClr val="accent2"/>
                </a:solidFill>
                <a:latin typeface="Helvetica" pitchFamily="2" charset="0"/>
              </a:rPr>
              <a:t>.</a:t>
            </a:r>
          </a:p>
          <a:p>
            <a:endParaRPr lang="en-GB" altLang="en-US" sz="2400" dirty="0">
              <a:solidFill>
                <a:schemeClr val="accent2"/>
              </a:solidFill>
              <a:latin typeface="Helvetica" pitchFamily="2" charset="0"/>
            </a:endParaRPr>
          </a:p>
          <a:p>
            <a:endParaRPr lang="en-US" altLang="en-US" sz="3600" dirty="0">
              <a:solidFill>
                <a:srgbClr val="FF0000"/>
              </a:solidFill>
            </a:endParaRPr>
          </a:p>
          <a:p>
            <a:pPr eaLnBrk="1" hangingPunct="1">
              <a:buFontTx/>
              <a:buNone/>
            </a:pPr>
            <a:r>
              <a:rPr lang="en-US" altLang="en-US" sz="2800" dirty="0"/>
              <a:t> </a:t>
            </a:r>
          </a:p>
        </p:txBody>
      </p:sp>
      <p:sp>
        <p:nvSpPr>
          <p:cNvPr id="6146" name="Rectangle 2">
            <a:extLst>
              <a:ext uri="{FF2B5EF4-FFF2-40B4-BE49-F238E27FC236}">
                <a16:creationId xmlns:a16="http://schemas.microsoft.com/office/drawing/2014/main" id="{B2013F83-5F73-013C-2F13-30FAB28F31E1}"/>
              </a:ext>
            </a:extLst>
          </p:cNvPr>
          <p:cNvSpPr txBox="1">
            <a:spLocks noChangeArrowheads="1"/>
          </p:cNvSpPr>
          <p:nvPr/>
        </p:nvSpPr>
        <p:spPr bwMode="auto">
          <a:xfrm>
            <a:off x="685800" y="249238"/>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2D2D8A"/>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D2D8A"/>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D2D8A"/>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2D2D8A"/>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2D2D8A"/>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dirty="0">
                <a:solidFill>
                  <a:srgbClr val="C00000"/>
                </a:solidFill>
              </a:rPr>
              <a:t>New research (even though not RCTs)</a:t>
            </a:r>
          </a:p>
        </p:txBody>
      </p:sp>
    </p:spTree>
    <p:extLst>
      <p:ext uri="{BB962C8B-B14F-4D97-AF65-F5344CB8AC3E}">
        <p14:creationId xmlns:p14="http://schemas.microsoft.com/office/powerpoint/2010/main" val="56360665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24613</TotalTime>
  <Words>4349</Words>
  <Application>Microsoft Macintosh PowerPoint</Application>
  <PresentationFormat>On-screen Show (16:9)</PresentationFormat>
  <Paragraphs>437</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MS PGothic</vt:lpstr>
      <vt:lpstr>Arial</vt:lpstr>
      <vt:lpstr>Calibri</vt:lpstr>
      <vt:lpstr>Helvetica</vt:lpstr>
      <vt:lpstr>Open Sans Light</vt:lpstr>
      <vt:lpstr>Times</vt:lpstr>
      <vt:lpstr>Times New Roman</vt:lpstr>
      <vt:lpstr>Blank Presentation</vt:lpstr>
      <vt:lpstr>A community perspective on UK Guide to PrEP: 2024 update  C&amp;W HIV GUM teaching, 9 July 2024  Simon Collins HIV i-Base  i-Base.info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Additional slides  Dan Clutterbuck  What’s New in HIV Plenary talk, BHIVA Annual Conference, 29 April– 1 May 2024  https://www.bhiva.org/file/665da45a5391c/Daniel-Clutterbuck.pdf </vt:lpstr>
      <vt:lpstr>PrEP equity- oral PrEP for receptive vaginal and neovaginal sex</vt:lpstr>
      <vt:lpstr>What’s new – oral PrEP ? </vt:lpstr>
      <vt:lpstr>Pooled analysis of PrEP studies</vt:lpstr>
      <vt:lpstr>Modelling: Zhang Nature Medicine 2023</vt:lpstr>
      <vt:lpstr>Zhang Nature Medicine 2023</vt:lpstr>
      <vt:lpstr>Pharmacodynamic studies</vt:lpstr>
      <vt:lpstr>Event driven (2:1:1) PrEP – rectal tissue</vt:lpstr>
      <vt:lpstr>Event driven (2:1:1) PrEP – FGT tissue</vt:lpstr>
      <vt:lpstr> </vt:lpstr>
      <vt:lpstr>PowerPoint Presentation</vt:lpstr>
      <vt:lpstr>PowerPoint Presentation</vt:lpstr>
    </vt:vector>
  </TitlesOfParts>
  <Company>Admin 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admin</dc:creator>
  <cp:lastModifiedBy>simon collins</cp:lastModifiedBy>
  <cp:revision>697</cp:revision>
  <cp:lastPrinted>2024-07-09T22:17:36Z</cp:lastPrinted>
  <dcterms:created xsi:type="dcterms:W3CDTF">2010-02-24T16:57:07Z</dcterms:created>
  <dcterms:modified xsi:type="dcterms:W3CDTF">2024-07-10T19:37:44Z</dcterms:modified>
</cp:coreProperties>
</file>