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257" r:id="rId3"/>
    <p:sldId id="258" r:id="rId4"/>
    <p:sldId id="259" r:id="rId5"/>
    <p:sldId id="273" r:id="rId6"/>
    <p:sldId id="449" r:id="rId7"/>
    <p:sldId id="450" r:id="rId8"/>
    <p:sldId id="260" r:id="rId9"/>
    <p:sldId id="272" r:id="rId10"/>
    <p:sldId id="451" r:id="rId11"/>
    <p:sldId id="452" r:id="rId12"/>
    <p:sldId id="453" r:id="rId13"/>
    <p:sldId id="454" r:id="rId14"/>
    <p:sldId id="455" r:id="rId15"/>
    <p:sldId id="456" r:id="rId16"/>
    <p:sldId id="457" r:id="rId17"/>
    <p:sldId id="458" r:id="rId18"/>
    <p:sldId id="459" r:id="rId19"/>
    <p:sldId id="460" r:id="rId20"/>
    <p:sldId id="461" r:id="rId21"/>
    <p:sldId id="462" r:id="rId22"/>
    <p:sldId id="463" r:id="rId23"/>
    <p:sldId id="464" r:id="rId24"/>
    <p:sldId id="46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83C9BB-E34B-454E-BDAA-3232DD81B938}" type="datetimeFigureOut">
              <a:rPr lang="en-US" smtClean="0"/>
              <a:t>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18D9CB-4873-1B46-BE3E-C58DBA36CA34}" type="slidenum">
              <a:rPr lang="en-US" smtClean="0"/>
              <a:t>‹#›</a:t>
            </a:fld>
            <a:endParaRPr lang="en-US"/>
          </a:p>
        </p:txBody>
      </p:sp>
    </p:spTree>
    <p:extLst>
      <p:ext uri="{BB962C8B-B14F-4D97-AF65-F5344CB8AC3E}">
        <p14:creationId xmlns:p14="http://schemas.microsoft.com/office/powerpoint/2010/main" val="1249438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a:extLst>
              <a:ext uri="{FF2B5EF4-FFF2-40B4-BE49-F238E27FC236}">
                <a16:creationId xmlns:a16="http://schemas.microsoft.com/office/drawing/2014/main" id="{5DE464E5-2010-3E25-F779-8B2A5718FCC1}"/>
              </a:ext>
            </a:extLst>
          </p:cNvPr>
          <p:cNvSpPr>
            <a:spLocks noGrp="1" noRot="1" noChangeAspect="1" noChangeArrowheads="1" noTextEdit="1"/>
          </p:cNvSpPr>
          <p:nvPr>
            <p:ph type="sldImg"/>
          </p:nvPr>
        </p:nvSpPr>
        <p:spPr>
          <a:ln/>
        </p:spPr>
      </p:sp>
      <p:sp>
        <p:nvSpPr>
          <p:cNvPr id="64514" name="Notes Placeholder 2">
            <a:extLst>
              <a:ext uri="{FF2B5EF4-FFF2-40B4-BE49-F238E27FC236}">
                <a16:creationId xmlns:a16="http://schemas.microsoft.com/office/drawing/2014/main" id="{F7C0DB5C-2EA4-D650-1D0A-993B69FF05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Missing or being late with a dose can let drugs levels drop.</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Most meds are okay to take  few hours early or late.</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Most meds are also okay if you occasionally mis a day.</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It probaby takes most people 1-2 weeks off-ART before becoming detectable.</a:t>
            </a:r>
          </a:p>
        </p:txBody>
      </p:sp>
      <p:sp>
        <p:nvSpPr>
          <p:cNvPr id="64515" name="Slide Number Placeholder 3">
            <a:extLst>
              <a:ext uri="{FF2B5EF4-FFF2-40B4-BE49-F238E27FC236}">
                <a16:creationId xmlns:a16="http://schemas.microsoft.com/office/drawing/2014/main" id="{CFFF357B-A52F-FC1F-4409-D8062553E37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fld id="{7F84231B-99EC-9149-A7B2-B789B7F9DAA1}" type="slidenum">
              <a:rPr lang="en-US" altLang="en-US" smtClean="0"/>
              <a:pPr eaLnBrk="1" hangingPunct="1">
                <a:spcBef>
                  <a:spcPct val="0"/>
                </a:spcBef>
              </a:pPr>
              <a:t>6</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HIV comes back quickly (“rebounds”) if we stop antiretroviral treatment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Even after years of being on antiviral therapy that keeps the virus at undetectable levels, we know if these medications are stopped that the virus rebounds quickly.  This why we need a strategy to address the flaws in the thought that triple drug therapy alone would lead to a cure </a:t>
            </a:r>
            <a:r>
              <a:rPr lang="en-US" dirty="0">
                <a:solidFill>
                  <a:srgbClr val="0000FF"/>
                </a:solidFill>
              </a:rPr>
              <a:t>(the elimination of HIV from the body).</a:t>
            </a:r>
          </a:p>
          <a:p>
            <a:endParaRPr lang="en-US" dirty="0"/>
          </a:p>
          <a:p>
            <a:pPr marL="171450" marR="0" indent="-171450" algn="just">
              <a:lnSpc>
                <a:spcPct val="107000"/>
              </a:lnSpc>
              <a:spcBef>
                <a:spcPts val="0"/>
              </a:spcBef>
              <a:spcAft>
                <a:spcPts val="0"/>
              </a:spcAft>
              <a:buFont typeface="Arial" panose="020B0604020202020204" pitchFamily="34" charset="0"/>
              <a:buChar char="•"/>
            </a:pPr>
            <a:r>
              <a:rPr lang="en-US" b="1" dirty="0">
                <a:ea typeface="Calibri" panose="020F0502020204030204" pitchFamily="34" charset="0"/>
                <a:cs typeface="Times New Roman" panose="02020603050405020304" pitchFamily="18" charset="0"/>
              </a:rPr>
              <a:t>ART, however, does not eliminate the viruses that persist in the latent reservoirs. HIV remains “hidden” in these latent reservoirs and will rebound if ART if stopped.  For these reasons ART is a lifelong therapy to keep the virus from rebounding and causing sickness.  </a:t>
            </a:r>
            <a:r>
              <a:rPr lang="en-US" dirty="0">
                <a:ea typeface="Calibri" panose="020F0502020204030204" pitchFamily="34" charset="0"/>
                <a:cs typeface="Times New Roman" panose="02020603050405020304" pitchFamily="18" charset="0"/>
              </a:rPr>
              <a:t>But, long term ART can lead to short-term and long-term toxicities and is very expensive. It is uncertain whether there will be sufficient resources on a global level to provide HIV treatment to everyone who needs it. So far, the world has fallen far short of this challenge. Furthermore, people living with HIV deserve a cure to keep themselves and partners safe and healthy. </a:t>
            </a:r>
          </a:p>
          <a:p>
            <a:pPr algn="just">
              <a:lnSpc>
                <a:spcPct val="107000"/>
              </a:lnSpc>
            </a:pPr>
            <a:r>
              <a:rPr lang="en-US" b="1" dirty="0">
                <a:solidFill>
                  <a:srgbClr val="244061"/>
                </a:solidFill>
                <a:ea typeface="Calibri" panose="020F0502020204030204" pitchFamily="34" charset="0"/>
                <a:cs typeface="Times New Roman" panose="02020603050405020304" pitchFamily="18" charset="0"/>
              </a:rPr>
              <a:t> </a:t>
            </a:r>
            <a:endParaRPr lang="en-US" dirty="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72A62CC3-E4E7-7041-93D9-80A5EB7AAC13}" type="slidenum">
              <a:rPr lang="en-US" smtClean="0"/>
              <a:t>9</a:t>
            </a:fld>
            <a:endParaRPr lang="en-US"/>
          </a:p>
        </p:txBody>
      </p:sp>
    </p:spTree>
    <p:extLst>
      <p:ext uri="{BB962C8B-B14F-4D97-AF65-F5344CB8AC3E}">
        <p14:creationId xmlns:p14="http://schemas.microsoft.com/office/powerpoint/2010/main" val="3906571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33761-528F-74E6-4D1F-B2EC5819C94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A52E3BE-D3EE-3184-DC24-F615018BDE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F55B9F1-2DF3-1D9B-9783-935C20BC0E95}"/>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5" name="Footer Placeholder 4">
            <a:extLst>
              <a:ext uri="{FF2B5EF4-FFF2-40B4-BE49-F238E27FC236}">
                <a16:creationId xmlns:a16="http://schemas.microsoft.com/office/drawing/2014/main" id="{3916D3AD-90B9-4E11-9184-EB5C222892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3F1E8E-B5BD-FBA3-3D3B-8C5481AA2AB7}"/>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37299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9D99A-B170-9822-5F63-5FB5BB4636A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F62D72D-9EDD-06DA-4381-FEFF9F17EC3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ACEC6F5-7086-749F-6DCB-B61128AD01B8}"/>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5" name="Footer Placeholder 4">
            <a:extLst>
              <a:ext uri="{FF2B5EF4-FFF2-40B4-BE49-F238E27FC236}">
                <a16:creationId xmlns:a16="http://schemas.microsoft.com/office/drawing/2014/main" id="{89510C32-AEC0-0FE4-2022-F841C7614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919335-0B62-857F-E52A-7416AD17D7C0}"/>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3468437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F70309-5C1D-D929-F500-91A232CA0FD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42CDA15-1FF8-B82D-3689-A0B2B93BB04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98A0DC7-C59B-5097-3EB0-CB99778AEFB0}"/>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5" name="Footer Placeholder 4">
            <a:extLst>
              <a:ext uri="{FF2B5EF4-FFF2-40B4-BE49-F238E27FC236}">
                <a16:creationId xmlns:a16="http://schemas.microsoft.com/office/drawing/2014/main" id="{74A80A11-16DB-B604-B790-8F98429FBC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FB529F-35C9-260E-D93D-C0472F632CFA}"/>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3063681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5722-0686-5C1C-8A6E-D101251FD4E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B05676E-9EF0-2E29-B827-95B33399769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D10D5DE-BD89-1955-B894-256CC322B6A4}"/>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5" name="Footer Placeholder 4">
            <a:extLst>
              <a:ext uri="{FF2B5EF4-FFF2-40B4-BE49-F238E27FC236}">
                <a16:creationId xmlns:a16="http://schemas.microsoft.com/office/drawing/2014/main" id="{81275748-F808-ACB2-722A-78AB060EB8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ACFA0B-41D1-287C-745A-8855ED32799B}"/>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150470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9F3E-9451-E5EC-CD04-B8997AE2744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6A88565-D9FE-7476-FAD0-CB697D8FAC8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D98C773-12AA-162D-22E6-7C4F7E42E246}"/>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5" name="Footer Placeholder 4">
            <a:extLst>
              <a:ext uri="{FF2B5EF4-FFF2-40B4-BE49-F238E27FC236}">
                <a16:creationId xmlns:a16="http://schemas.microsoft.com/office/drawing/2014/main" id="{6151F55E-6B75-6522-BAF4-DBD6F58E0B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329BB7-1B75-798A-BBF8-FCC9B7527E71}"/>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2120772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88A06-C978-8506-20A7-52E6CCAD625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458025F-9B50-55B0-9C23-126D04D5A0E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1F4D96E-063A-A609-2920-1BE69D8B9C8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7C3C3BE-726E-1DC2-8077-E05DF3F96223}"/>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6" name="Footer Placeholder 5">
            <a:extLst>
              <a:ext uri="{FF2B5EF4-FFF2-40B4-BE49-F238E27FC236}">
                <a16:creationId xmlns:a16="http://schemas.microsoft.com/office/drawing/2014/main" id="{28FF0F7D-0365-6E57-2876-833333147A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E9487-A45F-505C-D268-F87B3BC05EEB}"/>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2851489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E9A52-F2A5-4516-C54E-475D0D3EFEF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3A1442-C666-5876-AD18-D40397D605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9B8AE59-026E-6D59-39A3-E6C6EAA3E19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772C816-C23E-0225-2935-0C2AA0CDF4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6FC9F08-7351-C78D-1FDA-7C569C15FAD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3D66285-E589-C46A-2C9D-EAFB6C4A0D8A}"/>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8" name="Footer Placeholder 7">
            <a:extLst>
              <a:ext uri="{FF2B5EF4-FFF2-40B4-BE49-F238E27FC236}">
                <a16:creationId xmlns:a16="http://schemas.microsoft.com/office/drawing/2014/main" id="{CE08C98C-8EC8-6F61-6A6B-63AC13761E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90E208-1FD4-8BE5-317B-7AC96E8ED5A4}"/>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890182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5B1BC-31B6-2A00-6212-9A8141D17AA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E1D483B-77F3-2377-2973-606A5FC5832C}"/>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4" name="Footer Placeholder 3">
            <a:extLst>
              <a:ext uri="{FF2B5EF4-FFF2-40B4-BE49-F238E27FC236}">
                <a16:creationId xmlns:a16="http://schemas.microsoft.com/office/drawing/2014/main" id="{6047D0C9-205F-45D5-37E8-3170F6F42C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B00F2E-A6F1-7F49-E020-04C92715F0F6}"/>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1492740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0999CF-5A06-8030-32C4-532C62755B9A}"/>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3" name="Footer Placeholder 2">
            <a:extLst>
              <a:ext uri="{FF2B5EF4-FFF2-40B4-BE49-F238E27FC236}">
                <a16:creationId xmlns:a16="http://schemas.microsoft.com/office/drawing/2014/main" id="{8D65DB74-E73E-9FED-F9F3-29F2871CB0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1F22FD-EBE3-0E89-DF8C-24F789C65F40}"/>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3541598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1ECBC-B832-CAD8-027A-E3D22748D5D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32C5EBF-7AC7-7FE2-A748-CC002BDBCF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23F5EAB-98F2-A152-B691-55C4FBEBB2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A29C2AB-627C-B529-D1C1-028087D25D89}"/>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6" name="Footer Placeholder 5">
            <a:extLst>
              <a:ext uri="{FF2B5EF4-FFF2-40B4-BE49-F238E27FC236}">
                <a16:creationId xmlns:a16="http://schemas.microsoft.com/office/drawing/2014/main" id="{668B7CB5-3C14-40E3-3F0F-4D7894F343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E733CC-F8FC-DECA-5AE0-5DE251D206DE}"/>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3996959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1C0C8-E3F0-46BA-C9AA-500A8526FD5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9F6C2C5-08E5-B6F6-ADEB-797BAAF38C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BDEB4F-25CC-8021-F56C-49D1133EC4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2D931D3-66D7-4C0E-A9A3-CA1DCFF3883B}"/>
              </a:ext>
            </a:extLst>
          </p:cNvPr>
          <p:cNvSpPr>
            <a:spLocks noGrp="1"/>
          </p:cNvSpPr>
          <p:nvPr>
            <p:ph type="dt" sz="half" idx="10"/>
          </p:nvPr>
        </p:nvSpPr>
        <p:spPr/>
        <p:txBody>
          <a:bodyPr/>
          <a:lstStyle/>
          <a:p>
            <a:fld id="{453153F5-D60C-C144-A93B-858F1E526970}" type="datetimeFigureOut">
              <a:rPr lang="en-US" smtClean="0"/>
              <a:t>3/20/25</a:t>
            </a:fld>
            <a:endParaRPr lang="en-US"/>
          </a:p>
        </p:txBody>
      </p:sp>
      <p:sp>
        <p:nvSpPr>
          <p:cNvPr id="6" name="Footer Placeholder 5">
            <a:extLst>
              <a:ext uri="{FF2B5EF4-FFF2-40B4-BE49-F238E27FC236}">
                <a16:creationId xmlns:a16="http://schemas.microsoft.com/office/drawing/2014/main" id="{82978B51-1A31-3D84-A885-2546A689D2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6CD07-637F-532E-BB36-28A120356631}"/>
              </a:ext>
            </a:extLst>
          </p:cNvPr>
          <p:cNvSpPr>
            <a:spLocks noGrp="1"/>
          </p:cNvSpPr>
          <p:nvPr>
            <p:ph type="sldNum" sz="quarter" idx="12"/>
          </p:nvPr>
        </p:nvSpPr>
        <p:spPr/>
        <p:txBody>
          <a:bodyPr/>
          <a:lstStyle/>
          <a:p>
            <a:fld id="{05782729-3189-6B4C-A1A5-1E2FD0D93D62}" type="slidenum">
              <a:rPr lang="en-US" smtClean="0"/>
              <a:t>‹#›</a:t>
            </a:fld>
            <a:endParaRPr lang="en-US"/>
          </a:p>
        </p:txBody>
      </p:sp>
    </p:spTree>
    <p:extLst>
      <p:ext uri="{BB962C8B-B14F-4D97-AF65-F5344CB8AC3E}">
        <p14:creationId xmlns:p14="http://schemas.microsoft.com/office/powerpoint/2010/main" val="1994927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0EF6C2-85F1-03E1-5ECF-A3D129F0AE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C4ADC57-6632-772E-7E14-FE52DB49D6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E170C8A-5654-67F4-AD68-3B44BE97C6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53153F5-D60C-C144-A93B-858F1E526970}" type="datetimeFigureOut">
              <a:rPr lang="en-US" smtClean="0"/>
              <a:t>3/20/25</a:t>
            </a:fld>
            <a:endParaRPr lang="en-US"/>
          </a:p>
        </p:txBody>
      </p:sp>
      <p:sp>
        <p:nvSpPr>
          <p:cNvPr id="5" name="Footer Placeholder 4">
            <a:extLst>
              <a:ext uri="{FF2B5EF4-FFF2-40B4-BE49-F238E27FC236}">
                <a16:creationId xmlns:a16="http://schemas.microsoft.com/office/drawing/2014/main" id="{7D98F2E5-4B25-2922-FC5A-6D518E99F6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6C6D8-E9A4-E8EB-BBC2-734F0524B9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5782729-3189-6B4C-A1A5-1E2FD0D93D62}" type="slidenum">
              <a:rPr lang="en-US" smtClean="0"/>
              <a:t>‹#›</a:t>
            </a:fld>
            <a:endParaRPr lang="en-US"/>
          </a:p>
        </p:txBody>
      </p:sp>
    </p:spTree>
    <p:extLst>
      <p:ext uri="{BB962C8B-B14F-4D97-AF65-F5344CB8AC3E}">
        <p14:creationId xmlns:p14="http://schemas.microsoft.com/office/powerpoint/2010/main" val="70679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24C94-1B9E-C288-225E-0BDDEE68E0E3}"/>
              </a:ext>
            </a:extLst>
          </p:cNvPr>
          <p:cNvSpPr>
            <a:spLocks noGrp="1"/>
          </p:cNvSpPr>
          <p:nvPr>
            <p:ph type="ctrTitle"/>
          </p:nvPr>
        </p:nvSpPr>
        <p:spPr/>
        <p:txBody>
          <a:bodyPr>
            <a:normAutofit fontScale="90000"/>
          </a:bodyPr>
          <a:lstStyle/>
          <a:p>
            <a:r>
              <a:rPr lang="en-US" dirty="0"/>
              <a:t>Risks and risk-mitigation -  ART stockout/unavailability</a:t>
            </a:r>
            <a:br>
              <a:rPr lang="en-US" dirty="0"/>
            </a:br>
            <a:r>
              <a:rPr lang="en-US" dirty="0"/>
              <a:t>Important considerations</a:t>
            </a:r>
          </a:p>
        </p:txBody>
      </p:sp>
      <p:sp>
        <p:nvSpPr>
          <p:cNvPr id="3" name="Subtitle 2">
            <a:extLst>
              <a:ext uri="{FF2B5EF4-FFF2-40B4-BE49-F238E27FC236}">
                <a16:creationId xmlns:a16="http://schemas.microsoft.com/office/drawing/2014/main" id="{D0B0BE0E-4E3E-5866-3F7C-CE21D3EB73BB}"/>
              </a:ext>
            </a:extLst>
          </p:cNvPr>
          <p:cNvSpPr>
            <a:spLocks noGrp="1"/>
          </p:cNvSpPr>
          <p:nvPr>
            <p:ph type="subTitle" idx="1"/>
          </p:nvPr>
        </p:nvSpPr>
        <p:spPr>
          <a:xfrm>
            <a:off x="1524000" y="4387849"/>
            <a:ext cx="9144000" cy="2387599"/>
          </a:xfrm>
        </p:spPr>
        <p:txBody>
          <a:bodyPr/>
          <a:lstStyle/>
          <a:p>
            <a:r>
              <a:rPr lang="en-US" dirty="0"/>
              <a:t>Prof Sanjay </a:t>
            </a:r>
            <a:r>
              <a:rPr lang="en-US" dirty="0" err="1"/>
              <a:t>Bhagani</a:t>
            </a:r>
            <a:endParaRPr lang="en-US" dirty="0"/>
          </a:p>
          <a:p>
            <a:r>
              <a:rPr lang="en-US" dirty="0"/>
              <a:t>Professor of Clinical Infectious Diseases/HIV Medicine</a:t>
            </a:r>
          </a:p>
          <a:p>
            <a:r>
              <a:rPr lang="en-US" dirty="0"/>
              <a:t>Royal Free Hospital/UCL, London</a:t>
            </a:r>
          </a:p>
          <a:p>
            <a:endParaRPr lang="en-US" dirty="0"/>
          </a:p>
          <a:p>
            <a:r>
              <a:rPr lang="en-US" dirty="0" err="1"/>
              <a:t>s.bhagani@nhs.net</a:t>
            </a:r>
            <a:endParaRPr lang="en-US" dirty="0"/>
          </a:p>
          <a:p>
            <a:endParaRPr lang="en-US" dirty="0"/>
          </a:p>
        </p:txBody>
      </p:sp>
    </p:spTree>
    <p:extLst>
      <p:ext uri="{BB962C8B-B14F-4D97-AF65-F5344CB8AC3E}">
        <p14:creationId xmlns:p14="http://schemas.microsoft.com/office/powerpoint/2010/main" val="7754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85551-D583-5F9D-B329-3A825ACA0688}"/>
              </a:ext>
            </a:extLst>
          </p:cNvPr>
          <p:cNvSpPr>
            <a:spLocks noGrp="1"/>
          </p:cNvSpPr>
          <p:nvPr>
            <p:ph type="title"/>
          </p:nvPr>
        </p:nvSpPr>
        <p:spPr/>
        <p:txBody>
          <a:bodyPr/>
          <a:lstStyle/>
          <a:p>
            <a:r>
              <a:rPr lang="en-US" dirty="0"/>
              <a:t>Important short-term considerations and symptoms if ART stopped</a:t>
            </a:r>
          </a:p>
        </p:txBody>
      </p:sp>
      <p:sp>
        <p:nvSpPr>
          <p:cNvPr id="3" name="Content Placeholder 2">
            <a:extLst>
              <a:ext uri="{FF2B5EF4-FFF2-40B4-BE49-F238E27FC236}">
                <a16:creationId xmlns:a16="http://schemas.microsoft.com/office/drawing/2014/main" id="{5F25FB08-FE0D-0B44-6FAB-D044BCC67F9E}"/>
              </a:ext>
            </a:extLst>
          </p:cNvPr>
          <p:cNvSpPr>
            <a:spLocks noGrp="1"/>
          </p:cNvSpPr>
          <p:nvPr>
            <p:ph idx="1"/>
          </p:nvPr>
        </p:nvSpPr>
        <p:spPr/>
        <p:txBody>
          <a:bodyPr>
            <a:normAutofit fontScale="92500" lnSpcReduction="10000"/>
          </a:bodyPr>
          <a:lstStyle/>
          <a:p>
            <a:r>
              <a:rPr lang="en-US" dirty="0"/>
              <a:t>Viral load increase for most people from week 2 onwards</a:t>
            </a:r>
          </a:p>
          <a:p>
            <a:pPr lvl="1"/>
            <a:r>
              <a:rPr lang="en-US" dirty="0"/>
              <a:t>Most will reach baseline viral load over a few weeks</a:t>
            </a:r>
          </a:p>
          <a:p>
            <a:pPr lvl="1"/>
            <a:r>
              <a:rPr lang="en-US" dirty="0"/>
              <a:t>Risk of onward transmission</a:t>
            </a:r>
          </a:p>
          <a:p>
            <a:pPr lvl="1"/>
            <a:r>
              <a:rPr lang="en-US" dirty="0"/>
              <a:t>Some might have rebounds higher than baseline</a:t>
            </a:r>
          </a:p>
          <a:p>
            <a:pPr marL="457200" lvl="1" indent="0">
              <a:buNone/>
            </a:pPr>
            <a:endParaRPr lang="en-US" dirty="0"/>
          </a:p>
          <a:p>
            <a:r>
              <a:rPr lang="en-US" dirty="0"/>
              <a:t>May be associated with symptoms for some people</a:t>
            </a:r>
          </a:p>
          <a:p>
            <a:pPr lvl="1"/>
            <a:r>
              <a:rPr lang="en-US" dirty="0"/>
              <a:t>Retroviral rebound syndrome – some manifestations can be severe</a:t>
            </a:r>
          </a:p>
          <a:p>
            <a:endParaRPr lang="en-US" dirty="0"/>
          </a:p>
          <a:p>
            <a:r>
              <a:rPr lang="en-US" dirty="0"/>
              <a:t>CD4 decreases a lot slower</a:t>
            </a:r>
          </a:p>
          <a:p>
            <a:pPr lvl="1"/>
            <a:r>
              <a:rPr lang="en-US" dirty="0"/>
              <a:t>However if starting from a low nadir CD4 count, there is a significant risk of opportunistic infections (especially not on prophylaxis) in the short-term</a:t>
            </a:r>
          </a:p>
        </p:txBody>
      </p:sp>
    </p:spTree>
    <p:extLst>
      <p:ext uri="{BB962C8B-B14F-4D97-AF65-F5344CB8AC3E}">
        <p14:creationId xmlns:p14="http://schemas.microsoft.com/office/powerpoint/2010/main" val="1669946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8801B-3F26-43D7-FDD5-F850CB3EE843}"/>
              </a:ext>
            </a:extLst>
          </p:cNvPr>
          <p:cNvSpPr>
            <a:spLocks noGrp="1"/>
          </p:cNvSpPr>
          <p:nvPr>
            <p:ph type="title"/>
          </p:nvPr>
        </p:nvSpPr>
        <p:spPr/>
        <p:txBody>
          <a:bodyPr/>
          <a:lstStyle/>
          <a:p>
            <a:r>
              <a:rPr lang="en-US" dirty="0"/>
              <a:t>Medium-to-long term effects of ART interruption – insights from the SMART Trial</a:t>
            </a:r>
          </a:p>
        </p:txBody>
      </p:sp>
      <p:pic>
        <p:nvPicPr>
          <p:cNvPr id="8194" name="Picture 2" descr="HIV i-Base: SMART Study &amp; CROI Feedback UK-CAB - Feb 2006 UK-CAB 24  February 2006 CROI Feedback: SMART Study Simon Collins. - ppt download">
            <a:extLst>
              <a:ext uri="{FF2B5EF4-FFF2-40B4-BE49-F238E27FC236}">
                <a16:creationId xmlns:a16="http://schemas.microsoft.com/office/drawing/2014/main" id="{BA3E129D-FF64-8B99-6953-A8447C424B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90688"/>
            <a:ext cx="9144000" cy="5167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500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9A4543B-3859-8A22-69AA-8FFBD4FAE7CD}"/>
              </a:ext>
            </a:extLst>
          </p:cNvPr>
          <p:cNvPicPr>
            <a:picLocks noChangeAspect="1"/>
          </p:cNvPicPr>
          <p:nvPr/>
        </p:nvPicPr>
        <p:blipFill>
          <a:blip r:embed="rId2"/>
          <a:stretch>
            <a:fillRect/>
          </a:stretch>
        </p:blipFill>
        <p:spPr>
          <a:xfrm rot="5400000">
            <a:off x="2921001" y="-1921933"/>
            <a:ext cx="6383866" cy="10769602"/>
          </a:xfrm>
          <a:prstGeom prst="rect">
            <a:avLst/>
          </a:prstGeom>
        </p:spPr>
      </p:pic>
      <p:sp>
        <p:nvSpPr>
          <p:cNvPr id="5" name="Oval 4">
            <a:extLst>
              <a:ext uri="{FF2B5EF4-FFF2-40B4-BE49-F238E27FC236}">
                <a16:creationId xmlns:a16="http://schemas.microsoft.com/office/drawing/2014/main" id="{56D8B3A4-2657-282D-262A-D52958C1ADCC}"/>
              </a:ext>
            </a:extLst>
          </p:cNvPr>
          <p:cNvSpPr/>
          <p:nvPr/>
        </p:nvSpPr>
        <p:spPr>
          <a:xfrm>
            <a:off x="1845733" y="1811867"/>
            <a:ext cx="914400" cy="914400"/>
          </a:xfrm>
          <a:prstGeom prst="ellipse">
            <a:avLst/>
          </a:prstGeom>
          <a:noFill/>
          <a:ln w="571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ECB5F676-518E-537C-9F80-D5FCE611249F}"/>
              </a:ext>
            </a:extLst>
          </p:cNvPr>
          <p:cNvSpPr/>
          <p:nvPr/>
        </p:nvSpPr>
        <p:spPr>
          <a:xfrm>
            <a:off x="1727199" y="4961466"/>
            <a:ext cx="1913467" cy="914400"/>
          </a:xfrm>
          <a:prstGeom prst="ellipse">
            <a:avLst/>
          </a:prstGeom>
          <a:noFill/>
          <a:ln w="476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5523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8F10-D380-408E-14B2-BF245095D8C5}"/>
              </a:ext>
            </a:extLst>
          </p:cNvPr>
          <p:cNvSpPr>
            <a:spLocks noGrp="1"/>
          </p:cNvSpPr>
          <p:nvPr>
            <p:ph type="title"/>
          </p:nvPr>
        </p:nvSpPr>
        <p:spPr/>
        <p:txBody>
          <a:bodyPr/>
          <a:lstStyle/>
          <a:p>
            <a:r>
              <a:rPr lang="en-US" dirty="0"/>
              <a:t>Other issues with ART interruption</a:t>
            </a:r>
          </a:p>
        </p:txBody>
      </p:sp>
      <p:sp>
        <p:nvSpPr>
          <p:cNvPr id="3" name="Content Placeholder 2">
            <a:extLst>
              <a:ext uri="{FF2B5EF4-FFF2-40B4-BE49-F238E27FC236}">
                <a16:creationId xmlns:a16="http://schemas.microsoft.com/office/drawing/2014/main" id="{6E6CC53A-0152-B03B-DB2F-CF3AF4FBBDDA}"/>
              </a:ext>
            </a:extLst>
          </p:cNvPr>
          <p:cNvSpPr>
            <a:spLocks noGrp="1"/>
          </p:cNvSpPr>
          <p:nvPr>
            <p:ph idx="1"/>
          </p:nvPr>
        </p:nvSpPr>
        <p:spPr/>
        <p:txBody>
          <a:bodyPr/>
          <a:lstStyle/>
          <a:p>
            <a:r>
              <a:rPr lang="en-US" dirty="0"/>
              <a:t>Risk of death/opportunistic infections</a:t>
            </a:r>
          </a:p>
          <a:p>
            <a:r>
              <a:rPr lang="en-US" dirty="0"/>
              <a:t>Risk of cardiovascular (heart attacks/strokes/</a:t>
            </a:r>
            <a:r>
              <a:rPr lang="en-US" dirty="0" err="1"/>
              <a:t>etc</a:t>
            </a:r>
            <a:r>
              <a:rPr lang="en-US" dirty="0"/>
              <a:t>), renal disease and liver disease </a:t>
            </a:r>
          </a:p>
          <a:p>
            <a:endParaRPr lang="en-US" dirty="0"/>
          </a:p>
          <a:p>
            <a:r>
              <a:rPr lang="en-US" dirty="0"/>
              <a:t>Divergence of curves from 4 months onwards</a:t>
            </a:r>
          </a:p>
        </p:txBody>
      </p:sp>
    </p:spTree>
    <p:extLst>
      <p:ext uri="{BB962C8B-B14F-4D97-AF65-F5344CB8AC3E}">
        <p14:creationId xmlns:p14="http://schemas.microsoft.com/office/powerpoint/2010/main" val="2602701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D1198E-8DFA-24C9-FA33-5F00408DB49C}"/>
              </a:ext>
            </a:extLst>
          </p:cNvPr>
          <p:cNvSpPr>
            <a:spLocks noGrp="1"/>
          </p:cNvSpPr>
          <p:nvPr>
            <p:ph type="title"/>
          </p:nvPr>
        </p:nvSpPr>
        <p:spPr/>
        <p:txBody>
          <a:bodyPr/>
          <a:lstStyle/>
          <a:p>
            <a:r>
              <a:rPr lang="en-US" dirty="0"/>
              <a:t>Can we use intermittent therapy in an even smarter way?</a:t>
            </a:r>
          </a:p>
        </p:txBody>
      </p:sp>
      <p:sp>
        <p:nvSpPr>
          <p:cNvPr id="7" name="Text Placeholder 6">
            <a:extLst>
              <a:ext uri="{FF2B5EF4-FFF2-40B4-BE49-F238E27FC236}">
                <a16:creationId xmlns:a16="http://schemas.microsoft.com/office/drawing/2014/main" id="{076470C8-EBC6-6B1E-B2F0-067323ABD9A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63897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64165C-FB2F-F938-1F52-189DAA09DADB}"/>
              </a:ext>
            </a:extLst>
          </p:cNvPr>
          <p:cNvSpPr>
            <a:spLocks noGrp="1"/>
          </p:cNvSpPr>
          <p:nvPr>
            <p:ph type="title"/>
          </p:nvPr>
        </p:nvSpPr>
        <p:spPr/>
        <p:txBody>
          <a:bodyPr/>
          <a:lstStyle/>
          <a:p>
            <a:r>
              <a:rPr lang="en-US" dirty="0"/>
              <a:t>Exploiting the pharmacokinetics and ‘forgiveness’ of modern ART</a:t>
            </a:r>
          </a:p>
        </p:txBody>
      </p:sp>
      <p:sp>
        <p:nvSpPr>
          <p:cNvPr id="5" name="Content Placeholder 4">
            <a:extLst>
              <a:ext uri="{FF2B5EF4-FFF2-40B4-BE49-F238E27FC236}">
                <a16:creationId xmlns:a16="http://schemas.microsoft.com/office/drawing/2014/main" id="{D9FC8A7D-933B-9CD6-FF19-4263BCCC23DE}"/>
              </a:ext>
            </a:extLst>
          </p:cNvPr>
          <p:cNvSpPr>
            <a:spLocks noGrp="1"/>
          </p:cNvSpPr>
          <p:nvPr>
            <p:ph idx="1"/>
          </p:nvPr>
        </p:nvSpPr>
        <p:spPr/>
        <p:txBody>
          <a:bodyPr/>
          <a:lstStyle/>
          <a:p>
            <a:r>
              <a:rPr lang="en-US" dirty="0"/>
              <a:t>Modern ART regimens have relatively long half-lives (hence once daily dosing) – PK mostly worked through on the basis of Caucasian healthy volunteers</a:t>
            </a:r>
          </a:p>
          <a:p>
            <a:endParaRPr lang="en-US" dirty="0"/>
          </a:p>
          <a:p>
            <a:r>
              <a:rPr lang="en-US" dirty="0"/>
              <a:t>Viral rebounds take over seven days to manifest</a:t>
            </a:r>
          </a:p>
          <a:p>
            <a:endParaRPr lang="en-US" dirty="0"/>
          </a:p>
          <a:p>
            <a:r>
              <a:rPr lang="en-US" dirty="0"/>
              <a:t>Have high genetic barrier (second line INSTIs)</a:t>
            </a:r>
          </a:p>
          <a:p>
            <a:endParaRPr lang="en-US" dirty="0"/>
          </a:p>
          <a:p>
            <a:r>
              <a:rPr lang="en-US" dirty="0"/>
              <a:t>Can taking therapy 4/5 days a week work?</a:t>
            </a:r>
          </a:p>
        </p:txBody>
      </p:sp>
    </p:spTree>
    <p:extLst>
      <p:ext uri="{BB962C8B-B14F-4D97-AF65-F5344CB8AC3E}">
        <p14:creationId xmlns:p14="http://schemas.microsoft.com/office/powerpoint/2010/main" val="1671162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D97009-53D7-AC0F-1128-B131410FAAE4}"/>
              </a:ext>
            </a:extLst>
          </p:cNvPr>
          <p:cNvPicPr>
            <a:picLocks noChangeAspect="1"/>
          </p:cNvPicPr>
          <p:nvPr/>
        </p:nvPicPr>
        <p:blipFill>
          <a:blip r:embed="rId2"/>
          <a:stretch>
            <a:fillRect/>
          </a:stretch>
        </p:blipFill>
        <p:spPr>
          <a:xfrm>
            <a:off x="1137017" y="814729"/>
            <a:ext cx="9917965" cy="3117075"/>
          </a:xfrm>
          <a:prstGeom prst="rect">
            <a:avLst/>
          </a:prstGeom>
        </p:spPr>
      </p:pic>
      <p:pic>
        <p:nvPicPr>
          <p:cNvPr id="5" name="Picture 4">
            <a:extLst>
              <a:ext uri="{FF2B5EF4-FFF2-40B4-BE49-F238E27FC236}">
                <a16:creationId xmlns:a16="http://schemas.microsoft.com/office/drawing/2014/main" id="{A59A61BC-FAC9-56E2-8E4B-8AFEB61F7838}"/>
              </a:ext>
            </a:extLst>
          </p:cNvPr>
          <p:cNvPicPr>
            <a:picLocks noChangeAspect="1"/>
          </p:cNvPicPr>
          <p:nvPr/>
        </p:nvPicPr>
        <p:blipFill>
          <a:blip r:embed="rId3"/>
          <a:stretch>
            <a:fillRect/>
          </a:stretch>
        </p:blipFill>
        <p:spPr>
          <a:xfrm>
            <a:off x="1274618" y="4214668"/>
            <a:ext cx="3034146" cy="301914"/>
          </a:xfrm>
          <a:prstGeom prst="rect">
            <a:avLst/>
          </a:prstGeom>
        </p:spPr>
      </p:pic>
    </p:spTree>
    <p:extLst>
      <p:ext uri="{BB962C8B-B14F-4D97-AF65-F5344CB8AC3E}">
        <p14:creationId xmlns:p14="http://schemas.microsoft.com/office/powerpoint/2010/main" val="4059133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A8D8B-E463-9D1A-1E8C-CC5E0451B3D4}"/>
              </a:ext>
            </a:extLst>
          </p:cNvPr>
          <p:cNvSpPr>
            <a:spLocks noGrp="1"/>
          </p:cNvSpPr>
          <p:nvPr>
            <p:ph type="title"/>
          </p:nvPr>
        </p:nvSpPr>
        <p:spPr/>
        <p:txBody>
          <a:bodyPr/>
          <a:lstStyle/>
          <a:p>
            <a:r>
              <a:rPr lang="en-US" dirty="0"/>
              <a:t>Before we look at the results, some important considerations on who was enrolled</a:t>
            </a:r>
          </a:p>
        </p:txBody>
      </p:sp>
      <p:sp>
        <p:nvSpPr>
          <p:cNvPr id="3" name="Content Placeholder 2">
            <a:extLst>
              <a:ext uri="{FF2B5EF4-FFF2-40B4-BE49-F238E27FC236}">
                <a16:creationId xmlns:a16="http://schemas.microsoft.com/office/drawing/2014/main" id="{A2B5AF73-90D2-4944-4D00-4612494DB6CE}"/>
              </a:ext>
            </a:extLst>
          </p:cNvPr>
          <p:cNvSpPr>
            <a:spLocks noGrp="1"/>
          </p:cNvSpPr>
          <p:nvPr>
            <p:ph idx="1"/>
          </p:nvPr>
        </p:nvSpPr>
        <p:spPr/>
        <p:txBody>
          <a:bodyPr>
            <a:normAutofit fontScale="92500" lnSpcReduction="20000"/>
          </a:bodyPr>
          <a:lstStyle/>
          <a:p>
            <a:r>
              <a:rPr lang="en-US" dirty="0"/>
              <a:t>647 people enrolled (randomized to intermittent vs. continuous ART)</a:t>
            </a:r>
          </a:p>
          <a:p>
            <a:r>
              <a:rPr lang="en-US" dirty="0"/>
              <a:t>On three drug regimen – 2 NRTIs + boosted-PI or NNRTI or INSTI</a:t>
            </a:r>
          </a:p>
          <a:p>
            <a:r>
              <a:rPr lang="en-US" dirty="0"/>
              <a:t>Stable regimen &gt;4 months</a:t>
            </a:r>
          </a:p>
          <a:p>
            <a:r>
              <a:rPr lang="en-US" dirty="0"/>
              <a:t>HIV RNA &lt;40 c/ml &gt;12 months</a:t>
            </a:r>
          </a:p>
          <a:p>
            <a:r>
              <a:rPr lang="en-US" dirty="0"/>
              <a:t>Current CD4 &gt;250</a:t>
            </a:r>
          </a:p>
          <a:p>
            <a:endParaRPr lang="en-US" dirty="0"/>
          </a:p>
          <a:p>
            <a:r>
              <a:rPr lang="en-US" dirty="0"/>
              <a:t>Excluded</a:t>
            </a:r>
          </a:p>
          <a:p>
            <a:pPr lvl="1"/>
            <a:r>
              <a:rPr lang="en-US" dirty="0"/>
              <a:t>Pregnant women</a:t>
            </a:r>
          </a:p>
          <a:p>
            <a:pPr lvl="1"/>
            <a:r>
              <a:rPr lang="en-US" dirty="0"/>
              <a:t>HBV co-infection</a:t>
            </a:r>
          </a:p>
          <a:p>
            <a:pPr lvl="1"/>
            <a:r>
              <a:rPr lang="en-US" dirty="0"/>
              <a:t>Those requiring immune suppression therapy</a:t>
            </a:r>
          </a:p>
          <a:p>
            <a:pPr lvl="1"/>
            <a:r>
              <a:rPr lang="en-US" dirty="0"/>
              <a:t>Those with kidney function impairment</a:t>
            </a:r>
          </a:p>
        </p:txBody>
      </p:sp>
    </p:spTree>
    <p:extLst>
      <p:ext uri="{BB962C8B-B14F-4D97-AF65-F5344CB8AC3E}">
        <p14:creationId xmlns:p14="http://schemas.microsoft.com/office/powerpoint/2010/main" val="1217291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59B6203-45A9-F28F-8C22-BB829E41F117}"/>
              </a:ext>
            </a:extLst>
          </p:cNvPr>
          <p:cNvPicPr>
            <a:picLocks noChangeAspect="1"/>
          </p:cNvPicPr>
          <p:nvPr/>
        </p:nvPicPr>
        <p:blipFill>
          <a:blip r:embed="rId2"/>
          <a:stretch>
            <a:fillRect/>
          </a:stretch>
        </p:blipFill>
        <p:spPr>
          <a:xfrm>
            <a:off x="152400" y="110837"/>
            <a:ext cx="6650181" cy="6580908"/>
          </a:xfrm>
          <a:prstGeom prst="rect">
            <a:avLst/>
          </a:prstGeom>
        </p:spPr>
      </p:pic>
      <p:sp>
        <p:nvSpPr>
          <p:cNvPr id="3" name="TextBox 2">
            <a:extLst>
              <a:ext uri="{FF2B5EF4-FFF2-40B4-BE49-F238E27FC236}">
                <a16:creationId xmlns:a16="http://schemas.microsoft.com/office/drawing/2014/main" id="{DE87137A-2985-9C72-601A-BB767A34BBBA}"/>
              </a:ext>
            </a:extLst>
          </p:cNvPr>
          <p:cNvSpPr txBox="1"/>
          <p:nvPr/>
        </p:nvSpPr>
        <p:spPr>
          <a:xfrm>
            <a:off x="7148945" y="1524000"/>
            <a:ext cx="4331879" cy="4247317"/>
          </a:xfrm>
          <a:prstGeom prst="rect">
            <a:avLst/>
          </a:prstGeom>
          <a:noFill/>
        </p:spPr>
        <p:txBody>
          <a:bodyPr wrap="square" rtlCol="0">
            <a:spAutoFit/>
          </a:bodyPr>
          <a:lstStyle/>
          <a:p>
            <a:r>
              <a:rPr lang="en-US" dirty="0"/>
              <a:t>Virological Failure:</a:t>
            </a:r>
          </a:p>
          <a:p>
            <a:pPr marL="285750" indent="-285750">
              <a:buFont typeface="Arial" panose="020B0604020202020204" pitchFamily="34" charset="0"/>
              <a:buChar char="•"/>
            </a:pPr>
            <a:r>
              <a:rPr lang="en-US" dirty="0"/>
              <a:t>Occurred in 10 participants</a:t>
            </a:r>
          </a:p>
          <a:p>
            <a:pPr marL="285750" indent="-285750">
              <a:buFont typeface="Arial" panose="020B0604020202020204" pitchFamily="34" charset="0"/>
              <a:buChar char="•"/>
            </a:pPr>
            <a:r>
              <a:rPr lang="en-US" dirty="0"/>
              <a:t>Six in the intermittent group</a:t>
            </a:r>
          </a:p>
          <a:p>
            <a:pPr marL="285750" indent="-285750">
              <a:buFont typeface="Arial" panose="020B0604020202020204" pitchFamily="34" charset="0"/>
              <a:buChar char="•"/>
            </a:pPr>
            <a:r>
              <a:rPr lang="en-US" dirty="0"/>
              <a:t>Four in the continuous group</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Almost ALL the failures were with</a:t>
            </a:r>
          </a:p>
          <a:p>
            <a:r>
              <a:rPr lang="en-US" dirty="0"/>
              <a:t>mutations in NRTI/NNRTI regions</a:t>
            </a:r>
          </a:p>
          <a:p>
            <a:r>
              <a:rPr lang="en-US" dirty="0"/>
              <a:t>With only ONE INSTI resistance (on </a:t>
            </a:r>
            <a:r>
              <a:rPr lang="en-US" dirty="0" err="1"/>
              <a:t>raltegravir</a:t>
            </a:r>
            <a:r>
              <a:rPr lang="en-US" dirty="0"/>
              <a:t>)</a:t>
            </a:r>
          </a:p>
          <a:p>
            <a:endParaRPr lang="en-US" dirty="0"/>
          </a:p>
          <a:p>
            <a:endParaRPr lang="en-US" dirty="0"/>
          </a:p>
          <a:p>
            <a:pPr marL="285750" indent="-285750">
              <a:buFont typeface="Arial" panose="020B0604020202020204" pitchFamily="34" charset="0"/>
              <a:buChar char="•"/>
            </a:pPr>
            <a:r>
              <a:rPr lang="en-US" dirty="0"/>
              <a:t>At 96 weeks  no difference in viral reservoir or inflammatory markers</a:t>
            </a:r>
          </a:p>
        </p:txBody>
      </p:sp>
    </p:spTree>
    <p:extLst>
      <p:ext uri="{BB962C8B-B14F-4D97-AF65-F5344CB8AC3E}">
        <p14:creationId xmlns:p14="http://schemas.microsoft.com/office/powerpoint/2010/main" val="56697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1FBD9-FEFF-4D87-F941-62D717219B5A}"/>
              </a:ext>
            </a:extLst>
          </p:cNvPr>
          <p:cNvSpPr>
            <a:spLocks noGrp="1"/>
          </p:cNvSpPr>
          <p:nvPr>
            <p:ph type="title"/>
          </p:nvPr>
        </p:nvSpPr>
        <p:spPr/>
        <p:txBody>
          <a:bodyPr/>
          <a:lstStyle/>
          <a:p>
            <a:r>
              <a:rPr lang="en-US" dirty="0"/>
              <a:t>So what can we conclude about intermittent ART (4-days on/3-days off)</a:t>
            </a:r>
          </a:p>
        </p:txBody>
      </p:sp>
      <p:sp>
        <p:nvSpPr>
          <p:cNvPr id="3" name="Content Placeholder 2">
            <a:extLst>
              <a:ext uri="{FF2B5EF4-FFF2-40B4-BE49-F238E27FC236}">
                <a16:creationId xmlns:a16="http://schemas.microsoft.com/office/drawing/2014/main" id="{7E57C1DE-DE83-39C6-6685-958CA597F9D0}"/>
              </a:ext>
            </a:extLst>
          </p:cNvPr>
          <p:cNvSpPr>
            <a:spLocks noGrp="1"/>
          </p:cNvSpPr>
          <p:nvPr>
            <p:ph idx="1"/>
          </p:nvPr>
        </p:nvSpPr>
        <p:spPr/>
        <p:txBody>
          <a:bodyPr/>
          <a:lstStyle/>
          <a:p>
            <a:r>
              <a:rPr lang="en-US" dirty="0"/>
              <a:t>Probably ok and virologically safe in the short-term in people on second generation INSTI (dolutegravir/</a:t>
            </a:r>
            <a:r>
              <a:rPr lang="en-US" dirty="0" err="1"/>
              <a:t>bictegravir</a:t>
            </a:r>
            <a:r>
              <a:rPr lang="en-US" dirty="0"/>
              <a:t> – TLD, BTAF, </a:t>
            </a:r>
            <a:r>
              <a:rPr lang="en-US" dirty="0" err="1"/>
              <a:t>etc</a:t>
            </a:r>
            <a:r>
              <a:rPr lang="en-US" dirty="0"/>
              <a:t>) or boosted-PI three-drug regimens</a:t>
            </a:r>
          </a:p>
          <a:p>
            <a:endParaRPr lang="en-US" dirty="0"/>
          </a:p>
          <a:p>
            <a:r>
              <a:rPr lang="en-US" dirty="0"/>
              <a:t>May be problematic in people on NNRTI regimens</a:t>
            </a:r>
          </a:p>
        </p:txBody>
      </p:sp>
    </p:spTree>
    <p:extLst>
      <p:ext uri="{BB962C8B-B14F-4D97-AF65-F5344CB8AC3E}">
        <p14:creationId xmlns:p14="http://schemas.microsoft.com/office/powerpoint/2010/main" val="140812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8951B-AFA1-682F-2A9E-54B35A60DB56}"/>
              </a:ext>
            </a:extLst>
          </p:cNvPr>
          <p:cNvSpPr>
            <a:spLocks noGrp="1"/>
          </p:cNvSpPr>
          <p:nvPr>
            <p:ph type="title"/>
          </p:nvPr>
        </p:nvSpPr>
        <p:spPr/>
        <p:txBody>
          <a:bodyPr/>
          <a:lstStyle/>
          <a:p>
            <a:r>
              <a:rPr lang="en-US" b="1" dirty="0"/>
              <a:t>CD4 counts, HIV viral load and risk of adverse events</a:t>
            </a:r>
          </a:p>
        </p:txBody>
      </p:sp>
      <p:pic>
        <p:nvPicPr>
          <p:cNvPr id="1026" name="Picture 2" descr="CD4 count and viral load without treatment">
            <a:extLst>
              <a:ext uri="{FF2B5EF4-FFF2-40B4-BE49-F238E27FC236}">
                <a16:creationId xmlns:a16="http://schemas.microsoft.com/office/drawing/2014/main" id="{BEC5AA15-DFCD-65F5-F97D-CEF4FBF40A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8097" y="1797049"/>
            <a:ext cx="9230498" cy="451725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0CFCAFC-4D54-FD21-62DB-E885BBE389DD}"/>
              </a:ext>
            </a:extLst>
          </p:cNvPr>
          <p:cNvSpPr txBox="1"/>
          <p:nvPr/>
        </p:nvSpPr>
        <p:spPr>
          <a:xfrm>
            <a:off x="5622324" y="2001794"/>
            <a:ext cx="3320589" cy="369332"/>
          </a:xfrm>
          <a:prstGeom prst="rect">
            <a:avLst/>
          </a:prstGeom>
          <a:noFill/>
          <a:ln w="57150">
            <a:solidFill>
              <a:schemeClr val="accent5"/>
            </a:solidFill>
          </a:ln>
        </p:spPr>
        <p:txBody>
          <a:bodyPr wrap="none" rtlCol="0">
            <a:spAutoFit/>
          </a:bodyPr>
          <a:lstStyle/>
          <a:p>
            <a:r>
              <a:rPr lang="en-US" b="1" dirty="0"/>
              <a:t>Risk of infections and cancers</a:t>
            </a:r>
          </a:p>
        </p:txBody>
      </p:sp>
      <p:cxnSp>
        <p:nvCxnSpPr>
          <p:cNvPr id="5" name="Straight Arrow Connector 4">
            <a:extLst>
              <a:ext uri="{FF2B5EF4-FFF2-40B4-BE49-F238E27FC236}">
                <a16:creationId xmlns:a16="http://schemas.microsoft.com/office/drawing/2014/main" id="{C4523E63-DECA-2A47-A18B-E2F35DF3F593}"/>
              </a:ext>
            </a:extLst>
          </p:cNvPr>
          <p:cNvCxnSpPr/>
          <p:nvPr/>
        </p:nvCxnSpPr>
        <p:spPr>
          <a:xfrm>
            <a:off x="7463481" y="2471351"/>
            <a:ext cx="0" cy="1248033"/>
          </a:xfrm>
          <a:prstGeom prst="straightConnector1">
            <a:avLst/>
          </a:prstGeom>
          <a:ln w="57150">
            <a:solidFill>
              <a:srgbClr val="7030A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84608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C85B3-B799-D360-BCCF-D109F706C97B}"/>
              </a:ext>
            </a:extLst>
          </p:cNvPr>
          <p:cNvSpPr>
            <a:spLocks noGrp="1"/>
          </p:cNvSpPr>
          <p:nvPr>
            <p:ph type="title"/>
          </p:nvPr>
        </p:nvSpPr>
        <p:spPr/>
        <p:txBody>
          <a:bodyPr/>
          <a:lstStyle/>
          <a:p>
            <a:r>
              <a:rPr lang="en-US" dirty="0"/>
              <a:t>So, if absolutely necessary, who can turn to intermittent ART regimen in the short-term</a:t>
            </a:r>
          </a:p>
        </p:txBody>
      </p:sp>
      <p:sp>
        <p:nvSpPr>
          <p:cNvPr id="3" name="Content Placeholder 2">
            <a:extLst>
              <a:ext uri="{FF2B5EF4-FFF2-40B4-BE49-F238E27FC236}">
                <a16:creationId xmlns:a16="http://schemas.microsoft.com/office/drawing/2014/main" id="{56C17CAE-77D9-0980-41B9-25EA812009A0}"/>
              </a:ext>
            </a:extLst>
          </p:cNvPr>
          <p:cNvSpPr>
            <a:spLocks noGrp="1"/>
          </p:cNvSpPr>
          <p:nvPr>
            <p:ph idx="1"/>
          </p:nvPr>
        </p:nvSpPr>
        <p:spPr/>
        <p:txBody>
          <a:bodyPr/>
          <a:lstStyle/>
          <a:p>
            <a:r>
              <a:rPr lang="en-US" dirty="0"/>
              <a:t>CD4 count &gt;250, HIV RNA undetectable &gt;12 months</a:t>
            </a:r>
          </a:p>
          <a:p>
            <a:r>
              <a:rPr lang="en-US" dirty="0"/>
              <a:t>On a three-drug regimen with INSTI or </a:t>
            </a:r>
            <a:r>
              <a:rPr lang="en-US" dirty="0" err="1"/>
              <a:t>bPI</a:t>
            </a:r>
            <a:endParaRPr lang="en-US" dirty="0"/>
          </a:p>
          <a:p>
            <a:endParaRPr lang="en-US" dirty="0"/>
          </a:p>
          <a:p>
            <a:r>
              <a:rPr lang="en-US" dirty="0"/>
              <a:t>Other cohort and single-arm studies have looked at this too</a:t>
            </a:r>
          </a:p>
        </p:txBody>
      </p:sp>
    </p:spTree>
    <p:extLst>
      <p:ext uri="{BB962C8B-B14F-4D97-AF65-F5344CB8AC3E}">
        <p14:creationId xmlns:p14="http://schemas.microsoft.com/office/powerpoint/2010/main" val="3121812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F70E52-D8F5-F03D-5C7E-3A416D7A01BF}"/>
              </a:ext>
            </a:extLst>
          </p:cNvPr>
          <p:cNvSpPr>
            <a:spLocks noGrp="1"/>
          </p:cNvSpPr>
          <p:nvPr>
            <p:ph type="title"/>
          </p:nvPr>
        </p:nvSpPr>
        <p:spPr/>
        <p:txBody>
          <a:bodyPr/>
          <a:lstStyle/>
          <a:p>
            <a:r>
              <a:rPr lang="en-US" dirty="0"/>
              <a:t>Who shouldn’t consider intermittent ART</a:t>
            </a:r>
          </a:p>
        </p:txBody>
      </p:sp>
      <p:sp>
        <p:nvSpPr>
          <p:cNvPr id="5" name="Content Placeholder 4">
            <a:extLst>
              <a:ext uri="{FF2B5EF4-FFF2-40B4-BE49-F238E27FC236}">
                <a16:creationId xmlns:a16="http://schemas.microsoft.com/office/drawing/2014/main" id="{8B78E29D-FF22-BFF4-DC40-230801E6DC3F}"/>
              </a:ext>
            </a:extLst>
          </p:cNvPr>
          <p:cNvSpPr>
            <a:spLocks noGrp="1"/>
          </p:cNvSpPr>
          <p:nvPr>
            <p:ph idx="1"/>
          </p:nvPr>
        </p:nvSpPr>
        <p:spPr/>
        <p:txBody>
          <a:bodyPr/>
          <a:lstStyle/>
          <a:p>
            <a:r>
              <a:rPr lang="en-US" dirty="0"/>
              <a:t>Pregnant women</a:t>
            </a:r>
          </a:p>
          <a:p>
            <a:r>
              <a:rPr lang="en-US" dirty="0"/>
              <a:t>People with HIV/HBV co-infection (although some recent data to suggest that this may be ok too)</a:t>
            </a:r>
          </a:p>
          <a:p>
            <a:r>
              <a:rPr lang="en-US" dirty="0"/>
              <a:t>No data in people with CD4 counts &lt;250</a:t>
            </a:r>
          </a:p>
        </p:txBody>
      </p:sp>
    </p:spTree>
    <p:extLst>
      <p:ext uri="{BB962C8B-B14F-4D97-AF65-F5344CB8AC3E}">
        <p14:creationId xmlns:p14="http://schemas.microsoft.com/office/powerpoint/2010/main" val="4194363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A7F6C-494F-42F6-E995-1F055FE54B55}"/>
              </a:ext>
            </a:extLst>
          </p:cNvPr>
          <p:cNvSpPr>
            <a:spLocks noGrp="1"/>
          </p:cNvSpPr>
          <p:nvPr>
            <p:ph type="title"/>
          </p:nvPr>
        </p:nvSpPr>
        <p:spPr/>
        <p:txBody>
          <a:bodyPr/>
          <a:lstStyle/>
          <a:p>
            <a:r>
              <a:rPr lang="en-US" dirty="0"/>
              <a:t>What about interruption of OI prophylaxis/OI treatment/pre-emptive treatment?</a:t>
            </a:r>
          </a:p>
        </p:txBody>
      </p:sp>
      <p:sp>
        <p:nvSpPr>
          <p:cNvPr id="3" name="Content Placeholder 2">
            <a:extLst>
              <a:ext uri="{FF2B5EF4-FFF2-40B4-BE49-F238E27FC236}">
                <a16:creationId xmlns:a16="http://schemas.microsoft.com/office/drawing/2014/main" id="{B9DB5881-131B-A883-B4FF-42748B440F39}"/>
              </a:ext>
            </a:extLst>
          </p:cNvPr>
          <p:cNvSpPr>
            <a:spLocks noGrp="1"/>
          </p:cNvSpPr>
          <p:nvPr>
            <p:ph idx="1"/>
          </p:nvPr>
        </p:nvSpPr>
        <p:spPr/>
        <p:txBody>
          <a:bodyPr>
            <a:normAutofit fontScale="70000" lnSpcReduction="20000"/>
          </a:bodyPr>
          <a:lstStyle/>
          <a:p>
            <a:r>
              <a:rPr lang="en-US" dirty="0"/>
              <a:t>Primary prophylaxis for PCP</a:t>
            </a:r>
          </a:p>
          <a:p>
            <a:pPr lvl="1"/>
            <a:r>
              <a:rPr lang="en-US" dirty="0"/>
              <a:t>Probably low(er) risk if interrupted</a:t>
            </a:r>
          </a:p>
          <a:p>
            <a:pPr lvl="1"/>
            <a:endParaRPr lang="en-US" dirty="0"/>
          </a:p>
          <a:p>
            <a:r>
              <a:rPr lang="en-US" dirty="0"/>
              <a:t>TB chemoprophylaxis</a:t>
            </a:r>
          </a:p>
          <a:p>
            <a:pPr lvl="1"/>
            <a:r>
              <a:rPr lang="en-US" dirty="0"/>
              <a:t>Probably low(er) risk if interrupted</a:t>
            </a:r>
          </a:p>
          <a:p>
            <a:endParaRPr lang="en-US" dirty="0"/>
          </a:p>
          <a:p>
            <a:r>
              <a:rPr lang="en-US" dirty="0"/>
              <a:t>Pre-emptive treatment for cryptococcosis</a:t>
            </a:r>
          </a:p>
          <a:p>
            <a:pPr lvl="1"/>
            <a:r>
              <a:rPr lang="en-US" dirty="0"/>
              <a:t>Moderate risk – careful monitoring required</a:t>
            </a:r>
          </a:p>
          <a:p>
            <a:pPr lvl="1"/>
            <a:endParaRPr lang="en-US" dirty="0"/>
          </a:p>
          <a:p>
            <a:r>
              <a:rPr lang="en-US" dirty="0"/>
              <a:t>TB treatment</a:t>
            </a:r>
          </a:p>
          <a:p>
            <a:pPr lvl="1"/>
            <a:r>
              <a:rPr lang="en-US" dirty="0"/>
              <a:t>High risk of disease progression</a:t>
            </a:r>
          </a:p>
          <a:p>
            <a:endParaRPr lang="en-US" dirty="0"/>
          </a:p>
          <a:p>
            <a:r>
              <a:rPr lang="en-US" dirty="0" err="1"/>
              <a:t>Histoplasmisis</a:t>
            </a:r>
            <a:r>
              <a:rPr lang="en-US" dirty="0"/>
              <a:t>, </a:t>
            </a:r>
            <a:r>
              <a:rPr lang="en-US" dirty="0" err="1"/>
              <a:t>talaromyces</a:t>
            </a:r>
            <a:r>
              <a:rPr lang="en-US" dirty="0"/>
              <a:t>, cryptococcal meningitis treatment and secondary prophylaxis</a:t>
            </a:r>
          </a:p>
          <a:p>
            <a:pPr lvl="1"/>
            <a:r>
              <a:rPr lang="en-US" dirty="0"/>
              <a:t>High risk of disease progression and recrudescence</a:t>
            </a:r>
          </a:p>
          <a:p>
            <a:endParaRPr lang="en-US" dirty="0"/>
          </a:p>
        </p:txBody>
      </p:sp>
    </p:spTree>
    <p:extLst>
      <p:ext uri="{BB962C8B-B14F-4D97-AF65-F5344CB8AC3E}">
        <p14:creationId xmlns:p14="http://schemas.microsoft.com/office/powerpoint/2010/main" val="1222687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258EB-F8A8-4DD0-2629-8B7CEF0817AE}"/>
              </a:ext>
            </a:extLst>
          </p:cNvPr>
          <p:cNvSpPr>
            <a:spLocks noGrp="1"/>
          </p:cNvSpPr>
          <p:nvPr>
            <p:ph type="title"/>
          </p:nvPr>
        </p:nvSpPr>
        <p:spPr/>
        <p:txBody>
          <a:bodyPr/>
          <a:lstStyle/>
          <a:p>
            <a:r>
              <a:rPr lang="en-US" dirty="0"/>
              <a:t>Some final thoughts:</a:t>
            </a:r>
          </a:p>
        </p:txBody>
      </p:sp>
      <p:sp>
        <p:nvSpPr>
          <p:cNvPr id="3" name="Content Placeholder 2">
            <a:extLst>
              <a:ext uri="{FF2B5EF4-FFF2-40B4-BE49-F238E27FC236}">
                <a16:creationId xmlns:a16="http://schemas.microsoft.com/office/drawing/2014/main" id="{830B0F32-A894-C3C6-1301-3A2970E76C95}"/>
              </a:ext>
            </a:extLst>
          </p:cNvPr>
          <p:cNvSpPr>
            <a:spLocks noGrp="1"/>
          </p:cNvSpPr>
          <p:nvPr>
            <p:ph idx="1"/>
          </p:nvPr>
        </p:nvSpPr>
        <p:spPr/>
        <p:txBody>
          <a:bodyPr>
            <a:normAutofit fontScale="77500" lnSpcReduction="20000"/>
          </a:bodyPr>
          <a:lstStyle/>
          <a:p>
            <a:r>
              <a:rPr lang="en-US" dirty="0"/>
              <a:t>These are tough times</a:t>
            </a:r>
          </a:p>
          <a:p>
            <a:r>
              <a:rPr lang="en-US" dirty="0"/>
              <a:t>ART is life-saving and life-sustaining</a:t>
            </a:r>
          </a:p>
          <a:p>
            <a:endParaRPr lang="en-US" dirty="0"/>
          </a:p>
          <a:p>
            <a:r>
              <a:rPr lang="en-US" dirty="0"/>
              <a:t>Short-term complete interruption may be tolerated by many, especially with nadir CD4 &gt;350</a:t>
            </a:r>
          </a:p>
          <a:p>
            <a:pPr lvl="1"/>
            <a:r>
              <a:rPr lang="en-US" dirty="0"/>
              <a:t>Not for pregnant women</a:t>
            </a:r>
          </a:p>
          <a:p>
            <a:endParaRPr lang="en-US" dirty="0"/>
          </a:p>
          <a:p>
            <a:r>
              <a:rPr lang="en-US" dirty="0"/>
              <a:t>Intermittent (4/5 days on, 3/2 days off) ART may be feasible for some</a:t>
            </a:r>
          </a:p>
          <a:p>
            <a:pPr lvl="1"/>
            <a:r>
              <a:rPr lang="en-US" dirty="0"/>
              <a:t>Not for pregnant women, HBV/HIV co-infection</a:t>
            </a:r>
          </a:p>
          <a:p>
            <a:pPr lvl="1"/>
            <a:r>
              <a:rPr lang="en-US" dirty="0"/>
              <a:t>Probably not for CD4 &lt;250</a:t>
            </a:r>
          </a:p>
          <a:p>
            <a:endParaRPr lang="en-US" dirty="0"/>
          </a:p>
          <a:p>
            <a:r>
              <a:rPr lang="en-US" dirty="0"/>
              <a:t>Treatment for TB, histoplasmosis, </a:t>
            </a:r>
            <a:r>
              <a:rPr lang="en-US" dirty="0" err="1"/>
              <a:t>talromyces</a:t>
            </a:r>
            <a:r>
              <a:rPr lang="en-US" dirty="0"/>
              <a:t>, cryptococcal meningitis must continue uninterrupted</a:t>
            </a:r>
          </a:p>
        </p:txBody>
      </p:sp>
    </p:spTree>
    <p:extLst>
      <p:ext uri="{BB962C8B-B14F-4D97-AF65-F5344CB8AC3E}">
        <p14:creationId xmlns:p14="http://schemas.microsoft.com/office/powerpoint/2010/main" val="3092618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0E26F-6C50-9F4C-B425-E0FCDECB3264}"/>
              </a:ext>
            </a:extLst>
          </p:cNvPr>
          <p:cNvSpPr>
            <a:spLocks noGrp="1"/>
          </p:cNvSpPr>
          <p:nvPr>
            <p:ph type="title"/>
          </p:nvPr>
        </p:nvSpPr>
        <p:spPr/>
        <p:txBody>
          <a:bodyPr/>
          <a:lstStyle/>
          <a:p>
            <a:r>
              <a:rPr lang="en-US" dirty="0"/>
              <a:t>Acknowledgments</a:t>
            </a:r>
          </a:p>
        </p:txBody>
      </p:sp>
      <p:sp>
        <p:nvSpPr>
          <p:cNvPr id="3" name="Content Placeholder 2">
            <a:extLst>
              <a:ext uri="{FF2B5EF4-FFF2-40B4-BE49-F238E27FC236}">
                <a16:creationId xmlns:a16="http://schemas.microsoft.com/office/drawing/2014/main" id="{E4CA2D94-721E-6D18-EC89-344A6E6C9879}"/>
              </a:ext>
            </a:extLst>
          </p:cNvPr>
          <p:cNvSpPr>
            <a:spLocks noGrp="1"/>
          </p:cNvSpPr>
          <p:nvPr>
            <p:ph idx="1"/>
          </p:nvPr>
        </p:nvSpPr>
        <p:spPr/>
        <p:txBody>
          <a:bodyPr/>
          <a:lstStyle/>
          <a:p>
            <a:r>
              <a:rPr lang="en-US" dirty="0"/>
              <a:t>Simon Collins and Tracy Swan for useful discussions and slides</a:t>
            </a:r>
          </a:p>
        </p:txBody>
      </p:sp>
    </p:spTree>
    <p:extLst>
      <p:ext uri="{BB962C8B-B14F-4D97-AF65-F5344CB8AC3E}">
        <p14:creationId xmlns:p14="http://schemas.microsoft.com/office/powerpoint/2010/main" val="236973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A5C16-035C-849A-BC36-20B0093660A5}"/>
              </a:ext>
            </a:extLst>
          </p:cNvPr>
          <p:cNvSpPr>
            <a:spLocks noGrp="1"/>
          </p:cNvSpPr>
          <p:nvPr>
            <p:ph type="title"/>
          </p:nvPr>
        </p:nvSpPr>
        <p:spPr/>
        <p:txBody>
          <a:bodyPr/>
          <a:lstStyle/>
          <a:p>
            <a:r>
              <a:rPr lang="en-US" b="1" dirty="0"/>
              <a:t>Impact of Antiretroviral Therapy (ART)</a:t>
            </a:r>
          </a:p>
        </p:txBody>
      </p:sp>
      <p:pic>
        <p:nvPicPr>
          <p:cNvPr id="2050" name="Picture 2" descr="CD4 count and viral load with treatment">
            <a:extLst>
              <a:ext uri="{FF2B5EF4-FFF2-40B4-BE49-F238E27FC236}">
                <a16:creationId xmlns:a16="http://schemas.microsoft.com/office/drawing/2014/main" id="{483F2154-31DC-E1EE-4AA4-EB95B6588F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306" y="1690688"/>
            <a:ext cx="8815388" cy="408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0806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2DC1D-763D-0C32-BD3D-D7F9988233AE}"/>
              </a:ext>
            </a:extLst>
          </p:cNvPr>
          <p:cNvSpPr>
            <a:spLocks noGrp="1"/>
          </p:cNvSpPr>
          <p:nvPr>
            <p:ph type="title"/>
          </p:nvPr>
        </p:nvSpPr>
        <p:spPr/>
        <p:txBody>
          <a:bodyPr/>
          <a:lstStyle/>
          <a:p>
            <a:r>
              <a:rPr lang="en-US" b="1" dirty="0"/>
              <a:t>Why is viral suppression so important?</a:t>
            </a:r>
          </a:p>
        </p:txBody>
      </p:sp>
      <p:sp>
        <p:nvSpPr>
          <p:cNvPr id="3" name="Content Placeholder 2">
            <a:extLst>
              <a:ext uri="{FF2B5EF4-FFF2-40B4-BE49-F238E27FC236}">
                <a16:creationId xmlns:a16="http://schemas.microsoft.com/office/drawing/2014/main" id="{CFA2F1C3-8EC5-AB4C-A4BD-8F5017FC94A4}"/>
              </a:ext>
            </a:extLst>
          </p:cNvPr>
          <p:cNvSpPr>
            <a:spLocks noGrp="1"/>
          </p:cNvSpPr>
          <p:nvPr>
            <p:ph idx="1"/>
          </p:nvPr>
        </p:nvSpPr>
        <p:spPr/>
        <p:txBody>
          <a:bodyPr>
            <a:normAutofit fontScale="85000" lnSpcReduction="20000"/>
          </a:bodyPr>
          <a:lstStyle/>
          <a:p>
            <a:r>
              <a:rPr lang="en-US" dirty="0"/>
              <a:t>Maintenance of CD4 counts</a:t>
            </a:r>
          </a:p>
          <a:p>
            <a:pPr lvl="1"/>
            <a:r>
              <a:rPr lang="en-US" dirty="0" err="1"/>
              <a:t>Minimise</a:t>
            </a:r>
            <a:r>
              <a:rPr lang="en-US" dirty="0"/>
              <a:t> risk of opportunistic infections and low CD4 count associated cancers</a:t>
            </a:r>
          </a:p>
          <a:p>
            <a:endParaRPr lang="en-US" dirty="0"/>
          </a:p>
          <a:p>
            <a:r>
              <a:rPr lang="en-US" dirty="0"/>
              <a:t>Reduced risk of transmission</a:t>
            </a:r>
          </a:p>
          <a:p>
            <a:pPr lvl="1"/>
            <a:r>
              <a:rPr lang="en-US" dirty="0"/>
              <a:t>U=U</a:t>
            </a:r>
          </a:p>
          <a:p>
            <a:pPr lvl="1"/>
            <a:r>
              <a:rPr lang="en-US" dirty="0"/>
              <a:t>Zero risk with viral loads &lt;200 c/mL</a:t>
            </a:r>
          </a:p>
          <a:p>
            <a:pPr lvl="1"/>
            <a:r>
              <a:rPr lang="en-US" dirty="0"/>
              <a:t>Minimal risk with viral loads &lt;1000 c/mL</a:t>
            </a:r>
          </a:p>
          <a:p>
            <a:pPr lvl="1"/>
            <a:r>
              <a:rPr lang="en-US" dirty="0"/>
              <a:t>Risk of vertical  transmission</a:t>
            </a:r>
          </a:p>
          <a:p>
            <a:endParaRPr lang="en-US" dirty="0"/>
          </a:p>
          <a:p>
            <a:r>
              <a:rPr lang="en-US" dirty="0"/>
              <a:t>Reduced risk of non-AIDS comorbidities</a:t>
            </a:r>
          </a:p>
          <a:p>
            <a:endParaRPr lang="en-US" dirty="0"/>
          </a:p>
          <a:p>
            <a:r>
              <a:rPr lang="en-US" u="sng" dirty="0"/>
              <a:t>No</a:t>
            </a:r>
            <a:r>
              <a:rPr lang="en-US" dirty="0"/>
              <a:t> risk of viral resistance to drugs</a:t>
            </a:r>
          </a:p>
        </p:txBody>
      </p:sp>
    </p:spTree>
    <p:extLst>
      <p:ext uri="{BB962C8B-B14F-4D97-AF65-F5344CB8AC3E}">
        <p14:creationId xmlns:p14="http://schemas.microsoft.com/office/powerpoint/2010/main" val="2963161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CDCE-3F7F-CC56-49DE-9249066D0087}"/>
              </a:ext>
            </a:extLst>
          </p:cNvPr>
          <p:cNvSpPr>
            <a:spLocks noGrp="1"/>
          </p:cNvSpPr>
          <p:nvPr>
            <p:ph type="title"/>
          </p:nvPr>
        </p:nvSpPr>
        <p:spPr/>
        <p:txBody>
          <a:bodyPr/>
          <a:lstStyle/>
          <a:p>
            <a:r>
              <a:rPr lang="en-US" b="1" dirty="0"/>
              <a:t>Why is adherence to ART so important?</a:t>
            </a:r>
          </a:p>
        </p:txBody>
      </p:sp>
      <p:pic>
        <p:nvPicPr>
          <p:cNvPr id="4" name="Picture 1">
            <a:extLst>
              <a:ext uri="{FF2B5EF4-FFF2-40B4-BE49-F238E27FC236}">
                <a16:creationId xmlns:a16="http://schemas.microsoft.com/office/drawing/2014/main" id="{36C51F9A-1526-EA48-9CFD-6A2A3782EB2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74119" y="1690688"/>
            <a:ext cx="7243762" cy="4167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6480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2">
            <a:extLst>
              <a:ext uri="{FF2B5EF4-FFF2-40B4-BE49-F238E27FC236}">
                <a16:creationId xmlns:a16="http://schemas.microsoft.com/office/drawing/2014/main" id="{8428AE72-F0A5-2366-8CB0-5F84BC8525F6}"/>
              </a:ext>
            </a:extLst>
          </p:cNvPr>
          <p:cNvSpPr txBox="1">
            <a:spLocks noChangeArrowheads="1"/>
          </p:cNvSpPr>
          <p:nvPr/>
        </p:nvSpPr>
        <p:spPr bwMode="auto">
          <a:xfrm>
            <a:off x="1689100" y="609601"/>
            <a:ext cx="10543117" cy="514693"/>
          </a:xfrm>
          <a:prstGeom prst="rect">
            <a:avLst/>
          </a:prstGeom>
          <a:noFill/>
          <a:ln>
            <a:noFill/>
          </a:ln>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70000"/>
              </a:lnSpc>
              <a:spcBef>
                <a:spcPct val="50000"/>
              </a:spcBef>
              <a:defRPr/>
            </a:pPr>
            <a:r>
              <a:rPr lang="en-US" altLang="en-US" sz="3840" b="1" dirty="0"/>
              <a:t>Drug levels, PK, adherence</a:t>
            </a:r>
          </a:p>
        </p:txBody>
      </p:sp>
      <p:pic>
        <p:nvPicPr>
          <p:cNvPr id="63490" name="Picture 4">
            <a:extLst>
              <a:ext uri="{FF2B5EF4-FFF2-40B4-BE49-F238E27FC236}">
                <a16:creationId xmlns:a16="http://schemas.microsoft.com/office/drawing/2014/main" id="{010B4AA0-F651-40D0-6F35-32781C7557C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19073" y="1441451"/>
            <a:ext cx="7553854" cy="4639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B2B9F-52FF-E741-B28E-9BFDB4DF0982}"/>
              </a:ext>
            </a:extLst>
          </p:cNvPr>
          <p:cNvSpPr>
            <a:spLocks noGrp="1"/>
          </p:cNvSpPr>
          <p:nvPr>
            <p:ph type="title"/>
          </p:nvPr>
        </p:nvSpPr>
        <p:spPr/>
        <p:txBody>
          <a:bodyPr/>
          <a:lstStyle/>
          <a:p>
            <a:r>
              <a:rPr lang="en-US" b="1" dirty="0"/>
              <a:t>When is resistance most likely to arise?</a:t>
            </a:r>
          </a:p>
        </p:txBody>
      </p:sp>
      <p:sp>
        <p:nvSpPr>
          <p:cNvPr id="3" name="Content Placeholder 2">
            <a:extLst>
              <a:ext uri="{FF2B5EF4-FFF2-40B4-BE49-F238E27FC236}">
                <a16:creationId xmlns:a16="http://schemas.microsoft.com/office/drawing/2014/main" id="{540B141C-CBE8-7289-3D26-6AFFB39A8B18}"/>
              </a:ext>
            </a:extLst>
          </p:cNvPr>
          <p:cNvSpPr>
            <a:spLocks noGrp="1"/>
          </p:cNvSpPr>
          <p:nvPr>
            <p:ph idx="1"/>
          </p:nvPr>
        </p:nvSpPr>
        <p:spPr/>
        <p:txBody>
          <a:bodyPr>
            <a:normAutofit fontScale="92500" lnSpcReduction="10000"/>
          </a:bodyPr>
          <a:lstStyle/>
          <a:p>
            <a:r>
              <a:rPr lang="en-US" dirty="0"/>
              <a:t>When ART is taken haphazardly, and virus is allowed to replicate in the presence of low-levels of ART</a:t>
            </a:r>
          </a:p>
          <a:p>
            <a:endParaRPr lang="en-US" dirty="0"/>
          </a:p>
          <a:p>
            <a:r>
              <a:rPr lang="en-US" dirty="0"/>
              <a:t>Resistance likely to impact drugs with low genetic barrier – i.e. drugs where one or two mutations will make them ineffective</a:t>
            </a:r>
          </a:p>
          <a:p>
            <a:pPr lvl="1"/>
            <a:r>
              <a:rPr lang="en-US" dirty="0"/>
              <a:t>NNRTIs (efavirenz, nevirapine, </a:t>
            </a:r>
            <a:r>
              <a:rPr lang="en-US" dirty="0" err="1"/>
              <a:t>rilpivirine</a:t>
            </a:r>
            <a:r>
              <a:rPr lang="en-US" dirty="0"/>
              <a:t>, etravirine)</a:t>
            </a:r>
          </a:p>
          <a:p>
            <a:pPr lvl="1"/>
            <a:r>
              <a:rPr lang="en-US" dirty="0"/>
              <a:t>First generation INSTIs (</a:t>
            </a:r>
            <a:r>
              <a:rPr lang="en-US" dirty="0" err="1"/>
              <a:t>raltegravir</a:t>
            </a:r>
            <a:r>
              <a:rPr lang="en-US" dirty="0"/>
              <a:t>, elvitegravir)</a:t>
            </a:r>
          </a:p>
          <a:p>
            <a:pPr lvl="1"/>
            <a:r>
              <a:rPr lang="en-US" dirty="0"/>
              <a:t>Most </a:t>
            </a:r>
            <a:r>
              <a:rPr lang="en-US" dirty="0" err="1"/>
              <a:t>nucleos</a:t>
            </a:r>
            <a:r>
              <a:rPr lang="en-US" dirty="0"/>
              <a:t>(t)ides</a:t>
            </a:r>
          </a:p>
          <a:p>
            <a:endParaRPr lang="en-US" dirty="0"/>
          </a:p>
          <a:p>
            <a:r>
              <a:rPr lang="en-US" dirty="0"/>
              <a:t>If drugs are stopped completely for periods of weeks – risks of resistance low UNLESS drugs with different half-lives</a:t>
            </a:r>
          </a:p>
        </p:txBody>
      </p:sp>
    </p:spTree>
    <p:extLst>
      <p:ext uri="{BB962C8B-B14F-4D97-AF65-F5344CB8AC3E}">
        <p14:creationId xmlns:p14="http://schemas.microsoft.com/office/powerpoint/2010/main" val="2896200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BB1FF-75C2-3EE0-B596-5D8AEFD50200}"/>
              </a:ext>
            </a:extLst>
          </p:cNvPr>
          <p:cNvSpPr>
            <a:spLocks noGrp="1"/>
          </p:cNvSpPr>
          <p:nvPr>
            <p:ph type="title"/>
          </p:nvPr>
        </p:nvSpPr>
        <p:spPr/>
        <p:txBody>
          <a:bodyPr/>
          <a:lstStyle/>
          <a:p>
            <a:r>
              <a:rPr lang="en-US" dirty="0"/>
              <a:t>So what happens when ART is stopped </a:t>
            </a:r>
            <a:r>
              <a:rPr lang="en-US" dirty="0" err="1"/>
              <a:t>completly</a:t>
            </a:r>
            <a:r>
              <a:rPr lang="en-US" dirty="0"/>
              <a:t>?</a:t>
            </a:r>
          </a:p>
        </p:txBody>
      </p:sp>
      <p:sp>
        <p:nvSpPr>
          <p:cNvPr id="4" name="Text Placeholder 3">
            <a:extLst>
              <a:ext uri="{FF2B5EF4-FFF2-40B4-BE49-F238E27FC236}">
                <a16:creationId xmlns:a16="http://schemas.microsoft.com/office/drawing/2014/main" id="{650FF8F6-C269-CBF2-9195-D817521227A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87427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1E130E-C383-7741-9226-184B31C68C19}"/>
              </a:ext>
            </a:extLst>
          </p:cNvPr>
          <p:cNvSpPr>
            <a:spLocks noGrp="1"/>
          </p:cNvSpPr>
          <p:nvPr>
            <p:ph type="title"/>
          </p:nvPr>
        </p:nvSpPr>
        <p:spPr>
          <a:xfrm>
            <a:off x="349820" y="254931"/>
            <a:ext cx="10841547" cy="1325563"/>
          </a:xfrm>
        </p:spPr>
        <p:txBody>
          <a:bodyPr anchor="t" anchorCtr="0">
            <a:normAutofit/>
          </a:bodyPr>
          <a:lstStyle/>
          <a:p>
            <a:pPr algn="ctr"/>
            <a:r>
              <a:rPr lang="en-US" b="1" dirty="0"/>
              <a:t>Current Medicines </a:t>
            </a:r>
            <a:r>
              <a:rPr lang="en-US" b="1" dirty="0">
                <a:solidFill>
                  <a:srgbClr val="00B0F0"/>
                </a:solidFill>
              </a:rPr>
              <a:t>Do Not </a:t>
            </a:r>
            <a:r>
              <a:rPr lang="en-US" b="1" dirty="0"/>
              <a:t>Eliminate HIV</a:t>
            </a:r>
          </a:p>
        </p:txBody>
      </p:sp>
      <p:grpSp>
        <p:nvGrpSpPr>
          <p:cNvPr id="4" name="Group 3">
            <a:extLst>
              <a:ext uri="{FF2B5EF4-FFF2-40B4-BE49-F238E27FC236}">
                <a16:creationId xmlns:a16="http://schemas.microsoft.com/office/drawing/2014/main" id="{F5579C7C-6519-5247-AAE2-CB6D2222C0CC}"/>
              </a:ext>
            </a:extLst>
          </p:cNvPr>
          <p:cNvGrpSpPr/>
          <p:nvPr/>
        </p:nvGrpSpPr>
        <p:grpSpPr>
          <a:xfrm>
            <a:off x="1160296" y="999019"/>
            <a:ext cx="8737830" cy="4919282"/>
            <a:chOff x="1262901" y="1605461"/>
            <a:chExt cx="9015385" cy="4914481"/>
          </a:xfrm>
        </p:grpSpPr>
        <p:grpSp>
          <p:nvGrpSpPr>
            <p:cNvPr id="2" name="Group 1">
              <a:extLst>
                <a:ext uri="{FF2B5EF4-FFF2-40B4-BE49-F238E27FC236}">
                  <a16:creationId xmlns:a16="http://schemas.microsoft.com/office/drawing/2014/main" id="{4D4D025C-4EB8-1D44-BEE3-E1247F1745A9}"/>
                </a:ext>
              </a:extLst>
            </p:cNvPr>
            <p:cNvGrpSpPr/>
            <p:nvPr/>
          </p:nvGrpSpPr>
          <p:grpSpPr>
            <a:xfrm>
              <a:off x="1262901" y="1605461"/>
              <a:ext cx="9015385" cy="4914481"/>
              <a:chOff x="2045368" y="1678029"/>
              <a:chExt cx="9015385" cy="4914481"/>
            </a:xfrm>
          </p:grpSpPr>
          <p:pic>
            <p:nvPicPr>
              <p:cNvPr id="6" name="Picture 5" descr="A close up of text on a white background&#10;&#10;Description automatically generated">
                <a:extLst>
                  <a:ext uri="{FF2B5EF4-FFF2-40B4-BE49-F238E27FC236}">
                    <a16:creationId xmlns:a16="http://schemas.microsoft.com/office/drawing/2014/main" id="{BEDFCDC0-CED7-814D-BE2A-253C6F50ADDF}"/>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2045368" y="2269292"/>
                <a:ext cx="8731675" cy="4323218"/>
              </a:xfrm>
              <a:prstGeom prst="rect">
                <a:avLst/>
              </a:prstGeom>
              <a:effectLst/>
            </p:spPr>
          </p:pic>
          <p:sp>
            <p:nvSpPr>
              <p:cNvPr id="10" name="TextBox 9">
                <a:extLst>
                  <a:ext uri="{FF2B5EF4-FFF2-40B4-BE49-F238E27FC236}">
                    <a16:creationId xmlns:a16="http://schemas.microsoft.com/office/drawing/2014/main" id="{958EC830-78E1-7C4C-A264-90D5A16DA5A4}"/>
                  </a:ext>
                </a:extLst>
              </p:cNvPr>
              <p:cNvSpPr txBox="1"/>
              <p:nvPr/>
            </p:nvSpPr>
            <p:spPr>
              <a:xfrm>
                <a:off x="2679564" y="1697154"/>
                <a:ext cx="2224628" cy="461665"/>
              </a:xfrm>
              <a:prstGeom prst="rect">
                <a:avLst/>
              </a:prstGeom>
              <a:noFill/>
            </p:spPr>
            <p:txBody>
              <a:bodyPr wrap="square" rtlCol="0">
                <a:spAutoFit/>
              </a:bodyPr>
              <a:lstStyle/>
              <a:p>
                <a:pPr algn="ctr"/>
                <a:r>
                  <a:rPr lang="en-US" sz="1200" b="1" dirty="0">
                    <a:latin typeface="Gill Sans MT" panose="020B0502020104020203" pitchFamily="34" charset="77"/>
                  </a:rPr>
                  <a:t>HIV levels are high in untreated HIV infection </a:t>
                </a:r>
              </a:p>
            </p:txBody>
          </p:sp>
          <p:sp>
            <p:nvSpPr>
              <p:cNvPr id="11" name="TextBox 10">
                <a:extLst>
                  <a:ext uri="{FF2B5EF4-FFF2-40B4-BE49-F238E27FC236}">
                    <a16:creationId xmlns:a16="http://schemas.microsoft.com/office/drawing/2014/main" id="{0E647CCE-92FC-784D-9379-4A4C970EE0E6}"/>
                  </a:ext>
                </a:extLst>
              </p:cNvPr>
              <p:cNvSpPr txBox="1"/>
              <p:nvPr/>
            </p:nvSpPr>
            <p:spPr>
              <a:xfrm>
                <a:off x="5658915" y="1697153"/>
                <a:ext cx="2471176" cy="461665"/>
              </a:xfrm>
              <a:prstGeom prst="rect">
                <a:avLst/>
              </a:prstGeom>
              <a:noFill/>
            </p:spPr>
            <p:txBody>
              <a:bodyPr wrap="square" rtlCol="0">
                <a:spAutoFit/>
              </a:bodyPr>
              <a:lstStyle/>
              <a:p>
                <a:pPr algn="ctr"/>
                <a:r>
                  <a:rPr lang="en-US" sz="1200" b="1" dirty="0">
                    <a:latin typeface="Gill Sans MT" panose="020B0502020104020203" pitchFamily="34" charset="77"/>
                  </a:rPr>
                  <a:t>HIV medicines decrease HIV to “undetectable” levels</a:t>
                </a:r>
              </a:p>
            </p:txBody>
          </p:sp>
          <p:sp>
            <p:nvSpPr>
              <p:cNvPr id="12" name="TextBox 11">
                <a:extLst>
                  <a:ext uri="{FF2B5EF4-FFF2-40B4-BE49-F238E27FC236}">
                    <a16:creationId xmlns:a16="http://schemas.microsoft.com/office/drawing/2014/main" id="{7BF31EE4-117F-C74A-A095-53158740804A}"/>
                  </a:ext>
                </a:extLst>
              </p:cNvPr>
              <p:cNvSpPr txBox="1"/>
              <p:nvPr/>
            </p:nvSpPr>
            <p:spPr>
              <a:xfrm>
                <a:off x="8884816" y="1678029"/>
                <a:ext cx="2175937" cy="461665"/>
              </a:xfrm>
              <a:prstGeom prst="rect">
                <a:avLst/>
              </a:prstGeom>
              <a:noFill/>
            </p:spPr>
            <p:txBody>
              <a:bodyPr wrap="square" rtlCol="0">
                <a:spAutoFit/>
              </a:bodyPr>
              <a:lstStyle/>
              <a:p>
                <a:pPr algn="ctr"/>
                <a:r>
                  <a:rPr lang="en-US" sz="1200" b="1" dirty="0">
                    <a:latin typeface="Gill Sans MT" panose="020B0502020104020203" pitchFamily="34" charset="77"/>
                  </a:rPr>
                  <a:t>When HIV medicines are stopped, HIV “rebounds</a:t>
                </a:r>
                <a:r>
                  <a:rPr lang="en-US" sz="1200" dirty="0">
                    <a:latin typeface="Gill Sans MT" panose="020B0502020104020203" pitchFamily="34" charset="77"/>
                  </a:rPr>
                  <a:t>”</a:t>
                </a:r>
              </a:p>
            </p:txBody>
          </p:sp>
        </p:grpSp>
        <p:sp>
          <p:nvSpPr>
            <p:cNvPr id="13" name="TextBox 12">
              <a:extLst>
                <a:ext uri="{FF2B5EF4-FFF2-40B4-BE49-F238E27FC236}">
                  <a16:creationId xmlns:a16="http://schemas.microsoft.com/office/drawing/2014/main" id="{0E78DE38-5405-B849-88AC-4A4618796ADE}"/>
                </a:ext>
              </a:extLst>
            </p:cNvPr>
            <p:cNvSpPr txBox="1"/>
            <p:nvPr/>
          </p:nvSpPr>
          <p:spPr>
            <a:xfrm>
              <a:off x="4281678" y="3425816"/>
              <a:ext cx="3498727" cy="276999"/>
            </a:xfrm>
            <a:prstGeom prst="rect">
              <a:avLst/>
            </a:prstGeom>
            <a:noFill/>
          </p:spPr>
          <p:txBody>
            <a:bodyPr wrap="square" rtlCol="0">
              <a:spAutoFit/>
            </a:bodyPr>
            <a:lstStyle/>
            <a:p>
              <a:pPr algn="ctr"/>
              <a:r>
                <a:rPr lang="en-US" sz="1200" b="1" i="1" dirty="0">
                  <a:solidFill>
                    <a:schemeClr val="accent4"/>
                  </a:solidFill>
                  <a:latin typeface="Gill Sans MT" panose="020B0502020104020203" pitchFamily="34" charset="77"/>
                </a:rPr>
                <a:t>“</a:t>
              </a:r>
              <a:r>
                <a:rPr lang="en-US" sz="1200" b="1" i="1" dirty="0">
                  <a:solidFill>
                    <a:srgbClr val="3466FF"/>
                  </a:solidFill>
                  <a:latin typeface="Gill Sans MT" panose="020B0502020104020203" pitchFamily="34" charset="77"/>
                </a:rPr>
                <a:t>Highly Active Antiretroviral Therapy”  </a:t>
              </a:r>
            </a:p>
          </p:txBody>
        </p:sp>
      </p:grpSp>
      <p:grpSp>
        <p:nvGrpSpPr>
          <p:cNvPr id="3" name="Group 2">
            <a:extLst>
              <a:ext uri="{FF2B5EF4-FFF2-40B4-BE49-F238E27FC236}">
                <a16:creationId xmlns:a16="http://schemas.microsoft.com/office/drawing/2014/main" id="{FA8517CB-2C2B-E941-92B7-AA7EDA029F7B}"/>
              </a:ext>
            </a:extLst>
          </p:cNvPr>
          <p:cNvGrpSpPr/>
          <p:nvPr/>
        </p:nvGrpSpPr>
        <p:grpSpPr>
          <a:xfrm>
            <a:off x="511865" y="5876510"/>
            <a:ext cx="10689736" cy="461665"/>
            <a:chOff x="2124328" y="7520053"/>
            <a:chExt cx="10689736" cy="461665"/>
          </a:xfrm>
        </p:grpSpPr>
        <p:sp>
          <p:nvSpPr>
            <p:cNvPr id="7" name="Rectangle 36">
              <a:extLst>
                <a:ext uri="{FF2B5EF4-FFF2-40B4-BE49-F238E27FC236}">
                  <a16:creationId xmlns:a16="http://schemas.microsoft.com/office/drawing/2014/main" id="{2DA5FAB4-DFDB-DF46-A5FB-7C53C37CACF3}"/>
                </a:ext>
              </a:extLst>
            </p:cNvPr>
            <p:cNvSpPr>
              <a:spLocks noChangeArrowheads="1"/>
            </p:cNvSpPr>
            <p:nvPr/>
          </p:nvSpPr>
          <p:spPr bwMode="auto">
            <a:xfrm>
              <a:off x="3113973" y="7520053"/>
              <a:ext cx="9700091" cy="46166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p>
              <a:r>
                <a:rPr lang="en-US" sz="2400" b="1" i="1" dirty="0">
                  <a:solidFill>
                    <a:srgbClr val="00B0F0"/>
                  </a:solidFill>
                  <a:latin typeface="Gill Sans MT" panose="020B0502020104020203" pitchFamily="34" charset="77"/>
                  <a:cs typeface="Calibri Light" panose="020F0302020204030204" pitchFamily="34" charset="0"/>
                </a:rPr>
                <a:t>WHY?</a:t>
              </a:r>
              <a:r>
                <a:rPr lang="en-US" sz="2400" b="1" i="1" dirty="0">
                  <a:solidFill>
                    <a:schemeClr val="accent4"/>
                  </a:solidFill>
                  <a:latin typeface="Gill Sans MT" panose="020B0502020104020203" pitchFamily="34" charset="77"/>
                  <a:cs typeface="Calibri Light" panose="020F0302020204030204" pitchFamily="34" charset="0"/>
                </a:rPr>
                <a:t>  </a:t>
              </a:r>
              <a:r>
                <a:rPr lang="en-US" sz="2400" i="1" dirty="0">
                  <a:latin typeface="Gill Sans MT" panose="020B0502020104020203" pitchFamily="34" charset="77"/>
                  <a:cs typeface="Calibri Light" panose="020F0302020204030204" pitchFamily="34" charset="0"/>
                </a:rPr>
                <a:t>Because HIV hides in a </a:t>
              </a:r>
              <a:r>
                <a:rPr lang="en-US" sz="2400" b="1" i="1" dirty="0">
                  <a:solidFill>
                    <a:srgbClr val="00B0F0"/>
                  </a:solidFill>
                  <a:latin typeface="Gill Sans MT" panose="020B0502020104020203" pitchFamily="34" charset="77"/>
                  <a:cs typeface="Calibri Light" panose="020F0302020204030204" pitchFamily="34" charset="0"/>
                </a:rPr>
                <a:t>“reservoir”</a:t>
              </a:r>
              <a:r>
                <a:rPr lang="en-US" sz="2400" i="1" dirty="0">
                  <a:solidFill>
                    <a:srgbClr val="00B0F0"/>
                  </a:solidFill>
                  <a:latin typeface="Gill Sans MT" panose="020B0502020104020203" pitchFamily="34" charset="77"/>
                  <a:cs typeface="Calibri Light" panose="020F0302020204030204" pitchFamily="34" charset="0"/>
                </a:rPr>
                <a:t> </a:t>
              </a:r>
              <a:r>
                <a:rPr lang="en-US" sz="2400" i="1" dirty="0">
                  <a:latin typeface="Gill Sans MT" panose="020B0502020104020203" pitchFamily="34" charset="77"/>
                  <a:cs typeface="Calibri Light" panose="020F0302020204030204" pitchFamily="34" charset="0"/>
                </a:rPr>
                <a:t>that is not cleared by HIV medicines</a:t>
              </a:r>
            </a:p>
          </p:txBody>
        </p:sp>
        <p:sp>
          <p:nvSpPr>
            <p:cNvPr id="8" name="AutoShape 41">
              <a:extLst>
                <a:ext uri="{FF2B5EF4-FFF2-40B4-BE49-F238E27FC236}">
                  <a16:creationId xmlns:a16="http://schemas.microsoft.com/office/drawing/2014/main" id="{B4C3FDF7-430D-9840-B8E0-9CBE43F75069}"/>
                </a:ext>
              </a:extLst>
            </p:cNvPr>
            <p:cNvSpPr>
              <a:spLocks noChangeArrowheads="1"/>
            </p:cNvSpPr>
            <p:nvPr/>
          </p:nvSpPr>
          <p:spPr bwMode="auto">
            <a:xfrm>
              <a:off x="2124328" y="7561844"/>
              <a:ext cx="989645" cy="419874"/>
            </a:xfrm>
            <a:prstGeom prst="rightArrow">
              <a:avLst>
                <a:gd name="adj1" fmla="val 50000"/>
                <a:gd name="adj2" fmla="val 35000"/>
              </a:avLst>
            </a:prstGeom>
            <a:solidFill>
              <a:srgbClr val="00B0F0"/>
            </a:solidFill>
            <a:ln w="9525">
              <a:noFill/>
              <a:miter lim="800000"/>
              <a:headEnd/>
              <a:tailEnd/>
            </a:ln>
          </p:spPr>
          <p:txBody>
            <a:bodyPr wrap="none" anchor="ctr"/>
            <a:lstStyle/>
            <a:p>
              <a:endParaRPr lang="en-US" sz="1350" dirty="0">
                <a:latin typeface="Calibri"/>
                <a:cs typeface="Calibri"/>
              </a:endParaRPr>
            </a:p>
          </p:txBody>
        </p:sp>
      </p:grpSp>
    </p:spTree>
    <p:extLst>
      <p:ext uri="{BB962C8B-B14F-4D97-AF65-F5344CB8AC3E}">
        <p14:creationId xmlns:p14="http://schemas.microsoft.com/office/powerpoint/2010/main" val="627317846"/>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603</TotalTime>
  <Words>1161</Words>
  <Application>Microsoft Macintosh PowerPoint</Application>
  <PresentationFormat>Widescreen</PresentationFormat>
  <Paragraphs>148</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Aptos Display</vt:lpstr>
      <vt:lpstr>Arial</vt:lpstr>
      <vt:lpstr>Calibri</vt:lpstr>
      <vt:lpstr>Gill Sans MT</vt:lpstr>
      <vt:lpstr>Office Theme</vt:lpstr>
      <vt:lpstr>Risks and risk-mitigation -  ART stockout/unavailability Important considerations</vt:lpstr>
      <vt:lpstr>CD4 counts, HIV viral load and risk of adverse events</vt:lpstr>
      <vt:lpstr>Impact of Antiretroviral Therapy (ART)</vt:lpstr>
      <vt:lpstr>Why is viral suppression so important?</vt:lpstr>
      <vt:lpstr>Why is adherence to ART so important?</vt:lpstr>
      <vt:lpstr>PowerPoint Presentation</vt:lpstr>
      <vt:lpstr>When is resistance most likely to arise?</vt:lpstr>
      <vt:lpstr>So what happens when ART is stopped completly?</vt:lpstr>
      <vt:lpstr>Current Medicines Do Not Eliminate HIV</vt:lpstr>
      <vt:lpstr>Important short-term considerations and symptoms if ART stopped</vt:lpstr>
      <vt:lpstr>Medium-to-long term effects of ART interruption – insights from the SMART Trial</vt:lpstr>
      <vt:lpstr>PowerPoint Presentation</vt:lpstr>
      <vt:lpstr>Other issues with ART interruption</vt:lpstr>
      <vt:lpstr>Can we use intermittent therapy in an even smarter way?</vt:lpstr>
      <vt:lpstr>Exploiting the pharmacokinetics and ‘forgiveness’ of modern ART</vt:lpstr>
      <vt:lpstr>PowerPoint Presentation</vt:lpstr>
      <vt:lpstr>Before we look at the results, some important considerations on who was enrolled</vt:lpstr>
      <vt:lpstr>PowerPoint Presentation</vt:lpstr>
      <vt:lpstr>So what can we conclude about intermittent ART (4-days on/3-days off)</vt:lpstr>
      <vt:lpstr>So, if absolutely necessary, who can turn to intermittent ART regimen in the short-term</vt:lpstr>
      <vt:lpstr>Who shouldn’t consider intermittent ART</vt:lpstr>
      <vt:lpstr>What about interruption of OI prophylaxis/OI treatment/pre-emptive treatment?</vt:lpstr>
      <vt:lpstr>Some final thoughts:</vt:lpstr>
      <vt:lpstr>Acknowledgments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Sanjay Bhagani</dc:creator>
  <cp:lastModifiedBy>simon collins</cp:lastModifiedBy>
  <cp:revision>6</cp:revision>
  <dcterms:created xsi:type="dcterms:W3CDTF">2025-03-17T09:13:28Z</dcterms:created>
  <dcterms:modified xsi:type="dcterms:W3CDTF">2025-03-20T13:33:14Z</dcterms:modified>
</cp:coreProperties>
</file>