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6"/>
  </p:notesMasterIdLst>
  <p:handoutMasterIdLst>
    <p:handoutMasterId r:id="rId27"/>
  </p:handoutMasterIdLst>
  <p:sldIdLst>
    <p:sldId id="256" r:id="rId2"/>
    <p:sldId id="666" r:id="rId3"/>
    <p:sldId id="642" r:id="rId4"/>
    <p:sldId id="678" r:id="rId5"/>
    <p:sldId id="679" r:id="rId6"/>
    <p:sldId id="683" r:id="rId7"/>
    <p:sldId id="684" r:id="rId8"/>
    <p:sldId id="682" r:id="rId9"/>
    <p:sldId id="680" r:id="rId10"/>
    <p:sldId id="672" r:id="rId11"/>
    <p:sldId id="664" r:id="rId12"/>
    <p:sldId id="656" r:id="rId13"/>
    <p:sldId id="681" r:id="rId14"/>
    <p:sldId id="668" r:id="rId15"/>
    <p:sldId id="621" r:id="rId16"/>
    <p:sldId id="626" r:id="rId17"/>
    <p:sldId id="654" r:id="rId18"/>
    <p:sldId id="638" r:id="rId19"/>
    <p:sldId id="648" r:id="rId20"/>
    <p:sldId id="669" r:id="rId21"/>
    <p:sldId id="675" r:id="rId22"/>
    <p:sldId id="676" r:id="rId23"/>
    <p:sldId id="671" r:id="rId24"/>
    <p:sldId id="661" r:id="rId25"/>
  </p:sldIdLst>
  <p:sldSz cx="9144000" cy="5143500" type="screen16x9"/>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13"/>
    <p:restoredTop sz="82041"/>
  </p:normalViewPr>
  <p:slideViewPr>
    <p:cSldViewPr>
      <p:cViewPr varScale="1">
        <p:scale>
          <a:sx n="133" d="100"/>
          <a:sy n="133" d="100"/>
        </p:scale>
        <p:origin x="1456" y="176"/>
      </p:cViewPr>
      <p:guideLst>
        <p:guide orient="horz" pos="1620"/>
        <p:guide pos="2880"/>
      </p:guideLst>
    </p:cSldViewPr>
  </p:slideViewPr>
  <p:outlineViewPr>
    <p:cViewPr>
      <p:scale>
        <a:sx n="33" d="100"/>
        <a:sy n="33" d="100"/>
      </p:scale>
      <p:origin x="304" y="3072"/>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65" d="100"/>
          <a:sy n="165" d="100"/>
        </p:scale>
        <p:origin x="-1088"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B97DF85-792D-3458-2652-4F07D89CBED1}"/>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Arial" charset="0"/>
                <a:ea typeface="ＭＳ Ｐゴシック" charset="0"/>
                <a:cs typeface="ＭＳ Ｐゴシック" charset="0"/>
              </a:defRPr>
            </a:lvl1pPr>
          </a:lstStyle>
          <a:p>
            <a:pPr>
              <a:defRPr/>
            </a:pPr>
            <a:endParaRPr lang="en-US"/>
          </a:p>
        </p:txBody>
      </p:sp>
      <p:sp>
        <p:nvSpPr>
          <p:cNvPr id="3" name="Date Placeholder 2">
            <a:extLst>
              <a:ext uri="{FF2B5EF4-FFF2-40B4-BE49-F238E27FC236}">
                <a16:creationId xmlns:a16="http://schemas.microsoft.com/office/drawing/2014/main" id="{7ECF752E-63BB-4457-F7BF-2BDD5D49F918}"/>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E22BFF91-84A5-0746-837E-88E380D34C11}" type="datetimeFigureOut">
              <a:rPr lang="en-US" altLang="en-US"/>
              <a:pPr>
                <a:defRPr/>
              </a:pPr>
              <a:t>7/22/26</a:t>
            </a:fld>
            <a:endParaRPr lang="en-US" altLang="en-US"/>
          </a:p>
        </p:txBody>
      </p:sp>
      <p:sp>
        <p:nvSpPr>
          <p:cNvPr id="4" name="Footer Placeholder 3">
            <a:extLst>
              <a:ext uri="{FF2B5EF4-FFF2-40B4-BE49-F238E27FC236}">
                <a16:creationId xmlns:a16="http://schemas.microsoft.com/office/drawing/2014/main" id="{A5A8D1E7-BAFB-F036-3ED9-0E219E8B08B6}"/>
              </a:ext>
            </a:extLst>
          </p:cNvPr>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Arial" charset="0"/>
                <a:ea typeface="ＭＳ Ｐゴシック" charset="0"/>
                <a:cs typeface="ＭＳ Ｐゴシック" charset="0"/>
              </a:defRPr>
            </a:lvl1pPr>
          </a:lstStyle>
          <a:p>
            <a:pPr>
              <a:defRPr/>
            </a:pPr>
            <a:endParaRPr lang="en-US"/>
          </a:p>
        </p:txBody>
      </p:sp>
      <p:sp>
        <p:nvSpPr>
          <p:cNvPr id="5" name="Slide Number Placeholder 4">
            <a:extLst>
              <a:ext uri="{FF2B5EF4-FFF2-40B4-BE49-F238E27FC236}">
                <a16:creationId xmlns:a16="http://schemas.microsoft.com/office/drawing/2014/main" id="{5465CF12-0136-40A3-343A-6F72548833D2}"/>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39683E4D-F7E0-4844-A174-F07087680B32}"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3BAF1338-2825-61C4-E9FB-C1CE505CAF3E}"/>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atin typeface="Arial" charset="0"/>
                <a:ea typeface="ＭＳ Ｐゴシック" charset="0"/>
                <a:cs typeface="ＭＳ Ｐゴシック" charset="0"/>
              </a:defRPr>
            </a:lvl1pPr>
          </a:lstStyle>
          <a:p>
            <a:pPr>
              <a:defRPr/>
            </a:pPr>
            <a:endParaRPr lang="en-US"/>
          </a:p>
        </p:txBody>
      </p:sp>
      <p:sp>
        <p:nvSpPr>
          <p:cNvPr id="14339" name="Rectangle 3">
            <a:extLst>
              <a:ext uri="{FF2B5EF4-FFF2-40B4-BE49-F238E27FC236}">
                <a16:creationId xmlns:a16="http://schemas.microsoft.com/office/drawing/2014/main" id="{B0AE1F4A-C805-2300-8316-2F4ABA278506}"/>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charset="0"/>
                <a:cs typeface="ＭＳ Ｐゴシック" charset="0"/>
              </a:defRPr>
            </a:lvl1pPr>
          </a:lstStyle>
          <a:p>
            <a:pPr>
              <a:defRPr/>
            </a:pPr>
            <a:endParaRPr lang="en-US"/>
          </a:p>
        </p:txBody>
      </p:sp>
      <p:sp>
        <p:nvSpPr>
          <p:cNvPr id="2052" name="Rectangle 4">
            <a:extLst>
              <a:ext uri="{FF2B5EF4-FFF2-40B4-BE49-F238E27FC236}">
                <a16:creationId xmlns:a16="http://schemas.microsoft.com/office/drawing/2014/main" id="{145DAB74-D10E-DA9B-428A-F989208A92F3}"/>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41" name="Rectangle 5">
            <a:extLst>
              <a:ext uri="{FF2B5EF4-FFF2-40B4-BE49-F238E27FC236}">
                <a16:creationId xmlns:a16="http://schemas.microsoft.com/office/drawing/2014/main" id="{F45CDD3E-D024-BF60-DC5B-69663E1C4615}"/>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342" name="Rectangle 6">
            <a:extLst>
              <a:ext uri="{FF2B5EF4-FFF2-40B4-BE49-F238E27FC236}">
                <a16:creationId xmlns:a16="http://schemas.microsoft.com/office/drawing/2014/main" id="{D3A5E1CE-F25F-4D68-A8A0-5A11FE12782B}"/>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atin typeface="Arial" charset="0"/>
                <a:ea typeface="ＭＳ Ｐゴシック" charset="0"/>
                <a:cs typeface="ＭＳ Ｐゴシック" charset="0"/>
              </a:defRPr>
            </a:lvl1pPr>
          </a:lstStyle>
          <a:p>
            <a:pPr>
              <a:defRPr/>
            </a:pPr>
            <a:endParaRPr lang="en-US"/>
          </a:p>
        </p:txBody>
      </p:sp>
      <p:sp>
        <p:nvSpPr>
          <p:cNvPr id="14343" name="Rectangle 7">
            <a:extLst>
              <a:ext uri="{FF2B5EF4-FFF2-40B4-BE49-F238E27FC236}">
                <a16:creationId xmlns:a16="http://schemas.microsoft.com/office/drawing/2014/main" id="{0DBF1024-1281-DAC8-29F8-771068BD3A04}"/>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vl1pPr>
          </a:lstStyle>
          <a:p>
            <a:pPr>
              <a:defRPr/>
            </a:pPr>
            <a:fld id="{61E1ECAF-FAEC-5946-9A7E-8EED4258857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Slide Image Placeholder 1">
            <a:extLst>
              <a:ext uri="{FF2B5EF4-FFF2-40B4-BE49-F238E27FC236}">
                <a16:creationId xmlns:a16="http://schemas.microsoft.com/office/drawing/2014/main" id="{06B9171F-D858-7398-3E6F-CB00BE05CFD2}"/>
              </a:ext>
            </a:extLst>
          </p:cNvPr>
          <p:cNvSpPr>
            <a:spLocks noGrp="1" noRot="1" noChangeAspect="1" noChangeArrowheads="1" noTextEdit="1"/>
          </p:cNvSpPr>
          <p:nvPr>
            <p:ph type="sldImg"/>
          </p:nvPr>
        </p:nvSpPr>
        <p:spPr>
          <a:ln/>
        </p:spPr>
      </p:sp>
      <p:sp>
        <p:nvSpPr>
          <p:cNvPr id="5122" name="Notes Placeholder 2">
            <a:extLst>
              <a:ext uri="{FF2B5EF4-FFF2-40B4-BE49-F238E27FC236}">
                <a16:creationId xmlns:a16="http://schemas.microsoft.com/office/drawing/2014/main" id="{E9A1F3EA-347A-1ECA-C614-BEE52E2B3AF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ea typeface="ＭＳ Ｐゴシック" panose="020B0600070205080204" pitchFamily="34" charset="-128"/>
              </a:rPr>
              <a:t>Thank you for the chance to talk.</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This is a really dynamic part of research</a:t>
            </a:r>
          </a:p>
          <a:p>
            <a:endParaRPr lang="en-US" altLang="en-US" dirty="0">
              <a:latin typeface="Arial" panose="020B0604020202020204" pitchFamily="34" charset="0"/>
              <a:ea typeface="ＭＳ Ｐゴシック" panose="020B0600070205080204" pitchFamily="34" charset="-128"/>
            </a:endParaRPr>
          </a:p>
          <a:p>
            <a:endParaRPr lang="en-GB" altLang="en-US" dirty="0">
              <a:latin typeface="Arial" panose="020B0604020202020204" pitchFamily="34" charset="0"/>
              <a:ea typeface="ＭＳ Ｐゴシック" panose="020B0600070205080204" pitchFamily="34" charset="-128"/>
            </a:endParaRPr>
          </a:p>
          <a:p>
            <a:endParaRPr lang="en-GB" altLang="en-US" dirty="0">
              <a:latin typeface="Arial" panose="020B0604020202020204" pitchFamily="34" charset="0"/>
              <a:ea typeface="ＭＳ Ｐゴシック" panose="020B0600070205080204" pitchFamily="34" charset="-128"/>
            </a:endParaRPr>
          </a:p>
        </p:txBody>
      </p:sp>
      <p:sp>
        <p:nvSpPr>
          <p:cNvPr id="5123" name="Slide Number Placeholder 3">
            <a:extLst>
              <a:ext uri="{FF2B5EF4-FFF2-40B4-BE49-F238E27FC236}">
                <a16:creationId xmlns:a16="http://schemas.microsoft.com/office/drawing/2014/main" id="{54C401AD-8A27-1F57-6CB0-E1B35AD7A10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7D84C83-5E6C-194B-8BD7-6545D81CEB48}" type="slidenum">
              <a:rPr lang="en-US" altLang="en-US" sz="1200" smtClean="0"/>
              <a:pPr/>
              <a:t>1</a:t>
            </a:fld>
            <a:endParaRPr lang="en-US" alt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8583540E-BD58-771C-B1D3-A14DE9C30477}"/>
              </a:ext>
            </a:extLst>
          </p:cNvPr>
          <p:cNvSpPr>
            <a:spLocks noGrp="1" noRot="1" noChangeAspect="1" noChangeArrowheads="1" noTextEdit="1"/>
          </p:cNvSpPr>
          <p:nvPr>
            <p:ph type="sldImg"/>
          </p:nvPr>
        </p:nvSpPr>
        <p:spPr>
          <a:ln/>
        </p:spPr>
      </p:sp>
      <p:sp>
        <p:nvSpPr>
          <p:cNvPr id="15362" name="Notes Placeholder 2">
            <a:extLst>
              <a:ext uri="{FF2B5EF4-FFF2-40B4-BE49-F238E27FC236}">
                <a16:creationId xmlns:a16="http://schemas.microsoft.com/office/drawing/2014/main" id="{4C025D56-1CA1-D0CD-7868-DFFC72775B4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ea typeface="ＭＳ Ｐゴシック" panose="020B0600070205080204" pitchFamily="34" charset="-128"/>
              </a:rPr>
              <a:t>Luckily, altruism for science and the future often still a main reason to join studies.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But also still an imbalance with expectations.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At one of the pre-CROI or IAS cure meetings - maybe 150 </a:t>
            </a:r>
            <a:r>
              <a:rPr lang="en-US" altLang="en-US" dirty="0" err="1">
                <a:latin typeface="Arial" panose="020B0604020202020204" pitchFamily="34" charset="0"/>
                <a:ea typeface="ＭＳ Ｐゴシック" panose="020B0600070205080204" pitchFamily="34" charset="-128"/>
              </a:rPr>
              <a:t>delegtes</a:t>
            </a:r>
            <a:r>
              <a:rPr lang="en-US" altLang="en-US" dirty="0">
                <a:latin typeface="Arial" panose="020B0604020202020204" pitchFamily="34" charset="0"/>
                <a:ea typeface="ＭＳ Ｐゴシック" panose="020B0600070205080204" pitchFamily="34" charset="-128"/>
              </a:rPr>
              <a:t> - this issue of disconnect was discussed in detail.</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And someone still stood up and </a:t>
            </a:r>
            <a:r>
              <a:rPr lang="en-US" altLang="en-US" dirty="0" err="1">
                <a:latin typeface="Arial" panose="020B0604020202020204" pitchFamily="34" charset="0"/>
                <a:ea typeface="ＭＳ Ｐゴシック" panose="020B0600070205080204" pitchFamily="34" charset="-128"/>
              </a:rPr>
              <a:t>saids</a:t>
            </a:r>
            <a:r>
              <a:rPr lang="en-US" altLang="en-US" dirty="0">
                <a:latin typeface="Arial" panose="020B0604020202020204" pitchFamily="34" charset="0"/>
                <a:ea typeface="ＭＳ Ｐゴシック" panose="020B0600070205080204" pitchFamily="34" charset="-128"/>
              </a:rPr>
              <a:t> :yes, but I might be the one who is </a:t>
            </a:r>
            <a:r>
              <a:rPr lang="en-US" altLang="en-US" dirty="0" err="1">
                <a:latin typeface="Arial" panose="020B0604020202020204" pitchFamily="34" charset="0"/>
                <a:ea typeface="ＭＳ Ｐゴシック" panose="020B0600070205080204" pitchFamily="34" charset="-128"/>
              </a:rPr>
              <a:t>luckly</a:t>
            </a:r>
            <a:r>
              <a:rPr lang="en-US" altLang="en-US" dirty="0">
                <a:latin typeface="Arial" panose="020B0604020202020204" pitchFamily="34" charset="0"/>
                <a:ea typeface="ＭＳ Ｐゴシック" panose="020B0600070205080204" pitchFamily="34" charset="-128"/>
              </a:rPr>
              <a:t>:.</a:t>
            </a:r>
          </a:p>
          <a:p>
            <a:endParaRPr lang="en-US" altLang="en-US"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Does informed consent say 10% chance of taking &gt;12 weeks to resuppress?</a:t>
            </a:r>
          </a:p>
          <a:p>
            <a:endParaRPr lang="en-US" altLang="en-US"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p:txBody>
      </p:sp>
      <p:sp>
        <p:nvSpPr>
          <p:cNvPr id="15363" name="Slide Number Placeholder 3">
            <a:extLst>
              <a:ext uri="{FF2B5EF4-FFF2-40B4-BE49-F238E27FC236}">
                <a16:creationId xmlns:a16="http://schemas.microsoft.com/office/drawing/2014/main" id="{FFF417F8-616C-7EB6-72EF-36826568A44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7BC9A54-8C7F-3B46-94D0-EAA4D131B410}"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570D3-694B-532E-B9C3-7A0970B147EF}"/>
            </a:ext>
          </a:extLst>
        </p:cNvPr>
        <p:cNvGrpSpPr/>
        <p:nvPr/>
      </p:nvGrpSpPr>
      <p:grpSpPr>
        <a:xfrm>
          <a:off x="0" y="0"/>
          <a:ext cx="0" cy="0"/>
          <a:chOff x="0" y="0"/>
          <a:chExt cx="0" cy="0"/>
        </a:xfrm>
      </p:grpSpPr>
      <p:sp>
        <p:nvSpPr>
          <p:cNvPr id="7169" name="Slide Image Placeholder 1">
            <a:extLst>
              <a:ext uri="{FF2B5EF4-FFF2-40B4-BE49-F238E27FC236}">
                <a16:creationId xmlns:a16="http://schemas.microsoft.com/office/drawing/2014/main" id="{9E574B41-705E-054E-AB41-6C9E77C5F0B0}"/>
              </a:ext>
            </a:extLst>
          </p:cNvPr>
          <p:cNvSpPr>
            <a:spLocks noGrp="1" noRot="1" noChangeAspect="1" noChangeArrowheads="1" noTextEdit="1"/>
          </p:cNvSpPr>
          <p:nvPr>
            <p:ph type="sldImg"/>
          </p:nvPr>
        </p:nvSpPr>
        <p:spPr>
          <a:ln/>
        </p:spPr>
      </p:sp>
      <p:sp>
        <p:nvSpPr>
          <p:cNvPr id="7170" name="Notes Placeholder 2">
            <a:extLst>
              <a:ext uri="{FF2B5EF4-FFF2-40B4-BE49-F238E27FC236}">
                <a16:creationId xmlns:a16="http://schemas.microsoft.com/office/drawing/2014/main" id="{C8D30B92-227B-208E-E5C9-5E034BD87EB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GB" altLang="en-US" sz="1200" dirty="0" err="1">
                <a:solidFill>
                  <a:srgbClr val="FF0000"/>
                </a:solidFill>
                <a:latin typeface="Helvetica" pitchFamily="2" charset="0"/>
              </a:rPr>
              <a:t>Iit</a:t>
            </a:r>
            <a:r>
              <a:rPr lang="en-GB" altLang="en-US" sz="1200" dirty="0">
                <a:solidFill>
                  <a:srgbClr val="FF0000"/>
                </a:solidFill>
                <a:latin typeface="Helvetica" pitchFamily="2" charset="0"/>
              </a:rPr>
              <a:t> would be good to get a few ideas – which are tricky at first</a:t>
            </a:r>
            <a:endParaRPr lang="en-US" altLang="en-US" sz="1400" dirty="0"/>
          </a:p>
        </p:txBody>
      </p:sp>
      <p:sp>
        <p:nvSpPr>
          <p:cNvPr id="7171" name="Slide Number Placeholder 3">
            <a:extLst>
              <a:ext uri="{FF2B5EF4-FFF2-40B4-BE49-F238E27FC236}">
                <a16:creationId xmlns:a16="http://schemas.microsoft.com/office/drawing/2014/main" id="{E9E0136B-6740-976A-0719-EB0C757EC6E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903ABF4-8827-9B46-8BC4-F07E49CD6C11}" type="slidenum">
              <a:rPr lang="en-US" altLang="en-US" sz="1200" smtClean="0"/>
              <a:pPr/>
              <a:t>11</a:t>
            </a:fld>
            <a:endParaRPr lang="en-US" altLang="en-US" sz="1200"/>
          </a:p>
        </p:txBody>
      </p:sp>
    </p:spTree>
    <p:extLst>
      <p:ext uri="{BB962C8B-B14F-4D97-AF65-F5344CB8AC3E}">
        <p14:creationId xmlns:p14="http://schemas.microsoft.com/office/powerpoint/2010/main" val="28349212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a:extLst>
              <a:ext uri="{FF2B5EF4-FFF2-40B4-BE49-F238E27FC236}">
                <a16:creationId xmlns:a16="http://schemas.microsoft.com/office/drawing/2014/main" id="{01BC6248-E071-32A9-B862-38E9812B3144}"/>
              </a:ext>
            </a:extLst>
          </p:cNvPr>
          <p:cNvSpPr>
            <a:spLocks noGrp="1" noRot="1" noChangeAspect="1" noChangeArrowheads="1" noTextEdit="1"/>
          </p:cNvSpPr>
          <p:nvPr>
            <p:ph type="sldImg"/>
          </p:nvPr>
        </p:nvSpPr>
        <p:spPr>
          <a:ln/>
        </p:spPr>
      </p:sp>
      <p:sp>
        <p:nvSpPr>
          <p:cNvPr id="27650" name="Notes Placeholder 2">
            <a:extLst>
              <a:ext uri="{FF2B5EF4-FFF2-40B4-BE49-F238E27FC236}">
                <a16:creationId xmlns:a16="http://schemas.microsoft.com/office/drawing/2014/main" id="{15350508-8C37-523B-6795-DCA1960B1CA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
        <p:nvSpPr>
          <p:cNvPr id="27651" name="Slide Number Placeholder 3">
            <a:extLst>
              <a:ext uri="{FF2B5EF4-FFF2-40B4-BE49-F238E27FC236}">
                <a16:creationId xmlns:a16="http://schemas.microsoft.com/office/drawing/2014/main" id="{09F93680-9DDC-68A0-25E2-CA9C6CE2187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D55A942F-BBB6-CE4C-B84A-8961710B2AD2}" type="slidenum">
              <a:rPr lang="en-US" altLang="en-US" sz="1200" smtClean="0"/>
              <a:pPr/>
              <a:t>12</a:t>
            </a:fld>
            <a:endParaRPr lang="en-US" alt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4337E-BB3F-2366-3242-A096F5E8E5C2}"/>
            </a:ext>
          </a:extLst>
        </p:cNvPr>
        <p:cNvGrpSpPr/>
        <p:nvPr/>
      </p:nvGrpSpPr>
      <p:grpSpPr>
        <a:xfrm>
          <a:off x="0" y="0"/>
          <a:ext cx="0" cy="0"/>
          <a:chOff x="0" y="0"/>
          <a:chExt cx="0" cy="0"/>
        </a:xfrm>
      </p:grpSpPr>
      <p:sp>
        <p:nvSpPr>
          <p:cNvPr id="7169" name="Slide Image Placeholder 1">
            <a:extLst>
              <a:ext uri="{FF2B5EF4-FFF2-40B4-BE49-F238E27FC236}">
                <a16:creationId xmlns:a16="http://schemas.microsoft.com/office/drawing/2014/main" id="{08E4F901-2E3D-2D4F-1651-9F17CCA61EA9}"/>
              </a:ext>
            </a:extLst>
          </p:cNvPr>
          <p:cNvSpPr>
            <a:spLocks noGrp="1" noRot="1" noChangeAspect="1" noChangeArrowheads="1" noTextEdit="1"/>
          </p:cNvSpPr>
          <p:nvPr>
            <p:ph type="sldImg"/>
          </p:nvPr>
        </p:nvSpPr>
        <p:spPr>
          <a:ln/>
        </p:spPr>
      </p:sp>
      <p:sp>
        <p:nvSpPr>
          <p:cNvPr id="7170" name="Notes Placeholder 2">
            <a:extLst>
              <a:ext uri="{FF2B5EF4-FFF2-40B4-BE49-F238E27FC236}">
                <a16:creationId xmlns:a16="http://schemas.microsoft.com/office/drawing/2014/main" id="{F733BD03-A892-E635-DBBF-60DB8844F3B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a typeface="ＭＳ Ｐゴシック" panose="020B0600070205080204" pitchFamily="34" charset="-128"/>
            </a:endParaRPr>
          </a:p>
        </p:txBody>
      </p:sp>
      <p:sp>
        <p:nvSpPr>
          <p:cNvPr id="7171" name="Slide Number Placeholder 3">
            <a:extLst>
              <a:ext uri="{FF2B5EF4-FFF2-40B4-BE49-F238E27FC236}">
                <a16:creationId xmlns:a16="http://schemas.microsoft.com/office/drawing/2014/main" id="{ED9D09FB-6A36-298A-16A4-A9C3B2C409D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903ABF4-8827-9B46-8BC4-F07E49CD6C11}" type="slidenum">
              <a:rPr lang="en-US" altLang="en-US" sz="1200" smtClean="0"/>
              <a:pPr/>
              <a:t>13</a:t>
            </a:fld>
            <a:endParaRPr lang="en-US" altLang="en-US" sz="1200"/>
          </a:p>
        </p:txBody>
      </p:sp>
    </p:spTree>
    <p:extLst>
      <p:ext uri="{BB962C8B-B14F-4D97-AF65-F5344CB8AC3E}">
        <p14:creationId xmlns:p14="http://schemas.microsoft.com/office/powerpoint/2010/main" val="40925107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73444-60B3-67F9-AA86-DF1879096221}"/>
            </a:ext>
          </a:extLst>
        </p:cNvPr>
        <p:cNvGrpSpPr/>
        <p:nvPr/>
      </p:nvGrpSpPr>
      <p:grpSpPr>
        <a:xfrm>
          <a:off x="0" y="0"/>
          <a:ext cx="0" cy="0"/>
          <a:chOff x="0" y="0"/>
          <a:chExt cx="0" cy="0"/>
        </a:xfrm>
      </p:grpSpPr>
      <p:sp>
        <p:nvSpPr>
          <p:cNvPr id="7169" name="Slide Image Placeholder 1">
            <a:extLst>
              <a:ext uri="{FF2B5EF4-FFF2-40B4-BE49-F238E27FC236}">
                <a16:creationId xmlns:a16="http://schemas.microsoft.com/office/drawing/2014/main" id="{1ACBF93E-8E44-6232-CE3D-A4F597057176}"/>
              </a:ext>
            </a:extLst>
          </p:cNvPr>
          <p:cNvSpPr>
            <a:spLocks noGrp="1" noRot="1" noChangeAspect="1" noChangeArrowheads="1" noTextEdit="1"/>
          </p:cNvSpPr>
          <p:nvPr>
            <p:ph type="sldImg"/>
          </p:nvPr>
        </p:nvSpPr>
        <p:spPr>
          <a:ln/>
        </p:spPr>
      </p:sp>
      <p:sp>
        <p:nvSpPr>
          <p:cNvPr id="7170" name="Notes Placeholder 2">
            <a:extLst>
              <a:ext uri="{FF2B5EF4-FFF2-40B4-BE49-F238E27FC236}">
                <a16:creationId xmlns:a16="http://schemas.microsoft.com/office/drawing/2014/main" id="{A40C180B-ECD1-F1B3-C27A-75B6BF8B75F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a typeface="ＭＳ Ｐゴシック" panose="020B0600070205080204" pitchFamily="34" charset="-128"/>
            </a:endParaRPr>
          </a:p>
        </p:txBody>
      </p:sp>
      <p:sp>
        <p:nvSpPr>
          <p:cNvPr id="7171" name="Slide Number Placeholder 3">
            <a:extLst>
              <a:ext uri="{FF2B5EF4-FFF2-40B4-BE49-F238E27FC236}">
                <a16:creationId xmlns:a16="http://schemas.microsoft.com/office/drawing/2014/main" id="{7C9F94A7-2D73-4A54-D417-26D987147AB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903ABF4-8827-9B46-8BC4-F07E49CD6C11}" type="slidenum">
              <a:rPr lang="en-US" altLang="en-US" sz="1200" smtClean="0"/>
              <a:pPr/>
              <a:t>14</a:t>
            </a:fld>
            <a:endParaRPr lang="en-US" altLang="en-US" sz="1200"/>
          </a:p>
        </p:txBody>
      </p:sp>
    </p:spTree>
    <p:extLst>
      <p:ext uri="{BB962C8B-B14F-4D97-AF65-F5344CB8AC3E}">
        <p14:creationId xmlns:p14="http://schemas.microsoft.com/office/powerpoint/2010/main" val="13899725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a:extLst>
              <a:ext uri="{FF2B5EF4-FFF2-40B4-BE49-F238E27FC236}">
                <a16:creationId xmlns:a16="http://schemas.microsoft.com/office/drawing/2014/main" id="{7BEDFDD9-2326-B0DF-3715-CE58B2DECF39}"/>
              </a:ext>
            </a:extLst>
          </p:cNvPr>
          <p:cNvSpPr>
            <a:spLocks noGrp="1" noRot="1" noChangeAspect="1" noChangeArrowheads="1" noTextEdit="1"/>
          </p:cNvSpPr>
          <p:nvPr>
            <p:ph type="sldImg"/>
          </p:nvPr>
        </p:nvSpPr>
        <p:spPr>
          <a:ln/>
        </p:spPr>
      </p:sp>
      <p:sp>
        <p:nvSpPr>
          <p:cNvPr id="52226" name="Notes Placeholder 2">
            <a:extLst>
              <a:ext uri="{FF2B5EF4-FFF2-40B4-BE49-F238E27FC236}">
                <a16:creationId xmlns:a16="http://schemas.microsoft.com/office/drawing/2014/main" id="{F9273285-C3D9-073D-9EC2-F4BFB7F9E31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a typeface="ＭＳ Ｐゴシック" panose="020B0600070205080204" pitchFamily="34" charset="-128"/>
            </a:endParaRPr>
          </a:p>
        </p:txBody>
      </p:sp>
      <p:sp>
        <p:nvSpPr>
          <p:cNvPr id="52227" name="Slide Number Placeholder 3">
            <a:extLst>
              <a:ext uri="{FF2B5EF4-FFF2-40B4-BE49-F238E27FC236}">
                <a16:creationId xmlns:a16="http://schemas.microsoft.com/office/drawing/2014/main" id="{6B1F99BB-3987-BC81-95A2-E2D7ED21271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DCAE9FE3-7A73-9C4D-97BA-1441170D49EE}" type="slidenum">
              <a:rPr lang="en-US" altLang="en-US" sz="1200" smtClean="0"/>
              <a:pPr/>
              <a:t>15</a:t>
            </a:fld>
            <a:endParaRPr lang="en-US" altLang="en-US"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a:extLst>
              <a:ext uri="{FF2B5EF4-FFF2-40B4-BE49-F238E27FC236}">
                <a16:creationId xmlns:a16="http://schemas.microsoft.com/office/drawing/2014/main" id="{781D7F6D-B5AA-11B7-1544-D0F972EC2464}"/>
              </a:ext>
            </a:extLst>
          </p:cNvPr>
          <p:cNvSpPr>
            <a:spLocks noGrp="1" noRot="1" noChangeAspect="1" noChangeArrowheads="1" noTextEdit="1"/>
          </p:cNvSpPr>
          <p:nvPr>
            <p:ph type="sldImg"/>
          </p:nvPr>
        </p:nvSpPr>
        <p:spPr>
          <a:ln/>
        </p:spPr>
      </p:sp>
      <p:sp>
        <p:nvSpPr>
          <p:cNvPr id="21506" name="Notes Placeholder 2">
            <a:extLst>
              <a:ext uri="{FF2B5EF4-FFF2-40B4-BE49-F238E27FC236}">
                <a16:creationId xmlns:a16="http://schemas.microsoft.com/office/drawing/2014/main" id="{191A1EB4-38C7-373D-756F-77CFDC39101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latin typeface="Arial" panose="020B0604020202020204" pitchFamily="34" charset="0"/>
                <a:ea typeface="ＭＳ Ｐゴシック" panose="020B0600070205080204" pitchFamily="34" charset="-128"/>
              </a:rPr>
              <a:t>This is central to everything we will talk about</a:t>
            </a:r>
          </a:p>
          <a:p>
            <a:pPr eaLnBrk="1" hangingPunct="1"/>
            <a:endParaRPr lang="en-GB" altLang="en-US">
              <a:latin typeface="Arial" panose="020B0604020202020204" pitchFamily="34" charset="0"/>
              <a:ea typeface="ＭＳ Ｐゴシック" panose="020B0600070205080204" pitchFamily="34" charset="-128"/>
            </a:endParaRPr>
          </a:p>
          <a:p>
            <a:pPr eaLnBrk="1" hangingPunct="1"/>
            <a:r>
              <a:rPr lang="en-GB" altLang="en-US">
                <a:latin typeface="Arial" panose="020B0604020202020204" pitchFamily="34" charset="0"/>
                <a:ea typeface="ＭＳ Ｐゴシック" panose="020B0600070205080204" pitchFamily="34" charset="-128"/>
              </a:rPr>
              <a:t>– Question everything </a:t>
            </a:r>
          </a:p>
          <a:p>
            <a:pPr eaLnBrk="1" hangingPunct="1"/>
            <a:r>
              <a:rPr lang="en-GB" altLang="en-US">
                <a:latin typeface="Arial" panose="020B0604020202020204" pitchFamily="34" charset="0"/>
                <a:ea typeface="ＭＳ Ｐゴシック" panose="020B0600070205080204" pitchFamily="34" charset="-128"/>
              </a:rPr>
              <a:t>– Understand the different between evidence and opinion</a:t>
            </a:r>
          </a:p>
          <a:p>
            <a:pPr eaLnBrk="1" hangingPunct="1"/>
            <a:r>
              <a:rPr lang="en-GB" altLang="en-US">
                <a:latin typeface="Arial" panose="020B0604020202020204" pitchFamily="34" charset="0"/>
                <a:ea typeface="ＭＳ Ｐゴシック" panose="020B0600070205080204" pitchFamily="34" charset="-128"/>
              </a:rPr>
              <a:t>– Recognise reliable sources</a:t>
            </a:r>
          </a:p>
          <a:p>
            <a:pPr eaLnBrk="1" hangingPunct="1"/>
            <a:r>
              <a:rPr lang="en-GB" altLang="en-US">
                <a:latin typeface="Arial" panose="020B0604020202020204" pitchFamily="34" charset="0"/>
                <a:ea typeface="ＭＳ Ｐゴシック" panose="020B0600070205080204" pitchFamily="34" charset="-128"/>
              </a:rPr>
              <a:t>– Reference the evidence for what you say.</a:t>
            </a:r>
          </a:p>
          <a:p>
            <a:pPr eaLnBrk="1" hangingPunct="1"/>
            <a:endParaRPr lang="en-US" altLang="en-US">
              <a:latin typeface="Arial" panose="020B0604020202020204" pitchFamily="34" charset="0"/>
              <a:ea typeface="ＭＳ Ｐゴシック" panose="020B0600070205080204" pitchFamily="34" charset="-128"/>
            </a:endParaRPr>
          </a:p>
          <a:p>
            <a:pPr eaLnBrk="1" hangingPunct="1"/>
            <a:endParaRPr lang="en-US" altLang="en-US">
              <a:latin typeface="Arial" panose="020B0604020202020204" pitchFamily="34" charset="0"/>
              <a:ea typeface="ＭＳ Ｐゴシック" panose="020B0600070205080204" pitchFamily="34" charset="-128"/>
            </a:endParaRPr>
          </a:p>
        </p:txBody>
      </p:sp>
      <p:sp>
        <p:nvSpPr>
          <p:cNvPr id="21507" name="Slide Number Placeholder 3">
            <a:extLst>
              <a:ext uri="{FF2B5EF4-FFF2-40B4-BE49-F238E27FC236}">
                <a16:creationId xmlns:a16="http://schemas.microsoft.com/office/drawing/2014/main" id="{B95413E6-BF61-E186-87FC-F42059B9E36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8D8C7990-6542-FA4F-AF40-A4B1E76A172D}" type="slidenum">
              <a:rPr lang="en-US" altLang="en-US" sz="1200" smtClean="0"/>
              <a:pPr/>
              <a:t>16</a:t>
            </a:fld>
            <a:endParaRPr lang="en-US" altLang="en-US"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a:extLst>
              <a:ext uri="{FF2B5EF4-FFF2-40B4-BE49-F238E27FC236}">
                <a16:creationId xmlns:a16="http://schemas.microsoft.com/office/drawing/2014/main" id="{118C82C5-52FB-F660-84D2-9B8E8C2FF9BF}"/>
              </a:ext>
            </a:extLst>
          </p:cNvPr>
          <p:cNvSpPr>
            <a:spLocks noGrp="1" noRot="1" noChangeAspect="1" noChangeArrowheads="1" noTextEdit="1"/>
          </p:cNvSpPr>
          <p:nvPr>
            <p:ph type="sldImg"/>
          </p:nvPr>
        </p:nvSpPr>
        <p:spPr>
          <a:ln/>
        </p:spPr>
      </p:sp>
      <p:sp>
        <p:nvSpPr>
          <p:cNvPr id="23554" name="Notes Placeholder 2">
            <a:extLst>
              <a:ext uri="{FF2B5EF4-FFF2-40B4-BE49-F238E27FC236}">
                <a16:creationId xmlns:a16="http://schemas.microsoft.com/office/drawing/2014/main" id="{7655D603-B18A-5CC4-D014-ADDD403DAD1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
        <p:nvSpPr>
          <p:cNvPr id="23555" name="Slide Number Placeholder 3">
            <a:extLst>
              <a:ext uri="{FF2B5EF4-FFF2-40B4-BE49-F238E27FC236}">
                <a16:creationId xmlns:a16="http://schemas.microsoft.com/office/drawing/2014/main" id="{4A666D0F-F217-8F6A-9D22-C3A5FE7E8DE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CAECF3A9-C68F-EA46-88AF-9A0B038A1A14}" type="slidenum">
              <a:rPr lang="en-US" altLang="en-US" sz="1200" smtClean="0"/>
              <a:pPr/>
              <a:t>17</a:t>
            </a:fld>
            <a:endParaRPr lang="en-US" altLang="en-US"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Slide Image Placeholder 1">
            <a:extLst>
              <a:ext uri="{FF2B5EF4-FFF2-40B4-BE49-F238E27FC236}">
                <a16:creationId xmlns:a16="http://schemas.microsoft.com/office/drawing/2014/main" id="{4765AFF8-CA8F-18A1-31B7-FCADC0A9F1E2}"/>
              </a:ext>
            </a:extLst>
          </p:cNvPr>
          <p:cNvSpPr>
            <a:spLocks noGrp="1" noRot="1" noChangeAspect="1" noChangeArrowheads="1" noTextEdit="1"/>
          </p:cNvSpPr>
          <p:nvPr>
            <p:ph type="sldImg"/>
          </p:nvPr>
        </p:nvSpPr>
        <p:spPr>
          <a:ln/>
        </p:spPr>
      </p:sp>
      <p:sp>
        <p:nvSpPr>
          <p:cNvPr id="13314" name="Notes Placeholder 2">
            <a:extLst>
              <a:ext uri="{FF2B5EF4-FFF2-40B4-BE49-F238E27FC236}">
                <a16:creationId xmlns:a16="http://schemas.microsoft.com/office/drawing/2014/main" id="{23A732EF-3906-5045-648F-5BF45E113AB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1400" dirty="0">
                <a:latin typeface="Arial" panose="020B0604020202020204" pitchFamily="34" charset="0"/>
                <a:ea typeface="ＭＳ Ｐゴシック" panose="020B0600070205080204" pitchFamily="34" charset="-128"/>
              </a:rPr>
              <a:t>Why community?</a:t>
            </a:r>
          </a:p>
          <a:p>
            <a:pPr eaLnBrk="1" hangingPunct="1"/>
            <a:endParaRPr lang="en-GB" altLang="en-US" sz="1400" dirty="0">
              <a:latin typeface="Arial" panose="020B0604020202020204" pitchFamily="34" charset="0"/>
              <a:ea typeface="ＭＳ Ｐゴシック" panose="020B0600070205080204" pitchFamily="34" charset="-128"/>
            </a:endParaRPr>
          </a:p>
          <a:p>
            <a:pPr eaLnBrk="1" hangingPunct="1"/>
            <a:r>
              <a:rPr lang="en-GB" altLang="en-US" sz="1400" dirty="0">
                <a:latin typeface="Arial" panose="020B0604020202020204" pitchFamily="34" charset="0"/>
                <a:ea typeface="ＭＳ Ｐゴシック" panose="020B0600070205080204" pitchFamily="34" charset="-128"/>
              </a:rPr>
              <a:t>Why complicate your research, and your science and your research grants?</a:t>
            </a:r>
          </a:p>
          <a:p>
            <a:pPr eaLnBrk="1" hangingPunct="1"/>
            <a:endParaRPr lang="en-GB" altLang="en-US" sz="1400" dirty="0">
              <a:latin typeface="Arial" panose="020B0604020202020204" pitchFamily="34" charset="0"/>
              <a:ea typeface="ＭＳ Ｐゴシック" panose="020B0600070205080204" pitchFamily="34" charset="-128"/>
            </a:endParaRPr>
          </a:p>
          <a:p>
            <a:pPr eaLnBrk="1" hangingPunct="1"/>
            <a:r>
              <a:rPr lang="en-GB" altLang="en-US" sz="1400" dirty="0">
                <a:latin typeface="Arial" panose="020B0604020202020204" pitchFamily="34" charset="0"/>
                <a:ea typeface="ＭＳ Ｐゴシック" panose="020B0600070205080204" pitchFamily="34" charset="-128"/>
              </a:rPr>
              <a:t>With our comments on trial design, and safety, and ethics, and on simple language etc????</a:t>
            </a:r>
          </a:p>
          <a:p>
            <a:pPr eaLnBrk="1" hangingPunct="1"/>
            <a:endParaRPr lang="en-GB" altLang="en-US" sz="1400" dirty="0">
              <a:latin typeface="Arial" panose="020B0604020202020204" pitchFamily="34" charset="0"/>
              <a:ea typeface="ＭＳ Ｐゴシック" panose="020B0600070205080204" pitchFamily="34" charset="-128"/>
            </a:endParaRPr>
          </a:p>
          <a:p>
            <a:pPr eaLnBrk="1" hangingPunct="1"/>
            <a:r>
              <a:rPr lang="en-GB" altLang="en-US" sz="1400" dirty="0">
                <a:latin typeface="Arial" panose="020B0604020202020204" pitchFamily="34" charset="0"/>
                <a:ea typeface="ＭＳ Ｐゴシック" panose="020B0600070205080204" pitchFamily="34" charset="-128"/>
              </a:rPr>
              <a:t>As someone involved in advocacy I am always trying to encourage closer links between research and community.</a:t>
            </a:r>
          </a:p>
          <a:p>
            <a:pPr eaLnBrk="1" hangingPunct="1"/>
            <a:endParaRPr lang="en-GB" altLang="en-US" sz="1400" dirty="0">
              <a:latin typeface="Arial" panose="020B0604020202020204" pitchFamily="34" charset="0"/>
              <a:ea typeface="ＭＳ Ｐゴシック" panose="020B0600070205080204" pitchFamily="34" charset="-128"/>
            </a:endParaRPr>
          </a:p>
          <a:p>
            <a:pPr eaLnBrk="1" hangingPunct="1"/>
            <a:r>
              <a:rPr lang="en-GB" altLang="en-US" sz="1400" dirty="0">
                <a:latin typeface="Arial" panose="020B0604020202020204" pitchFamily="34" charset="0"/>
                <a:ea typeface="ＭＳ Ｐゴシック" panose="020B0600070205080204" pitchFamily="34" charset="-128"/>
              </a:rPr>
              <a:t>To help those of use living with HIV to understand this aspect of our health, especially looking to options in the future.</a:t>
            </a:r>
          </a:p>
          <a:p>
            <a:pPr eaLnBrk="1" hangingPunct="1"/>
            <a:endParaRPr lang="en-GB" altLang="en-US" sz="1400" dirty="0">
              <a:latin typeface="Arial" panose="020B0604020202020204" pitchFamily="34" charset="0"/>
              <a:ea typeface="ＭＳ Ｐゴシック" panose="020B0600070205080204" pitchFamily="34" charset="-128"/>
            </a:endParaRPr>
          </a:p>
          <a:p>
            <a:pPr eaLnBrk="1" hangingPunct="1"/>
            <a:r>
              <a:rPr lang="en-GB" altLang="en-US" sz="1400" dirty="0">
                <a:latin typeface="Arial" panose="020B0604020202020204" pitchFamily="34" charset="0"/>
                <a:ea typeface="ＭＳ Ｐゴシック" panose="020B0600070205080204" pitchFamily="34" charset="-128"/>
              </a:rPr>
              <a:t>On the one hand cure is an easy concept. – For a virus it means elimination – but in practice doesn’t need to be this - might be an absence or treatment, or risk, or stigma.</a:t>
            </a:r>
          </a:p>
          <a:p>
            <a:pPr eaLnBrk="1" hangingPunct="1"/>
            <a:endParaRPr lang="en-GB" altLang="en-US" sz="1400" dirty="0">
              <a:latin typeface="Arial" panose="020B0604020202020204" pitchFamily="34" charset="0"/>
              <a:ea typeface="ＭＳ Ｐゴシック" panose="020B0600070205080204" pitchFamily="34" charset="-128"/>
            </a:endParaRPr>
          </a:p>
          <a:p>
            <a:pPr eaLnBrk="1" hangingPunct="1"/>
            <a:r>
              <a:rPr lang="en-GB" altLang="en-US" sz="1400" dirty="0">
                <a:latin typeface="Arial" panose="020B0604020202020204" pitchFamily="34" charset="0"/>
                <a:ea typeface="ＭＳ Ｐゴシック" panose="020B0600070205080204" pitchFamily="34" charset="-128"/>
              </a:rPr>
              <a:t>Most of us don’t have a scientific or medical background and yet cure-related research is some of the most difficult and technical – but people living with HIV definitely hope for a cure.</a:t>
            </a:r>
            <a:endParaRPr lang="en-GB" altLang="en-US" dirty="0">
              <a:latin typeface="Arial" panose="020B0604020202020204" pitchFamily="34" charset="0"/>
              <a:ea typeface="ＭＳ Ｐゴシック" panose="020B0600070205080204" pitchFamily="34" charset="-128"/>
            </a:endParaRPr>
          </a:p>
        </p:txBody>
      </p:sp>
      <p:sp>
        <p:nvSpPr>
          <p:cNvPr id="13315" name="Slide Number Placeholder 3">
            <a:extLst>
              <a:ext uri="{FF2B5EF4-FFF2-40B4-BE49-F238E27FC236}">
                <a16:creationId xmlns:a16="http://schemas.microsoft.com/office/drawing/2014/main" id="{6A2ECD78-F840-3C6D-D103-A659394D90B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1F9BDB61-74A4-3943-A8DD-FE93F0EFEF3A}" type="slidenum">
              <a:rPr lang="en-US" altLang="en-US" sz="1200" smtClean="0"/>
              <a:pPr/>
              <a:t>18</a:t>
            </a:fld>
            <a:endParaRPr lang="en-US" altLang="en-US" sz="1200"/>
          </a:p>
        </p:txBody>
      </p:sp>
    </p:spTree>
    <p:extLst>
      <p:ext uri="{BB962C8B-B14F-4D97-AF65-F5344CB8AC3E}">
        <p14:creationId xmlns:p14="http://schemas.microsoft.com/office/powerpoint/2010/main" val="31660835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Slide Image Placeholder 1">
            <a:extLst>
              <a:ext uri="{FF2B5EF4-FFF2-40B4-BE49-F238E27FC236}">
                <a16:creationId xmlns:a16="http://schemas.microsoft.com/office/drawing/2014/main" id="{0D338C98-1D8E-5CEC-2554-76D778F679B4}"/>
              </a:ext>
            </a:extLst>
          </p:cNvPr>
          <p:cNvSpPr>
            <a:spLocks noGrp="1" noRot="1" noChangeAspect="1" noChangeArrowheads="1" noTextEdit="1"/>
          </p:cNvSpPr>
          <p:nvPr>
            <p:ph type="sldImg"/>
          </p:nvPr>
        </p:nvSpPr>
        <p:spPr>
          <a:ln/>
        </p:spPr>
      </p:sp>
      <p:sp>
        <p:nvSpPr>
          <p:cNvPr id="8194" name="Notes Placeholder 2">
            <a:extLst>
              <a:ext uri="{FF2B5EF4-FFF2-40B4-BE49-F238E27FC236}">
                <a16:creationId xmlns:a16="http://schemas.microsoft.com/office/drawing/2014/main" id="{A347A224-FEE0-B0CF-FD16-B76F9544A39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a typeface="ＭＳ Ｐゴシック" panose="020B0600070205080204" pitchFamily="34" charset="-128"/>
            </a:endParaRPr>
          </a:p>
        </p:txBody>
      </p:sp>
      <p:sp>
        <p:nvSpPr>
          <p:cNvPr id="8195" name="Slide Number Placeholder 3">
            <a:extLst>
              <a:ext uri="{FF2B5EF4-FFF2-40B4-BE49-F238E27FC236}">
                <a16:creationId xmlns:a16="http://schemas.microsoft.com/office/drawing/2014/main" id="{F4B9C4A0-9E2F-FE36-B706-69251FA862A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02A2F173-3CF4-924F-944B-0CB8E0450747}" type="slidenum">
              <a:rPr lang="en-US" altLang="en-US" smtClean="0"/>
              <a:pPr/>
              <a:t>19</a:t>
            </a:fld>
            <a:endParaRPr lang="en-US" altLang="en-US"/>
          </a:p>
        </p:txBody>
      </p:sp>
    </p:spTree>
    <p:extLst>
      <p:ext uri="{BB962C8B-B14F-4D97-AF65-F5344CB8AC3E}">
        <p14:creationId xmlns:p14="http://schemas.microsoft.com/office/powerpoint/2010/main" val="1381916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9F156-58B7-4DE0-410C-F61BEAD2D4A5}"/>
            </a:ext>
          </a:extLst>
        </p:cNvPr>
        <p:cNvGrpSpPr/>
        <p:nvPr/>
      </p:nvGrpSpPr>
      <p:grpSpPr>
        <a:xfrm>
          <a:off x="0" y="0"/>
          <a:ext cx="0" cy="0"/>
          <a:chOff x="0" y="0"/>
          <a:chExt cx="0" cy="0"/>
        </a:xfrm>
      </p:grpSpPr>
      <p:sp>
        <p:nvSpPr>
          <p:cNvPr id="7169" name="Slide Image Placeholder 1">
            <a:extLst>
              <a:ext uri="{FF2B5EF4-FFF2-40B4-BE49-F238E27FC236}">
                <a16:creationId xmlns:a16="http://schemas.microsoft.com/office/drawing/2014/main" id="{634D4511-8BD6-3695-340E-BA5A4643B22E}"/>
              </a:ext>
            </a:extLst>
          </p:cNvPr>
          <p:cNvSpPr>
            <a:spLocks noGrp="1" noRot="1" noChangeAspect="1" noChangeArrowheads="1" noTextEdit="1"/>
          </p:cNvSpPr>
          <p:nvPr>
            <p:ph type="sldImg"/>
          </p:nvPr>
        </p:nvSpPr>
        <p:spPr>
          <a:ln/>
        </p:spPr>
      </p:sp>
      <p:sp>
        <p:nvSpPr>
          <p:cNvPr id="7170" name="Notes Placeholder 2">
            <a:extLst>
              <a:ext uri="{FF2B5EF4-FFF2-40B4-BE49-F238E27FC236}">
                <a16:creationId xmlns:a16="http://schemas.microsoft.com/office/drawing/2014/main" id="{7B55EDAA-16D4-C909-4B22-FDF63D38B58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GB" altLang="en-US" sz="1400" dirty="0">
                <a:solidFill>
                  <a:srgbClr val="FF0000"/>
                </a:solidFill>
                <a:latin typeface="Helvetica" pitchFamily="2" charset="0"/>
              </a:rPr>
              <a:t>Every </a:t>
            </a:r>
            <a:r>
              <a:rPr lang="en-GB" altLang="en-US" sz="1400" dirty="0">
                <a:solidFill>
                  <a:schemeClr val="accent6"/>
                </a:solidFill>
                <a:latin typeface="Helvetica" pitchFamily="2" charset="0"/>
              </a:rPr>
              <a:t>study at AIDS 2026 tells a story.</a:t>
            </a:r>
          </a:p>
          <a:p>
            <a:pPr>
              <a:buFont typeface="+mj-lt"/>
              <a:buAutoNum type="arabicPeriod"/>
            </a:pPr>
            <a:endParaRPr lang="en-GB" altLang="en-US" sz="1400" dirty="0">
              <a:solidFill>
                <a:schemeClr val="accent6"/>
              </a:solidFill>
              <a:latin typeface="Helvetica" pitchFamily="2" charset="0"/>
            </a:endParaRPr>
          </a:p>
          <a:p>
            <a:pPr marL="0" indent="0">
              <a:buNone/>
            </a:pPr>
            <a:r>
              <a:rPr lang="en-GB" altLang="en-US" sz="1400" dirty="0">
                <a:solidFill>
                  <a:schemeClr val="accent6"/>
                </a:solidFill>
                <a:latin typeface="Helvetica" pitchFamily="2" charset="0"/>
              </a:rPr>
              <a:t>Start with an idea and then test whether it works: </a:t>
            </a:r>
            <a:r>
              <a:rPr lang="en-GB" altLang="en-US" sz="1400" dirty="0">
                <a:solidFill>
                  <a:srgbClr val="FF0000"/>
                </a:solidFill>
                <a:latin typeface="Helvetica" pitchFamily="2" charset="0"/>
              </a:rPr>
              <a:t>scientific, social and ethical </a:t>
            </a:r>
            <a:r>
              <a:rPr lang="en-GB" altLang="en-US" sz="1400" dirty="0">
                <a:solidFill>
                  <a:schemeClr val="accent6"/>
                </a:solidFill>
                <a:latin typeface="Helvetica" pitchFamily="2" charset="0"/>
              </a:rPr>
              <a:t>overlap.</a:t>
            </a:r>
          </a:p>
          <a:p>
            <a:pPr>
              <a:buFont typeface="+mj-lt"/>
              <a:buAutoNum type="arabicPeriod"/>
            </a:pPr>
            <a:endParaRPr lang="en-GB" altLang="en-US" sz="1400" dirty="0">
              <a:solidFill>
                <a:srgbClr val="FF0000"/>
              </a:solidFill>
              <a:latin typeface="Helvetica" pitchFamily="2" charset="0"/>
            </a:endParaRPr>
          </a:p>
          <a:p>
            <a:pPr marL="0" indent="0">
              <a:buNone/>
            </a:pPr>
            <a:r>
              <a:rPr lang="en-GB" altLang="en-US" sz="1400" dirty="0">
                <a:solidFill>
                  <a:srgbClr val="FF0000"/>
                </a:solidFill>
                <a:latin typeface="Helvetica" pitchFamily="2" charset="0"/>
              </a:rPr>
              <a:t>Identify the roles </a:t>
            </a:r>
            <a:r>
              <a:rPr lang="en-GB" altLang="en-US" sz="1400" dirty="0">
                <a:solidFill>
                  <a:schemeClr val="accent6"/>
                </a:solidFill>
                <a:latin typeface="Helvetica" pitchFamily="2" charset="0"/>
              </a:rPr>
              <a:t>of people living with HIV, and other </a:t>
            </a:r>
            <a:r>
              <a:rPr lang="en-GB" altLang="en-US" sz="1400" dirty="0">
                <a:solidFill>
                  <a:schemeClr val="accent2"/>
                </a:solidFill>
                <a:latin typeface="Helvetica" pitchFamily="2" charset="0"/>
              </a:rPr>
              <a:t>community stakeholders in study design</a:t>
            </a:r>
            <a:r>
              <a:rPr lang="en-GB" altLang="en-US" sz="1400" dirty="0">
                <a:solidFill>
                  <a:schemeClr val="accent6"/>
                </a:solidFill>
                <a:latin typeface="Helvetica" pitchFamily="2" charset="0"/>
              </a:rPr>
              <a:t>.</a:t>
            </a:r>
            <a:endParaRPr lang="en-US" altLang="en-US" sz="1600" dirty="0">
              <a:solidFill>
                <a:schemeClr val="accent6"/>
              </a:solidFill>
            </a:endParaRPr>
          </a:p>
          <a:p>
            <a:pPr marL="0" indent="0">
              <a:buNone/>
            </a:pPr>
            <a:endParaRPr lang="en-US" altLang="en-US" sz="1400" dirty="0"/>
          </a:p>
        </p:txBody>
      </p:sp>
      <p:sp>
        <p:nvSpPr>
          <p:cNvPr id="7171" name="Slide Number Placeholder 3">
            <a:extLst>
              <a:ext uri="{FF2B5EF4-FFF2-40B4-BE49-F238E27FC236}">
                <a16:creationId xmlns:a16="http://schemas.microsoft.com/office/drawing/2014/main" id="{51598BB4-CDA6-F5E0-BBD3-3EFFF651B88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903ABF4-8827-9B46-8BC4-F07E49CD6C11}" type="slidenum">
              <a:rPr lang="en-US" altLang="en-US" sz="1200" smtClean="0"/>
              <a:pPr/>
              <a:t>2</a:t>
            </a:fld>
            <a:endParaRPr lang="en-US" altLang="en-US" sz="1200"/>
          </a:p>
        </p:txBody>
      </p:sp>
    </p:spTree>
    <p:extLst>
      <p:ext uri="{BB962C8B-B14F-4D97-AF65-F5344CB8AC3E}">
        <p14:creationId xmlns:p14="http://schemas.microsoft.com/office/powerpoint/2010/main" val="36474068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4BA0E-E3CC-2C72-B3D7-2245EC8F7296}"/>
            </a:ext>
          </a:extLst>
        </p:cNvPr>
        <p:cNvGrpSpPr/>
        <p:nvPr/>
      </p:nvGrpSpPr>
      <p:grpSpPr>
        <a:xfrm>
          <a:off x="0" y="0"/>
          <a:ext cx="0" cy="0"/>
          <a:chOff x="0" y="0"/>
          <a:chExt cx="0" cy="0"/>
        </a:xfrm>
      </p:grpSpPr>
      <p:sp>
        <p:nvSpPr>
          <p:cNvPr id="7169" name="Slide Image Placeholder 1">
            <a:extLst>
              <a:ext uri="{FF2B5EF4-FFF2-40B4-BE49-F238E27FC236}">
                <a16:creationId xmlns:a16="http://schemas.microsoft.com/office/drawing/2014/main" id="{D89066FF-876C-AF3B-8562-D7046DE0AE42}"/>
              </a:ext>
            </a:extLst>
          </p:cNvPr>
          <p:cNvSpPr>
            <a:spLocks noGrp="1" noRot="1" noChangeAspect="1" noChangeArrowheads="1" noTextEdit="1"/>
          </p:cNvSpPr>
          <p:nvPr>
            <p:ph type="sldImg"/>
          </p:nvPr>
        </p:nvSpPr>
        <p:spPr>
          <a:ln/>
        </p:spPr>
      </p:sp>
      <p:sp>
        <p:nvSpPr>
          <p:cNvPr id="7170" name="Notes Placeholder 2">
            <a:extLst>
              <a:ext uri="{FF2B5EF4-FFF2-40B4-BE49-F238E27FC236}">
                <a16:creationId xmlns:a16="http://schemas.microsoft.com/office/drawing/2014/main" id="{1BC1FFD4-3648-9F36-42FD-F7302E74F58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GB" altLang="en-US" sz="1200" dirty="0" err="1">
                <a:solidFill>
                  <a:srgbClr val="FF0000"/>
                </a:solidFill>
                <a:latin typeface="Helvetica" pitchFamily="2" charset="0"/>
              </a:rPr>
              <a:t>Iit</a:t>
            </a:r>
            <a:r>
              <a:rPr lang="en-GB" altLang="en-US" sz="1200" dirty="0">
                <a:solidFill>
                  <a:srgbClr val="FF0000"/>
                </a:solidFill>
                <a:latin typeface="Helvetica" pitchFamily="2" charset="0"/>
              </a:rPr>
              <a:t> would be good to get a few ideas – which are tricky at first</a:t>
            </a:r>
            <a:endParaRPr lang="en-US" altLang="en-US" sz="1400" dirty="0"/>
          </a:p>
        </p:txBody>
      </p:sp>
      <p:sp>
        <p:nvSpPr>
          <p:cNvPr id="7171" name="Slide Number Placeholder 3">
            <a:extLst>
              <a:ext uri="{FF2B5EF4-FFF2-40B4-BE49-F238E27FC236}">
                <a16:creationId xmlns:a16="http://schemas.microsoft.com/office/drawing/2014/main" id="{B7E17B36-55DA-9172-9793-A7754E42323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903ABF4-8827-9B46-8BC4-F07E49CD6C11}" type="slidenum">
              <a:rPr lang="en-US" altLang="en-US" sz="1200" smtClean="0"/>
              <a:pPr/>
              <a:t>20</a:t>
            </a:fld>
            <a:endParaRPr lang="en-US" altLang="en-US" sz="1200"/>
          </a:p>
        </p:txBody>
      </p:sp>
    </p:spTree>
    <p:extLst>
      <p:ext uri="{BB962C8B-B14F-4D97-AF65-F5344CB8AC3E}">
        <p14:creationId xmlns:p14="http://schemas.microsoft.com/office/powerpoint/2010/main" val="19260631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61D6B-B21E-3671-6627-AD99F6FBA438}"/>
            </a:ext>
          </a:extLst>
        </p:cNvPr>
        <p:cNvGrpSpPr/>
        <p:nvPr/>
      </p:nvGrpSpPr>
      <p:grpSpPr>
        <a:xfrm>
          <a:off x="0" y="0"/>
          <a:ext cx="0" cy="0"/>
          <a:chOff x="0" y="0"/>
          <a:chExt cx="0" cy="0"/>
        </a:xfrm>
      </p:grpSpPr>
      <p:sp>
        <p:nvSpPr>
          <p:cNvPr id="7169" name="Slide Image Placeholder 1">
            <a:extLst>
              <a:ext uri="{FF2B5EF4-FFF2-40B4-BE49-F238E27FC236}">
                <a16:creationId xmlns:a16="http://schemas.microsoft.com/office/drawing/2014/main" id="{78E3AEED-F0B4-F431-71B8-6843E86FE26E}"/>
              </a:ext>
            </a:extLst>
          </p:cNvPr>
          <p:cNvSpPr>
            <a:spLocks noGrp="1" noRot="1" noChangeAspect="1" noChangeArrowheads="1" noTextEdit="1"/>
          </p:cNvSpPr>
          <p:nvPr>
            <p:ph type="sldImg"/>
          </p:nvPr>
        </p:nvSpPr>
        <p:spPr>
          <a:ln/>
        </p:spPr>
      </p:sp>
      <p:sp>
        <p:nvSpPr>
          <p:cNvPr id="7170" name="Notes Placeholder 2">
            <a:extLst>
              <a:ext uri="{FF2B5EF4-FFF2-40B4-BE49-F238E27FC236}">
                <a16:creationId xmlns:a16="http://schemas.microsoft.com/office/drawing/2014/main" id="{BF4750E9-C0F4-2801-5C4B-48EB790906C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GB" altLang="en-US" sz="1200" dirty="0" err="1">
                <a:solidFill>
                  <a:srgbClr val="FF0000"/>
                </a:solidFill>
                <a:latin typeface="Helvetica" pitchFamily="2" charset="0"/>
              </a:rPr>
              <a:t>Iit</a:t>
            </a:r>
            <a:r>
              <a:rPr lang="en-GB" altLang="en-US" sz="1200" dirty="0">
                <a:solidFill>
                  <a:srgbClr val="FF0000"/>
                </a:solidFill>
                <a:latin typeface="Helvetica" pitchFamily="2" charset="0"/>
              </a:rPr>
              <a:t> would be good to get a few ideas – which are tricky at first</a:t>
            </a:r>
            <a:endParaRPr lang="en-US" altLang="en-US" sz="1400" dirty="0"/>
          </a:p>
        </p:txBody>
      </p:sp>
      <p:sp>
        <p:nvSpPr>
          <p:cNvPr id="7171" name="Slide Number Placeholder 3">
            <a:extLst>
              <a:ext uri="{FF2B5EF4-FFF2-40B4-BE49-F238E27FC236}">
                <a16:creationId xmlns:a16="http://schemas.microsoft.com/office/drawing/2014/main" id="{D8FB2D7C-D7AE-5E95-A2D7-377827C96D0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903ABF4-8827-9B46-8BC4-F07E49CD6C11}" type="slidenum">
              <a:rPr lang="en-US" altLang="en-US" sz="1200" smtClean="0"/>
              <a:pPr/>
              <a:t>21</a:t>
            </a:fld>
            <a:endParaRPr lang="en-US" altLang="en-US" sz="1200"/>
          </a:p>
        </p:txBody>
      </p:sp>
    </p:spTree>
    <p:extLst>
      <p:ext uri="{BB962C8B-B14F-4D97-AF65-F5344CB8AC3E}">
        <p14:creationId xmlns:p14="http://schemas.microsoft.com/office/powerpoint/2010/main" val="19031400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BD995-4545-7BC6-77B0-B1F4B247CC24}"/>
            </a:ext>
          </a:extLst>
        </p:cNvPr>
        <p:cNvGrpSpPr/>
        <p:nvPr/>
      </p:nvGrpSpPr>
      <p:grpSpPr>
        <a:xfrm>
          <a:off x="0" y="0"/>
          <a:ext cx="0" cy="0"/>
          <a:chOff x="0" y="0"/>
          <a:chExt cx="0" cy="0"/>
        </a:xfrm>
      </p:grpSpPr>
      <p:sp>
        <p:nvSpPr>
          <p:cNvPr id="7169" name="Slide Image Placeholder 1">
            <a:extLst>
              <a:ext uri="{FF2B5EF4-FFF2-40B4-BE49-F238E27FC236}">
                <a16:creationId xmlns:a16="http://schemas.microsoft.com/office/drawing/2014/main" id="{09EEA83B-2905-A5E7-DF26-EC31FAD3013B}"/>
              </a:ext>
            </a:extLst>
          </p:cNvPr>
          <p:cNvSpPr>
            <a:spLocks noGrp="1" noRot="1" noChangeAspect="1" noChangeArrowheads="1" noTextEdit="1"/>
          </p:cNvSpPr>
          <p:nvPr>
            <p:ph type="sldImg"/>
          </p:nvPr>
        </p:nvSpPr>
        <p:spPr>
          <a:ln/>
        </p:spPr>
      </p:sp>
      <p:sp>
        <p:nvSpPr>
          <p:cNvPr id="7170" name="Notes Placeholder 2">
            <a:extLst>
              <a:ext uri="{FF2B5EF4-FFF2-40B4-BE49-F238E27FC236}">
                <a16:creationId xmlns:a16="http://schemas.microsoft.com/office/drawing/2014/main" id="{C86C085C-2DB3-F410-BCC3-CAFB0BF86C3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GB" altLang="en-US" sz="1200" dirty="0" err="1">
                <a:solidFill>
                  <a:srgbClr val="FF0000"/>
                </a:solidFill>
                <a:latin typeface="Helvetica" pitchFamily="2" charset="0"/>
              </a:rPr>
              <a:t>Iit</a:t>
            </a:r>
            <a:r>
              <a:rPr lang="en-GB" altLang="en-US" sz="1200" dirty="0">
                <a:solidFill>
                  <a:srgbClr val="FF0000"/>
                </a:solidFill>
                <a:latin typeface="Helvetica" pitchFamily="2" charset="0"/>
              </a:rPr>
              <a:t> would be good to get a few ideas – which are tricky at first</a:t>
            </a:r>
            <a:endParaRPr lang="en-US" altLang="en-US" sz="1400" dirty="0"/>
          </a:p>
        </p:txBody>
      </p:sp>
      <p:sp>
        <p:nvSpPr>
          <p:cNvPr id="7171" name="Slide Number Placeholder 3">
            <a:extLst>
              <a:ext uri="{FF2B5EF4-FFF2-40B4-BE49-F238E27FC236}">
                <a16:creationId xmlns:a16="http://schemas.microsoft.com/office/drawing/2014/main" id="{AF3BB45F-D1C3-F8D3-7860-1FFF969807C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903ABF4-8827-9B46-8BC4-F07E49CD6C11}" type="slidenum">
              <a:rPr lang="en-US" altLang="en-US" sz="1200" smtClean="0"/>
              <a:pPr/>
              <a:t>22</a:t>
            </a:fld>
            <a:endParaRPr lang="en-US" altLang="en-US" sz="1200"/>
          </a:p>
        </p:txBody>
      </p:sp>
    </p:spTree>
    <p:extLst>
      <p:ext uri="{BB962C8B-B14F-4D97-AF65-F5344CB8AC3E}">
        <p14:creationId xmlns:p14="http://schemas.microsoft.com/office/powerpoint/2010/main" val="25531723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5D3F4-CF80-8652-621D-A0553F56BEF8}"/>
            </a:ext>
          </a:extLst>
        </p:cNvPr>
        <p:cNvGrpSpPr/>
        <p:nvPr/>
      </p:nvGrpSpPr>
      <p:grpSpPr>
        <a:xfrm>
          <a:off x="0" y="0"/>
          <a:ext cx="0" cy="0"/>
          <a:chOff x="0" y="0"/>
          <a:chExt cx="0" cy="0"/>
        </a:xfrm>
      </p:grpSpPr>
      <p:sp>
        <p:nvSpPr>
          <p:cNvPr id="7169" name="Slide Image Placeholder 1">
            <a:extLst>
              <a:ext uri="{FF2B5EF4-FFF2-40B4-BE49-F238E27FC236}">
                <a16:creationId xmlns:a16="http://schemas.microsoft.com/office/drawing/2014/main" id="{E2F86828-2993-F000-9494-5E987FADBC4B}"/>
              </a:ext>
            </a:extLst>
          </p:cNvPr>
          <p:cNvSpPr>
            <a:spLocks noGrp="1" noRot="1" noChangeAspect="1" noChangeArrowheads="1" noTextEdit="1"/>
          </p:cNvSpPr>
          <p:nvPr>
            <p:ph type="sldImg"/>
          </p:nvPr>
        </p:nvSpPr>
        <p:spPr>
          <a:ln/>
        </p:spPr>
      </p:sp>
      <p:sp>
        <p:nvSpPr>
          <p:cNvPr id="7170" name="Notes Placeholder 2">
            <a:extLst>
              <a:ext uri="{FF2B5EF4-FFF2-40B4-BE49-F238E27FC236}">
                <a16:creationId xmlns:a16="http://schemas.microsoft.com/office/drawing/2014/main" id="{313ED3A1-AA7E-72F7-1908-8F344FF70F6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GB" altLang="en-US" sz="1200" dirty="0" err="1">
                <a:solidFill>
                  <a:srgbClr val="FF0000"/>
                </a:solidFill>
                <a:latin typeface="Helvetica" pitchFamily="2" charset="0"/>
              </a:rPr>
              <a:t>Iit</a:t>
            </a:r>
            <a:r>
              <a:rPr lang="en-GB" altLang="en-US" sz="1200" dirty="0">
                <a:solidFill>
                  <a:srgbClr val="FF0000"/>
                </a:solidFill>
                <a:latin typeface="Helvetica" pitchFamily="2" charset="0"/>
              </a:rPr>
              <a:t> would be good to get a few ideas – which are tricky at first</a:t>
            </a:r>
            <a:endParaRPr lang="en-US" altLang="en-US" sz="1400" dirty="0"/>
          </a:p>
        </p:txBody>
      </p:sp>
      <p:sp>
        <p:nvSpPr>
          <p:cNvPr id="7171" name="Slide Number Placeholder 3">
            <a:extLst>
              <a:ext uri="{FF2B5EF4-FFF2-40B4-BE49-F238E27FC236}">
                <a16:creationId xmlns:a16="http://schemas.microsoft.com/office/drawing/2014/main" id="{0DA61AA5-2235-619B-CF36-52A84069F6E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903ABF4-8827-9B46-8BC4-F07E49CD6C11}" type="slidenum">
              <a:rPr lang="en-US" altLang="en-US" sz="1200" smtClean="0"/>
              <a:pPr/>
              <a:t>23</a:t>
            </a:fld>
            <a:endParaRPr lang="en-US" altLang="en-US" sz="1200"/>
          </a:p>
        </p:txBody>
      </p:sp>
    </p:spTree>
    <p:extLst>
      <p:ext uri="{BB962C8B-B14F-4D97-AF65-F5344CB8AC3E}">
        <p14:creationId xmlns:p14="http://schemas.microsoft.com/office/powerpoint/2010/main" val="37956249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67EEEF-D395-E1AA-1198-B926F22521D4}"/>
            </a:ext>
          </a:extLst>
        </p:cNvPr>
        <p:cNvGrpSpPr/>
        <p:nvPr/>
      </p:nvGrpSpPr>
      <p:grpSpPr>
        <a:xfrm>
          <a:off x="0" y="0"/>
          <a:ext cx="0" cy="0"/>
          <a:chOff x="0" y="0"/>
          <a:chExt cx="0" cy="0"/>
        </a:xfrm>
      </p:grpSpPr>
      <p:sp>
        <p:nvSpPr>
          <p:cNvPr id="7169" name="Slide Image Placeholder 1">
            <a:extLst>
              <a:ext uri="{FF2B5EF4-FFF2-40B4-BE49-F238E27FC236}">
                <a16:creationId xmlns:a16="http://schemas.microsoft.com/office/drawing/2014/main" id="{5FC8CB02-4289-DA98-884C-038C29E85DB2}"/>
              </a:ext>
            </a:extLst>
          </p:cNvPr>
          <p:cNvSpPr>
            <a:spLocks noGrp="1" noRot="1" noChangeAspect="1" noChangeArrowheads="1" noTextEdit="1"/>
          </p:cNvSpPr>
          <p:nvPr>
            <p:ph type="sldImg"/>
          </p:nvPr>
        </p:nvSpPr>
        <p:spPr>
          <a:ln/>
        </p:spPr>
      </p:sp>
      <p:sp>
        <p:nvSpPr>
          <p:cNvPr id="7170" name="Notes Placeholder 2">
            <a:extLst>
              <a:ext uri="{FF2B5EF4-FFF2-40B4-BE49-F238E27FC236}">
                <a16:creationId xmlns:a16="http://schemas.microsoft.com/office/drawing/2014/main" id="{81ECEB0E-D882-A562-DC4A-A989399B612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GB" altLang="en-US" sz="1200" dirty="0">
                <a:solidFill>
                  <a:srgbClr val="FF0000"/>
                </a:solidFill>
                <a:latin typeface="Helvetica" pitchFamily="2" charset="0"/>
              </a:rPr>
              <a:t>Appreciate the ethical, social, and access considerations in HIV cure research, especially</a:t>
            </a:r>
          </a:p>
          <a:p>
            <a:pPr marL="0" indent="0">
              <a:buNone/>
            </a:pPr>
            <a:r>
              <a:rPr lang="en-GB" altLang="en-US" sz="1200" dirty="0">
                <a:solidFill>
                  <a:srgbClr val="FF0000"/>
                </a:solidFill>
                <a:latin typeface="Helvetica" pitchFamily="2" charset="0"/>
              </a:rPr>
              <a:t>for communities.</a:t>
            </a:r>
          </a:p>
          <a:p>
            <a:pPr marL="0" indent="0">
              <a:buNone/>
            </a:pPr>
            <a:endParaRPr lang="en-GB" altLang="en-US" sz="900" dirty="0">
              <a:solidFill>
                <a:srgbClr val="FF0000"/>
              </a:solidFill>
              <a:latin typeface="Helvetica" pitchFamily="2" charset="0"/>
            </a:endParaRPr>
          </a:p>
          <a:p>
            <a:pPr marL="0" indent="0">
              <a:buNone/>
            </a:pPr>
            <a:r>
              <a:rPr lang="en-GB" altLang="en-US" sz="1200" dirty="0">
                <a:solidFill>
                  <a:srgbClr val="FF0000"/>
                </a:solidFill>
                <a:latin typeface="Helvetica" pitchFamily="2" charset="0"/>
              </a:rPr>
              <a:t>Identify the role of PLHIV, adolescents, and community stakeholders in HIV cure-related advocacy and trial preparedness.</a:t>
            </a:r>
            <a:endParaRPr lang="en-US" altLang="en-US" sz="1400" dirty="0"/>
          </a:p>
        </p:txBody>
      </p:sp>
      <p:sp>
        <p:nvSpPr>
          <p:cNvPr id="7171" name="Slide Number Placeholder 3">
            <a:extLst>
              <a:ext uri="{FF2B5EF4-FFF2-40B4-BE49-F238E27FC236}">
                <a16:creationId xmlns:a16="http://schemas.microsoft.com/office/drawing/2014/main" id="{B9F717B4-E969-6421-CF10-819E149AA41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903ABF4-8827-9B46-8BC4-F07E49CD6C11}" type="slidenum">
              <a:rPr lang="en-US" altLang="en-US" sz="1200" smtClean="0"/>
              <a:pPr/>
              <a:t>24</a:t>
            </a:fld>
            <a:endParaRPr lang="en-US" altLang="en-US" sz="1200"/>
          </a:p>
        </p:txBody>
      </p:sp>
    </p:spTree>
    <p:extLst>
      <p:ext uri="{BB962C8B-B14F-4D97-AF65-F5344CB8AC3E}">
        <p14:creationId xmlns:p14="http://schemas.microsoft.com/office/powerpoint/2010/main" val="37643015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Slide Image Placeholder 1">
            <a:extLst>
              <a:ext uri="{FF2B5EF4-FFF2-40B4-BE49-F238E27FC236}">
                <a16:creationId xmlns:a16="http://schemas.microsoft.com/office/drawing/2014/main" id="{E595B360-13B2-F67B-7B6B-9D68F432BD53}"/>
              </a:ext>
            </a:extLst>
          </p:cNvPr>
          <p:cNvSpPr>
            <a:spLocks noGrp="1" noRot="1" noChangeAspect="1" noChangeArrowheads="1" noTextEdit="1"/>
          </p:cNvSpPr>
          <p:nvPr>
            <p:ph type="sldImg"/>
          </p:nvPr>
        </p:nvSpPr>
        <p:spPr>
          <a:ln/>
        </p:spPr>
      </p:sp>
      <p:sp>
        <p:nvSpPr>
          <p:cNvPr id="7170" name="Notes Placeholder 2">
            <a:extLst>
              <a:ext uri="{FF2B5EF4-FFF2-40B4-BE49-F238E27FC236}">
                <a16:creationId xmlns:a16="http://schemas.microsoft.com/office/drawing/2014/main" id="{FF42E9E1-2F9A-73DE-F3CE-03B3AA06597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a typeface="ＭＳ Ｐゴシック" panose="020B0600070205080204" pitchFamily="34" charset="-128"/>
            </a:endParaRPr>
          </a:p>
        </p:txBody>
      </p:sp>
      <p:sp>
        <p:nvSpPr>
          <p:cNvPr id="7171" name="Slide Number Placeholder 3">
            <a:extLst>
              <a:ext uri="{FF2B5EF4-FFF2-40B4-BE49-F238E27FC236}">
                <a16:creationId xmlns:a16="http://schemas.microsoft.com/office/drawing/2014/main" id="{A8B3EF2C-774A-A123-0F60-6FF4D17EAC4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903ABF4-8827-9B46-8BC4-F07E49CD6C11}" type="slidenum">
              <a:rPr lang="en-US" altLang="en-US" sz="1200" smtClean="0"/>
              <a:pPr/>
              <a:t>3</a:t>
            </a:fld>
            <a:endParaRPr lang="en-US" altLang="en-US" sz="1200"/>
          </a:p>
        </p:txBody>
      </p:sp>
    </p:spTree>
    <p:extLst>
      <p:ext uri="{BB962C8B-B14F-4D97-AF65-F5344CB8AC3E}">
        <p14:creationId xmlns:p14="http://schemas.microsoft.com/office/powerpoint/2010/main" val="1596916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392FF-C37F-E44D-6A82-AEEE9C1F7DF6}"/>
            </a:ext>
          </a:extLst>
        </p:cNvPr>
        <p:cNvGrpSpPr/>
        <p:nvPr/>
      </p:nvGrpSpPr>
      <p:grpSpPr>
        <a:xfrm>
          <a:off x="0" y="0"/>
          <a:ext cx="0" cy="0"/>
          <a:chOff x="0" y="0"/>
          <a:chExt cx="0" cy="0"/>
        </a:xfrm>
      </p:grpSpPr>
      <p:sp>
        <p:nvSpPr>
          <p:cNvPr id="7169" name="Slide Image Placeholder 1">
            <a:extLst>
              <a:ext uri="{FF2B5EF4-FFF2-40B4-BE49-F238E27FC236}">
                <a16:creationId xmlns:a16="http://schemas.microsoft.com/office/drawing/2014/main" id="{8ABB3404-D313-7261-694D-B2F26EDC5967}"/>
              </a:ext>
            </a:extLst>
          </p:cNvPr>
          <p:cNvSpPr>
            <a:spLocks noGrp="1" noRot="1" noChangeAspect="1" noChangeArrowheads="1" noTextEdit="1"/>
          </p:cNvSpPr>
          <p:nvPr>
            <p:ph type="sldImg"/>
          </p:nvPr>
        </p:nvSpPr>
        <p:spPr>
          <a:ln/>
        </p:spPr>
      </p:sp>
      <p:sp>
        <p:nvSpPr>
          <p:cNvPr id="7170" name="Notes Placeholder 2">
            <a:extLst>
              <a:ext uri="{FF2B5EF4-FFF2-40B4-BE49-F238E27FC236}">
                <a16:creationId xmlns:a16="http://schemas.microsoft.com/office/drawing/2014/main" id="{97F7B8C9-6BC7-BBDD-BC74-AFF8D14EE19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a typeface="ＭＳ Ｐゴシック" panose="020B0600070205080204" pitchFamily="34" charset="-128"/>
            </a:endParaRPr>
          </a:p>
        </p:txBody>
      </p:sp>
      <p:sp>
        <p:nvSpPr>
          <p:cNvPr id="7171" name="Slide Number Placeholder 3">
            <a:extLst>
              <a:ext uri="{FF2B5EF4-FFF2-40B4-BE49-F238E27FC236}">
                <a16:creationId xmlns:a16="http://schemas.microsoft.com/office/drawing/2014/main" id="{5E53023B-EE2A-AEEB-C11D-7257138C365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903ABF4-8827-9B46-8BC4-F07E49CD6C11}" type="slidenum">
              <a:rPr lang="en-US" altLang="en-US" sz="1200" smtClean="0"/>
              <a:pPr/>
              <a:t>4</a:t>
            </a:fld>
            <a:endParaRPr lang="en-US" altLang="en-US" sz="1200"/>
          </a:p>
        </p:txBody>
      </p:sp>
    </p:spTree>
    <p:extLst>
      <p:ext uri="{BB962C8B-B14F-4D97-AF65-F5344CB8AC3E}">
        <p14:creationId xmlns:p14="http://schemas.microsoft.com/office/powerpoint/2010/main" val="2490594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230A1-5A34-260F-C3D8-4D80966706F9}"/>
            </a:ext>
          </a:extLst>
        </p:cNvPr>
        <p:cNvGrpSpPr/>
        <p:nvPr/>
      </p:nvGrpSpPr>
      <p:grpSpPr>
        <a:xfrm>
          <a:off x="0" y="0"/>
          <a:ext cx="0" cy="0"/>
          <a:chOff x="0" y="0"/>
          <a:chExt cx="0" cy="0"/>
        </a:xfrm>
      </p:grpSpPr>
      <p:sp>
        <p:nvSpPr>
          <p:cNvPr id="7169" name="Slide Image Placeholder 1">
            <a:extLst>
              <a:ext uri="{FF2B5EF4-FFF2-40B4-BE49-F238E27FC236}">
                <a16:creationId xmlns:a16="http://schemas.microsoft.com/office/drawing/2014/main" id="{7C73E58B-6057-EADC-7F36-5375D98D6A58}"/>
              </a:ext>
            </a:extLst>
          </p:cNvPr>
          <p:cNvSpPr>
            <a:spLocks noGrp="1" noRot="1" noChangeAspect="1" noChangeArrowheads="1" noTextEdit="1"/>
          </p:cNvSpPr>
          <p:nvPr>
            <p:ph type="sldImg"/>
          </p:nvPr>
        </p:nvSpPr>
        <p:spPr>
          <a:ln/>
        </p:spPr>
      </p:sp>
      <p:sp>
        <p:nvSpPr>
          <p:cNvPr id="7170" name="Notes Placeholder 2">
            <a:extLst>
              <a:ext uri="{FF2B5EF4-FFF2-40B4-BE49-F238E27FC236}">
                <a16:creationId xmlns:a16="http://schemas.microsoft.com/office/drawing/2014/main" id="{EC505E2D-5173-309E-9D80-F64D7A40230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a typeface="ＭＳ Ｐゴシック" panose="020B0600070205080204" pitchFamily="34" charset="-128"/>
            </a:endParaRPr>
          </a:p>
        </p:txBody>
      </p:sp>
      <p:sp>
        <p:nvSpPr>
          <p:cNvPr id="7171" name="Slide Number Placeholder 3">
            <a:extLst>
              <a:ext uri="{FF2B5EF4-FFF2-40B4-BE49-F238E27FC236}">
                <a16:creationId xmlns:a16="http://schemas.microsoft.com/office/drawing/2014/main" id="{C17FA4D0-F745-23AF-5199-64068AE35AC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903ABF4-8827-9B46-8BC4-F07E49CD6C11}" type="slidenum">
              <a:rPr lang="en-US" altLang="en-US" sz="1200" smtClean="0"/>
              <a:pPr/>
              <a:t>5</a:t>
            </a:fld>
            <a:endParaRPr lang="en-US" altLang="en-US" sz="1200"/>
          </a:p>
        </p:txBody>
      </p:sp>
    </p:spTree>
    <p:extLst>
      <p:ext uri="{BB962C8B-B14F-4D97-AF65-F5344CB8AC3E}">
        <p14:creationId xmlns:p14="http://schemas.microsoft.com/office/powerpoint/2010/main" val="1590098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FC3B2-D110-3CBD-4F5B-B5FA63AFA277}"/>
            </a:ext>
          </a:extLst>
        </p:cNvPr>
        <p:cNvGrpSpPr/>
        <p:nvPr/>
      </p:nvGrpSpPr>
      <p:grpSpPr>
        <a:xfrm>
          <a:off x="0" y="0"/>
          <a:ext cx="0" cy="0"/>
          <a:chOff x="0" y="0"/>
          <a:chExt cx="0" cy="0"/>
        </a:xfrm>
      </p:grpSpPr>
      <p:sp>
        <p:nvSpPr>
          <p:cNvPr id="7169" name="Slide Image Placeholder 1">
            <a:extLst>
              <a:ext uri="{FF2B5EF4-FFF2-40B4-BE49-F238E27FC236}">
                <a16:creationId xmlns:a16="http://schemas.microsoft.com/office/drawing/2014/main" id="{9EB1E7BB-4C9F-CFA3-4331-356DDD93D54C}"/>
              </a:ext>
            </a:extLst>
          </p:cNvPr>
          <p:cNvSpPr>
            <a:spLocks noGrp="1" noRot="1" noChangeAspect="1" noChangeArrowheads="1" noTextEdit="1"/>
          </p:cNvSpPr>
          <p:nvPr>
            <p:ph type="sldImg"/>
          </p:nvPr>
        </p:nvSpPr>
        <p:spPr>
          <a:ln/>
        </p:spPr>
      </p:sp>
      <p:sp>
        <p:nvSpPr>
          <p:cNvPr id="7170" name="Notes Placeholder 2">
            <a:extLst>
              <a:ext uri="{FF2B5EF4-FFF2-40B4-BE49-F238E27FC236}">
                <a16:creationId xmlns:a16="http://schemas.microsoft.com/office/drawing/2014/main" id="{674CADF6-A393-BCAB-BE3C-85A94B25A19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a typeface="ＭＳ Ｐゴシック" panose="020B0600070205080204" pitchFamily="34" charset="-128"/>
            </a:endParaRPr>
          </a:p>
        </p:txBody>
      </p:sp>
      <p:sp>
        <p:nvSpPr>
          <p:cNvPr id="7171" name="Slide Number Placeholder 3">
            <a:extLst>
              <a:ext uri="{FF2B5EF4-FFF2-40B4-BE49-F238E27FC236}">
                <a16:creationId xmlns:a16="http://schemas.microsoft.com/office/drawing/2014/main" id="{74651F6F-80E6-E8F5-FEBF-D7A8773D46B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903ABF4-8827-9B46-8BC4-F07E49CD6C11}" type="slidenum">
              <a:rPr lang="en-US" altLang="en-US" sz="1200" smtClean="0"/>
              <a:pPr/>
              <a:t>6</a:t>
            </a:fld>
            <a:endParaRPr lang="en-US" altLang="en-US" sz="1200"/>
          </a:p>
        </p:txBody>
      </p:sp>
    </p:spTree>
    <p:extLst>
      <p:ext uri="{BB962C8B-B14F-4D97-AF65-F5344CB8AC3E}">
        <p14:creationId xmlns:p14="http://schemas.microsoft.com/office/powerpoint/2010/main" val="2107652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F8D66-F40C-3AFF-E4F5-078DB05AFFB9}"/>
            </a:ext>
          </a:extLst>
        </p:cNvPr>
        <p:cNvGrpSpPr/>
        <p:nvPr/>
      </p:nvGrpSpPr>
      <p:grpSpPr>
        <a:xfrm>
          <a:off x="0" y="0"/>
          <a:ext cx="0" cy="0"/>
          <a:chOff x="0" y="0"/>
          <a:chExt cx="0" cy="0"/>
        </a:xfrm>
      </p:grpSpPr>
      <p:sp>
        <p:nvSpPr>
          <p:cNvPr id="7169" name="Slide Image Placeholder 1">
            <a:extLst>
              <a:ext uri="{FF2B5EF4-FFF2-40B4-BE49-F238E27FC236}">
                <a16:creationId xmlns:a16="http://schemas.microsoft.com/office/drawing/2014/main" id="{51A6C584-4567-0EF2-0F28-D4AA7106B4FB}"/>
              </a:ext>
            </a:extLst>
          </p:cNvPr>
          <p:cNvSpPr>
            <a:spLocks noGrp="1" noRot="1" noChangeAspect="1" noChangeArrowheads="1" noTextEdit="1"/>
          </p:cNvSpPr>
          <p:nvPr>
            <p:ph type="sldImg"/>
          </p:nvPr>
        </p:nvSpPr>
        <p:spPr>
          <a:ln/>
        </p:spPr>
      </p:sp>
      <p:sp>
        <p:nvSpPr>
          <p:cNvPr id="7170" name="Notes Placeholder 2">
            <a:extLst>
              <a:ext uri="{FF2B5EF4-FFF2-40B4-BE49-F238E27FC236}">
                <a16:creationId xmlns:a16="http://schemas.microsoft.com/office/drawing/2014/main" id="{5C6D790A-7066-9DF8-B853-DB542F8D105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a typeface="ＭＳ Ｐゴシック" panose="020B0600070205080204" pitchFamily="34" charset="-128"/>
            </a:endParaRPr>
          </a:p>
        </p:txBody>
      </p:sp>
      <p:sp>
        <p:nvSpPr>
          <p:cNvPr id="7171" name="Slide Number Placeholder 3">
            <a:extLst>
              <a:ext uri="{FF2B5EF4-FFF2-40B4-BE49-F238E27FC236}">
                <a16:creationId xmlns:a16="http://schemas.microsoft.com/office/drawing/2014/main" id="{2FE76E2D-6F38-1FCF-7E4C-61D58573ADA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903ABF4-8827-9B46-8BC4-F07E49CD6C11}" type="slidenum">
              <a:rPr lang="en-US" altLang="en-US" sz="1200" smtClean="0"/>
              <a:pPr/>
              <a:t>7</a:t>
            </a:fld>
            <a:endParaRPr lang="en-US" altLang="en-US" sz="1200"/>
          </a:p>
        </p:txBody>
      </p:sp>
    </p:spTree>
    <p:extLst>
      <p:ext uri="{BB962C8B-B14F-4D97-AF65-F5344CB8AC3E}">
        <p14:creationId xmlns:p14="http://schemas.microsoft.com/office/powerpoint/2010/main" val="18938679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189A8-D2F0-7533-712E-E96E84A6FE39}"/>
            </a:ext>
          </a:extLst>
        </p:cNvPr>
        <p:cNvGrpSpPr/>
        <p:nvPr/>
      </p:nvGrpSpPr>
      <p:grpSpPr>
        <a:xfrm>
          <a:off x="0" y="0"/>
          <a:ext cx="0" cy="0"/>
          <a:chOff x="0" y="0"/>
          <a:chExt cx="0" cy="0"/>
        </a:xfrm>
      </p:grpSpPr>
      <p:sp>
        <p:nvSpPr>
          <p:cNvPr id="7169" name="Slide Image Placeholder 1">
            <a:extLst>
              <a:ext uri="{FF2B5EF4-FFF2-40B4-BE49-F238E27FC236}">
                <a16:creationId xmlns:a16="http://schemas.microsoft.com/office/drawing/2014/main" id="{29548F22-430B-9D40-BC53-7401A8A1C9B1}"/>
              </a:ext>
            </a:extLst>
          </p:cNvPr>
          <p:cNvSpPr>
            <a:spLocks noGrp="1" noRot="1" noChangeAspect="1" noChangeArrowheads="1" noTextEdit="1"/>
          </p:cNvSpPr>
          <p:nvPr>
            <p:ph type="sldImg"/>
          </p:nvPr>
        </p:nvSpPr>
        <p:spPr>
          <a:ln/>
        </p:spPr>
      </p:sp>
      <p:sp>
        <p:nvSpPr>
          <p:cNvPr id="7170" name="Notes Placeholder 2">
            <a:extLst>
              <a:ext uri="{FF2B5EF4-FFF2-40B4-BE49-F238E27FC236}">
                <a16:creationId xmlns:a16="http://schemas.microsoft.com/office/drawing/2014/main" id="{4B465F61-D160-44DA-5640-A65A0B388A1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a typeface="ＭＳ Ｐゴシック" panose="020B0600070205080204" pitchFamily="34" charset="-128"/>
            </a:endParaRPr>
          </a:p>
        </p:txBody>
      </p:sp>
      <p:sp>
        <p:nvSpPr>
          <p:cNvPr id="7171" name="Slide Number Placeholder 3">
            <a:extLst>
              <a:ext uri="{FF2B5EF4-FFF2-40B4-BE49-F238E27FC236}">
                <a16:creationId xmlns:a16="http://schemas.microsoft.com/office/drawing/2014/main" id="{02785B1A-661D-F4D2-B29D-57CD563C3FA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903ABF4-8827-9B46-8BC4-F07E49CD6C11}" type="slidenum">
              <a:rPr lang="en-US" altLang="en-US" sz="1200" smtClean="0"/>
              <a:pPr/>
              <a:t>8</a:t>
            </a:fld>
            <a:endParaRPr lang="en-US" altLang="en-US" sz="1200"/>
          </a:p>
        </p:txBody>
      </p:sp>
    </p:spTree>
    <p:extLst>
      <p:ext uri="{BB962C8B-B14F-4D97-AF65-F5344CB8AC3E}">
        <p14:creationId xmlns:p14="http://schemas.microsoft.com/office/powerpoint/2010/main" val="39588673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F436-F105-D118-B5CC-8EA1825BEB17}"/>
            </a:ext>
          </a:extLst>
        </p:cNvPr>
        <p:cNvGrpSpPr/>
        <p:nvPr/>
      </p:nvGrpSpPr>
      <p:grpSpPr>
        <a:xfrm>
          <a:off x="0" y="0"/>
          <a:ext cx="0" cy="0"/>
          <a:chOff x="0" y="0"/>
          <a:chExt cx="0" cy="0"/>
        </a:xfrm>
      </p:grpSpPr>
      <p:sp>
        <p:nvSpPr>
          <p:cNvPr id="7169" name="Slide Image Placeholder 1">
            <a:extLst>
              <a:ext uri="{FF2B5EF4-FFF2-40B4-BE49-F238E27FC236}">
                <a16:creationId xmlns:a16="http://schemas.microsoft.com/office/drawing/2014/main" id="{B106A86E-4DD2-8394-20AB-FDF54E5B51F0}"/>
              </a:ext>
            </a:extLst>
          </p:cNvPr>
          <p:cNvSpPr>
            <a:spLocks noGrp="1" noRot="1" noChangeAspect="1" noChangeArrowheads="1" noTextEdit="1"/>
          </p:cNvSpPr>
          <p:nvPr>
            <p:ph type="sldImg"/>
          </p:nvPr>
        </p:nvSpPr>
        <p:spPr>
          <a:ln/>
        </p:spPr>
      </p:sp>
      <p:sp>
        <p:nvSpPr>
          <p:cNvPr id="7170" name="Notes Placeholder 2">
            <a:extLst>
              <a:ext uri="{FF2B5EF4-FFF2-40B4-BE49-F238E27FC236}">
                <a16:creationId xmlns:a16="http://schemas.microsoft.com/office/drawing/2014/main" id="{5C0E98B8-640D-9EE5-D724-690AB5264EB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a typeface="ＭＳ Ｐゴシック" panose="020B0600070205080204" pitchFamily="34" charset="-128"/>
            </a:endParaRPr>
          </a:p>
        </p:txBody>
      </p:sp>
      <p:sp>
        <p:nvSpPr>
          <p:cNvPr id="7171" name="Slide Number Placeholder 3">
            <a:extLst>
              <a:ext uri="{FF2B5EF4-FFF2-40B4-BE49-F238E27FC236}">
                <a16:creationId xmlns:a16="http://schemas.microsoft.com/office/drawing/2014/main" id="{4DB43201-7F1D-D91C-2FCE-9FC20983F25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903ABF4-8827-9B46-8BC4-F07E49CD6C11}" type="slidenum">
              <a:rPr lang="en-US" altLang="en-US" sz="1200" smtClean="0"/>
              <a:pPr/>
              <a:t>9</a:t>
            </a:fld>
            <a:endParaRPr lang="en-US" altLang="en-US" sz="1200"/>
          </a:p>
        </p:txBody>
      </p:sp>
    </p:spTree>
    <p:extLst>
      <p:ext uri="{BB962C8B-B14F-4D97-AF65-F5344CB8AC3E}">
        <p14:creationId xmlns:p14="http://schemas.microsoft.com/office/powerpoint/2010/main" val="3240820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GB"/>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34642034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066036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457200"/>
            <a:ext cx="1943100" cy="4114800"/>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5800" y="457200"/>
            <a:ext cx="5676900" cy="41148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898540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045103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Tree>
    <p:extLst>
      <p:ext uri="{BB962C8B-B14F-4D97-AF65-F5344CB8AC3E}">
        <p14:creationId xmlns:p14="http://schemas.microsoft.com/office/powerpoint/2010/main" val="2785894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5800" y="1485900"/>
            <a:ext cx="3810000" cy="3086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485900"/>
            <a:ext cx="3810000" cy="3086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43130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77457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923922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5132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985012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1092980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5A9381F-4AA8-2FCE-81C5-36D8FC968559}"/>
              </a:ext>
            </a:extLst>
          </p:cNvPr>
          <p:cNvSpPr>
            <a:spLocks noGrp="1" noChangeArrowheads="1"/>
          </p:cNvSpPr>
          <p:nvPr>
            <p:ph type="title"/>
          </p:nvPr>
        </p:nvSpPr>
        <p:spPr bwMode="auto">
          <a:xfrm>
            <a:off x="685800" y="457200"/>
            <a:ext cx="77724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B698035D-3B5A-FE04-DDB8-5EC851FB64F8}"/>
              </a:ext>
            </a:extLst>
          </p:cNvPr>
          <p:cNvSpPr>
            <a:spLocks noGrp="1" noChangeArrowheads="1"/>
          </p:cNvSpPr>
          <p:nvPr>
            <p:ph type="body" idx="1"/>
          </p:nvPr>
        </p:nvSpPr>
        <p:spPr bwMode="auto">
          <a:xfrm>
            <a:off x="685800" y="1485900"/>
            <a:ext cx="77724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8" name="Rectangle 7">
            <a:extLst>
              <a:ext uri="{FF2B5EF4-FFF2-40B4-BE49-F238E27FC236}">
                <a16:creationId xmlns:a16="http://schemas.microsoft.com/office/drawing/2014/main" id="{F084CB35-AD75-9311-6499-C1D9CB28C59A}"/>
              </a:ext>
            </a:extLst>
          </p:cNvPr>
          <p:cNvSpPr>
            <a:spLocks noChangeArrowheads="1"/>
          </p:cNvSpPr>
          <p:nvPr userDrawn="1"/>
        </p:nvSpPr>
        <p:spPr bwMode="auto">
          <a:xfrm>
            <a:off x="0" y="4800600"/>
            <a:ext cx="9144000" cy="342900"/>
          </a:xfrm>
          <a:prstGeom prst="rect">
            <a:avLst/>
          </a:prstGeom>
          <a:solidFill>
            <a:srgbClr val="C00000"/>
          </a:solidFill>
          <a:ln w="12700">
            <a:noFill/>
            <a:miter lim="800000"/>
            <a:headEnd type="none" w="sm" len="sm"/>
            <a:tailEnd type="none" w="sm" len="sm"/>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defRPr/>
            </a:pPr>
            <a:r>
              <a:rPr lang="en-GB" altLang="en-US" sz="1200" dirty="0">
                <a:solidFill>
                  <a:schemeClr val="bg1"/>
                </a:solidFill>
              </a:rPr>
              <a:t>ITPC </a:t>
            </a:r>
            <a:r>
              <a:rPr lang="en-GB" altLang="en-US" sz="1200" dirty="0" err="1">
                <a:solidFill>
                  <a:schemeClr val="bg1"/>
                </a:solidFill>
              </a:rPr>
              <a:t>worshop</a:t>
            </a:r>
            <a:r>
              <a:rPr lang="en-GB" altLang="en-US" sz="1200" dirty="0">
                <a:solidFill>
                  <a:schemeClr val="bg1"/>
                </a:solidFill>
              </a:rPr>
              <a:t>: Q&amp;A community trial design                                                                    AIDS 2026, Rio de Janeiro</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rtl="0" eaLnBrk="0" fontAlgn="base" hangingPunct="0">
        <a:spcBef>
          <a:spcPct val="0"/>
        </a:spcBef>
        <a:spcAft>
          <a:spcPct val="0"/>
        </a:spcAft>
        <a:defRPr sz="4400">
          <a:solidFill>
            <a:srgbClr val="2D2D8A"/>
          </a:solidFill>
          <a:latin typeface="+mj-lt"/>
          <a:ea typeface="+mj-ea"/>
          <a:cs typeface="+mj-cs"/>
        </a:defRPr>
      </a:lvl1pPr>
      <a:lvl2pPr algn="ctr" rtl="0" eaLnBrk="0" fontAlgn="base" hangingPunct="0">
        <a:spcBef>
          <a:spcPct val="0"/>
        </a:spcBef>
        <a:spcAft>
          <a:spcPct val="0"/>
        </a:spcAft>
        <a:defRPr sz="4400">
          <a:solidFill>
            <a:srgbClr val="2D2D8A"/>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rgbClr val="2D2D8A"/>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rgbClr val="2D2D8A"/>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rgbClr val="2D2D8A"/>
          </a:solidFill>
          <a:latin typeface="Arial" charset="0"/>
          <a:ea typeface="ＭＳ Ｐゴシック" charset="-128"/>
          <a:cs typeface="ＭＳ Ｐゴシック" charset="-128"/>
        </a:defRPr>
      </a:lvl5pPr>
      <a:lvl6pPr marL="457200" algn="ctr" rtl="0" fontAlgn="base">
        <a:spcBef>
          <a:spcPct val="0"/>
        </a:spcBef>
        <a:spcAft>
          <a:spcPct val="0"/>
        </a:spcAft>
        <a:defRPr sz="4400">
          <a:solidFill>
            <a:srgbClr val="FFCB0A"/>
          </a:solidFill>
          <a:latin typeface="Arial" charset="0"/>
          <a:ea typeface="ＭＳ Ｐゴシック" charset="-128"/>
          <a:cs typeface="ＭＳ Ｐゴシック" charset="-128"/>
        </a:defRPr>
      </a:lvl6pPr>
      <a:lvl7pPr marL="914400" algn="ctr" rtl="0" fontAlgn="base">
        <a:spcBef>
          <a:spcPct val="0"/>
        </a:spcBef>
        <a:spcAft>
          <a:spcPct val="0"/>
        </a:spcAft>
        <a:defRPr sz="4400">
          <a:solidFill>
            <a:srgbClr val="FFCB0A"/>
          </a:solidFill>
          <a:latin typeface="Arial" charset="0"/>
          <a:ea typeface="ＭＳ Ｐゴシック" charset="-128"/>
          <a:cs typeface="ＭＳ Ｐゴシック" charset="-128"/>
        </a:defRPr>
      </a:lvl7pPr>
      <a:lvl8pPr marL="1371600" algn="ctr" rtl="0" fontAlgn="base">
        <a:spcBef>
          <a:spcPct val="0"/>
        </a:spcBef>
        <a:spcAft>
          <a:spcPct val="0"/>
        </a:spcAft>
        <a:defRPr sz="4400">
          <a:solidFill>
            <a:srgbClr val="FFCB0A"/>
          </a:solidFill>
          <a:latin typeface="Arial" charset="0"/>
          <a:ea typeface="ＭＳ Ｐゴシック" charset="-128"/>
          <a:cs typeface="ＭＳ Ｐゴシック" charset="-128"/>
        </a:defRPr>
      </a:lvl8pPr>
      <a:lvl9pPr marL="1828800" algn="ctr" rtl="0" fontAlgn="base">
        <a:spcBef>
          <a:spcPct val="0"/>
        </a:spcBef>
        <a:spcAft>
          <a:spcPct val="0"/>
        </a:spcAft>
        <a:defRPr sz="4400">
          <a:solidFill>
            <a:srgbClr val="FFCB0A"/>
          </a:solidFill>
          <a:latin typeface="Arial" charset="0"/>
          <a:ea typeface="ＭＳ Ｐゴシック" charset="-128"/>
          <a:cs typeface="ＭＳ Ｐゴシック" charset="-128"/>
        </a:defRPr>
      </a:lvl9pPr>
    </p:titleStyle>
    <p:bodyStyle>
      <a:lvl1pPr marL="342900" indent="-342900" algn="l" rtl="0" eaLnBrk="0" fontAlgn="base" hangingPunct="0">
        <a:spcBef>
          <a:spcPct val="20000"/>
        </a:spcBef>
        <a:spcAft>
          <a:spcPct val="0"/>
        </a:spcAft>
        <a:buChar char="•"/>
        <a:defRPr sz="3200">
          <a:solidFill>
            <a:srgbClr val="2D2D8A"/>
          </a:solidFill>
          <a:latin typeface="+mn-lt"/>
          <a:ea typeface="+mn-ea"/>
          <a:cs typeface="+mn-cs"/>
        </a:defRPr>
      </a:lvl1pPr>
      <a:lvl2pPr marL="742950" indent="-285750" algn="l" rtl="0" eaLnBrk="0" fontAlgn="base" hangingPunct="0">
        <a:spcBef>
          <a:spcPct val="20000"/>
        </a:spcBef>
        <a:spcAft>
          <a:spcPct val="0"/>
        </a:spcAft>
        <a:buChar char="–"/>
        <a:defRPr sz="2800">
          <a:solidFill>
            <a:srgbClr val="2D2D8A"/>
          </a:solidFill>
          <a:latin typeface="+mn-lt"/>
          <a:ea typeface="+mn-ea"/>
        </a:defRPr>
      </a:lvl2pPr>
      <a:lvl3pPr marL="1143000" indent="-228600" algn="l" rtl="0" eaLnBrk="0" fontAlgn="base" hangingPunct="0">
        <a:spcBef>
          <a:spcPct val="20000"/>
        </a:spcBef>
        <a:spcAft>
          <a:spcPct val="0"/>
        </a:spcAft>
        <a:buChar char="•"/>
        <a:defRPr sz="2400">
          <a:solidFill>
            <a:srgbClr val="2D2D8A"/>
          </a:solidFill>
          <a:latin typeface="+mn-lt"/>
          <a:ea typeface="+mn-ea"/>
        </a:defRPr>
      </a:lvl3pPr>
      <a:lvl4pPr marL="1600200" indent="-228600" algn="l" rtl="0" eaLnBrk="0" fontAlgn="base" hangingPunct="0">
        <a:spcBef>
          <a:spcPct val="20000"/>
        </a:spcBef>
        <a:spcAft>
          <a:spcPct val="0"/>
        </a:spcAft>
        <a:buChar char="–"/>
        <a:defRPr sz="2000">
          <a:solidFill>
            <a:srgbClr val="2D2D8A"/>
          </a:solidFill>
          <a:latin typeface="+mn-lt"/>
          <a:ea typeface="+mn-ea"/>
        </a:defRPr>
      </a:lvl4pPr>
      <a:lvl5pPr marL="2057400" indent="-228600" algn="l" rtl="0" eaLnBrk="0" fontAlgn="base" hangingPunct="0">
        <a:spcBef>
          <a:spcPct val="20000"/>
        </a:spcBef>
        <a:spcAft>
          <a:spcPct val="0"/>
        </a:spcAft>
        <a:buChar char="»"/>
        <a:defRPr sz="2000">
          <a:solidFill>
            <a:srgbClr val="2D2D8A"/>
          </a:solidFill>
          <a:latin typeface="+mn-lt"/>
          <a:ea typeface="+mn-ea"/>
        </a:defRPr>
      </a:lvl5pPr>
      <a:lvl6pPr marL="2514600" indent="-228600" algn="l" rtl="0" fontAlgn="base">
        <a:spcBef>
          <a:spcPct val="20000"/>
        </a:spcBef>
        <a:spcAft>
          <a:spcPct val="0"/>
        </a:spcAft>
        <a:buChar char="»"/>
        <a:defRPr sz="2000">
          <a:solidFill>
            <a:schemeClr val="bg1"/>
          </a:solidFill>
          <a:latin typeface="+mn-lt"/>
          <a:ea typeface="+mn-ea"/>
        </a:defRPr>
      </a:lvl6pPr>
      <a:lvl7pPr marL="2971800" indent="-228600" algn="l" rtl="0" fontAlgn="base">
        <a:spcBef>
          <a:spcPct val="20000"/>
        </a:spcBef>
        <a:spcAft>
          <a:spcPct val="0"/>
        </a:spcAft>
        <a:buChar char="»"/>
        <a:defRPr sz="2000">
          <a:solidFill>
            <a:schemeClr val="bg1"/>
          </a:solidFill>
          <a:latin typeface="+mn-lt"/>
          <a:ea typeface="+mn-ea"/>
        </a:defRPr>
      </a:lvl7pPr>
      <a:lvl8pPr marL="3429000" indent="-228600" algn="l" rtl="0" fontAlgn="base">
        <a:spcBef>
          <a:spcPct val="20000"/>
        </a:spcBef>
        <a:spcAft>
          <a:spcPct val="0"/>
        </a:spcAft>
        <a:buChar char="»"/>
        <a:defRPr sz="2000">
          <a:solidFill>
            <a:schemeClr val="bg1"/>
          </a:solidFill>
          <a:latin typeface="+mn-lt"/>
          <a:ea typeface="+mn-ea"/>
        </a:defRPr>
      </a:lvl8pPr>
      <a:lvl9pPr marL="3886200" indent="-228600" algn="l" rtl="0" fontAlgn="base">
        <a:spcBef>
          <a:spcPct val="20000"/>
        </a:spcBef>
        <a:spcAft>
          <a:spcPct val="0"/>
        </a:spcAft>
        <a:buChar char="»"/>
        <a:defRPr sz="2000">
          <a:solidFill>
            <a:schemeClr val="bg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s://i-base.info/clinical-trials-community-guide-to-hiv-research"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i-base.info/guides/art-in-pictures"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2">
            <a:extLst>
              <a:ext uri="{FF2B5EF4-FFF2-40B4-BE49-F238E27FC236}">
                <a16:creationId xmlns:a16="http://schemas.microsoft.com/office/drawing/2014/main" id="{B9B20531-3E6D-FA85-3424-23C72FF539A3}"/>
              </a:ext>
            </a:extLst>
          </p:cNvPr>
          <p:cNvSpPr>
            <a:spLocks noGrp="1" noChangeArrowheads="1"/>
          </p:cNvSpPr>
          <p:nvPr>
            <p:ph type="ctrTitle"/>
          </p:nvPr>
        </p:nvSpPr>
        <p:spPr>
          <a:xfrm>
            <a:off x="701795" y="663575"/>
            <a:ext cx="5166349" cy="3816350"/>
          </a:xfrm>
        </p:spPr>
        <p:txBody>
          <a:bodyPr/>
          <a:lstStyle/>
          <a:p>
            <a:pPr algn="l"/>
            <a:r>
              <a:rPr lang="en-GB" altLang="en-US" sz="2000" b="1" dirty="0"/>
              <a:t>ITPC</a:t>
            </a:r>
            <a:r>
              <a:rPr lang="en-GB" altLang="en-US" sz="1800" b="1" dirty="0">
                <a:solidFill>
                  <a:srgbClr val="FF0000"/>
                </a:solidFill>
              </a:rPr>
              <a:t> </a:t>
            </a:r>
            <a:r>
              <a:rPr lang="en-GB" sz="2000" b="1" i="0" u="none" strike="noStrike" dirty="0">
                <a:solidFill>
                  <a:srgbClr val="C00000"/>
                </a:solidFill>
                <a:effectLst/>
                <a:latin typeface="Aptos" panose="020B0004020202020204" pitchFamily="34" charset="0"/>
              </a:rPr>
              <a:t>Workshop at AIDS 2026</a:t>
            </a:r>
            <a:br>
              <a:rPr lang="en-GB" altLang="en-US" sz="3200" dirty="0">
                <a:solidFill>
                  <a:srgbClr val="FF0000"/>
                </a:solidFill>
              </a:rPr>
            </a:br>
            <a:br>
              <a:rPr lang="en-GB" altLang="en-US" sz="2400" dirty="0">
                <a:solidFill>
                  <a:srgbClr val="FF0000"/>
                </a:solidFill>
              </a:rPr>
            </a:br>
            <a:r>
              <a:rPr lang="en-GB" sz="3200" b="1" dirty="0">
                <a:solidFill>
                  <a:srgbClr val="FF0000"/>
                </a:solidFill>
                <a:effectLst/>
                <a:latin typeface="DejaVuSans"/>
              </a:rPr>
              <a:t>Behind the Jargon: community </a:t>
            </a:r>
            <a:r>
              <a:rPr lang="en-GB" sz="3200" b="1" dirty="0">
                <a:solidFill>
                  <a:srgbClr val="FF0000"/>
                </a:solidFill>
                <a:latin typeface="DejaVuSans"/>
              </a:rPr>
              <a:t>trial design: your questions answered…</a:t>
            </a:r>
            <a:br>
              <a:rPr lang="en-GB" sz="1600" dirty="0">
                <a:effectLst/>
              </a:rPr>
            </a:br>
            <a:br>
              <a:rPr lang="en-GB" sz="1800" dirty="0">
                <a:solidFill>
                  <a:srgbClr val="1E2328"/>
                </a:solidFill>
                <a:effectLst/>
                <a:latin typeface="DejaVuSans"/>
              </a:rPr>
            </a:br>
            <a:br>
              <a:rPr lang="en-GB" sz="1050" dirty="0">
                <a:effectLst/>
              </a:rPr>
            </a:br>
            <a:r>
              <a:rPr lang="en-GB" altLang="en-US" sz="1800" dirty="0"/>
              <a:t>AIDS 2026, Rio de Janeiro, July 2025</a:t>
            </a:r>
            <a:br>
              <a:rPr lang="en-US" altLang="en-US" sz="1800" b="1" dirty="0"/>
            </a:br>
            <a:br>
              <a:rPr lang="en-US" altLang="en-US" sz="1800" b="1" dirty="0"/>
            </a:br>
            <a:r>
              <a:rPr lang="en-GB" sz="1600" dirty="0" err="1">
                <a:solidFill>
                  <a:srgbClr val="1E2328"/>
                </a:solidFill>
                <a:effectLst/>
                <a:latin typeface="DejaVuSans"/>
              </a:rPr>
              <a:t>Detrich</a:t>
            </a:r>
            <a:r>
              <a:rPr lang="en-GB" sz="1600" dirty="0">
                <a:solidFill>
                  <a:srgbClr val="1E2328"/>
                </a:solidFill>
                <a:effectLst/>
                <a:latin typeface="DejaVuSans"/>
              </a:rPr>
              <a:t> Peeler ITPC, </a:t>
            </a:r>
            <a:br>
              <a:rPr lang="en-GB" sz="1600" dirty="0">
                <a:solidFill>
                  <a:srgbClr val="1E2328"/>
                </a:solidFill>
                <a:effectLst/>
                <a:latin typeface="DejaVuSans"/>
              </a:rPr>
            </a:br>
            <a:r>
              <a:rPr lang="en-GB" sz="1600" dirty="0">
                <a:solidFill>
                  <a:srgbClr val="1E2328"/>
                </a:solidFill>
                <a:effectLst/>
                <a:latin typeface="DejaVuSans"/>
              </a:rPr>
              <a:t>T</a:t>
            </a:r>
            <a:r>
              <a:rPr lang="en-GB" sz="1600" dirty="0">
                <a:solidFill>
                  <a:srgbClr val="1E2328"/>
                </a:solidFill>
                <a:latin typeface="DejaVuSans"/>
              </a:rPr>
              <a:t>racy</a:t>
            </a:r>
            <a:r>
              <a:rPr lang="en-GB" sz="1600" dirty="0">
                <a:solidFill>
                  <a:srgbClr val="1E2328"/>
                </a:solidFill>
                <a:effectLst/>
                <a:latin typeface="DejaVuSans"/>
              </a:rPr>
              <a:t> Swan, Independent consultant, Barcelona</a:t>
            </a:r>
            <a:br>
              <a:rPr lang="en-US" altLang="en-US" sz="1600" b="1" dirty="0"/>
            </a:br>
            <a:r>
              <a:rPr lang="en-US" altLang="en-US" sz="1600" dirty="0"/>
              <a:t>Simon Collins, i-</a:t>
            </a:r>
            <a:r>
              <a:rPr lang="en-US" altLang="en-US" sz="1600" dirty="0" err="1"/>
              <a:t>Base.info</a:t>
            </a:r>
            <a:r>
              <a:rPr lang="en-US" altLang="en-US" sz="1600" dirty="0"/>
              <a:t>	</a:t>
            </a:r>
            <a:br>
              <a:rPr lang="en-US" altLang="en-US" sz="1600" dirty="0"/>
            </a:br>
            <a:endParaRPr lang="en-US" altLang="en-US" sz="1600" dirty="0"/>
          </a:p>
        </p:txBody>
      </p:sp>
      <p:pic>
        <p:nvPicPr>
          <p:cNvPr id="4098" name="Picture 1" descr="logo 2015 orange.pdf">
            <a:extLst>
              <a:ext uri="{FF2B5EF4-FFF2-40B4-BE49-F238E27FC236}">
                <a16:creationId xmlns:a16="http://schemas.microsoft.com/office/drawing/2014/main" id="{A749DDF5-93ED-C91A-0A44-9A385AAF849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93126" y="1807074"/>
            <a:ext cx="1949079" cy="90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C4EA8B44-4C65-05DB-A5BC-6EDA253D1305}"/>
              </a:ext>
            </a:extLst>
          </p:cNvPr>
          <p:cNvPicPr>
            <a:picLocks noChangeAspect="1"/>
          </p:cNvPicPr>
          <p:nvPr/>
        </p:nvPicPr>
        <p:blipFill>
          <a:blip r:embed="rId4"/>
          <a:stretch>
            <a:fillRect/>
          </a:stretch>
        </p:blipFill>
        <p:spPr>
          <a:xfrm>
            <a:off x="6515919" y="843557"/>
            <a:ext cx="1806626" cy="85839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 Box 2">
            <a:extLst>
              <a:ext uri="{FF2B5EF4-FFF2-40B4-BE49-F238E27FC236}">
                <a16:creationId xmlns:a16="http://schemas.microsoft.com/office/drawing/2014/main" id="{F5C26B7E-15A7-94A3-3745-B23F4D9DB6A5}"/>
              </a:ext>
            </a:extLst>
          </p:cNvPr>
          <p:cNvSpPr txBox="1">
            <a:spLocks noChangeArrowheads="1"/>
          </p:cNvSpPr>
          <p:nvPr/>
        </p:nvSpPr>
        <p:spPr bwMode="auto">
          <a:xfrm>
            <a:off x="618649" y="652753"/>
            <a:ext cx="790670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3200" dirty="0">
                <a:solidFill>
                  <a:srgbClr val="C00000"/>
                </a:solidFill>
              </a:rPr>
              <a:t>Ethical example 2: cure study</a:t>
            </a:r>
          </a:p>
        </p:txBody>
      </p:sp>
      <p:sp>
        <p:nvSpPr>
          <p:cNvPr id="14338" name="Rectangle 4">
            <a:extLst>
              <a:ext uri="{FF2B5EF4-FFF2-40B4-BE49-F238E27FC236}">
                <a16:creationId xmlns:a16="http://schemas.microsoft.com/office/drawing/2014/main" id="{BF5F0823-1710-2CCA-E4D5-BBFD2E79C04D}"/>
              </a:ext>
            </a:extLst>
          </p:cNvPr>
          <p:cNvSpPr>
            <a:spLocks noChangeArrowheads="1"/>
          </p:cNvSpPr>
          <p:nvPr/>
        </p:nvSpPr>
        <p:spPr bwMode="auto">
          <a:xfrm>
            <a:off x="1043608" y="1563638"/>
            <a:ext cx="7344816" cy="2542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14350" indent="-514350">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indent="0" eaLnBrk="1" hangingPunct="1"/>
            <a:r>
              <a:rPr lang="en-US" altLang="en-US" sz="2160" dirty="0">
                <a:solidFill>
                  <a:schemeClr val="accent6"/>
                </a:solidFill>
              </a:rPr>
              <a:t>•  ART is currently safe and effective.</a:t>
            </a:r>
          </a:p>
          <a:p>
            <a:pPr marL="0" indent="0" eaLnBrk="1" hangingPunct="1"/>
            <a:r>
              <a:rPr lang="en-US" altLang="en-US" sz="2160" dirty="0">
                <a:solidFill>
                  <a:schemeClr val="accent6"/>
                </a:solidFill>
              </a:rPr>
              <a:t>•  Cure interventions might have side effects and risks</a:t>
            </a:r>
          </a:p>
          <a:p>
            <a:pPr marL="0" indent="0" eaLnBrk="1" hangingPunct="1"/>
            <a:r>
              <a:rPr lang="en-US" altLang="en-US" sz="2160" dirty="0">
                <a:solidFill>
                  <a:schemeClr val="accent6"/>
                </a:solidFill>
              </a:rPr>
              <a:t>•  Need to interrupt or stop ART </a:t>
            </a:r>
          </a:p>
          <a:p>
            <a:pPr marL="0" indent="0" eaLnBrk="1" hangingPunct="1"/>
            <a:r>
              <a:rPr lang="en-US" altLang="en-US" sz="2160" dirty="0">
                <a:solidFill>
                  <a:schemeClr val="accent6"/>
                </a:solidFill>
              </a:rPr>
              <a:t>•  People enroll with optimism even when no benefit.</a:t>
            </a:r>
            <a:endParaRPr lang="en-US" altLang="en-US" sz="1050" dirty="0">
              <a:solidFill>
                <a:schemeClr val="accent6"/>
              </a:solidFill>
            </a:endParaRPr>
          </a:p>
          <a:p>
            <a:pPr marL="0" indent="0" eaLnBrk="1" hangingPunct="1"/>
            <a:r>
              <a:rPr lang="en-US" altLang="en-US" sz="2160" i="1" dirty="0">
                <a:solidFill>
                  <a:srgbClr val="C00000"/>
                </a:solidFill>
              </a:rPr>
              <a:t>                “But I might be the one who is lucky”</a:t>
            </a:r>
          </a:p>
          <a:p>
            <a:pPr marL="342900" indent="-342900" eaLnBrk="1" hangingPunct="1">
              <a:buFontTx/>
              <a:buChar char="-"/>
            </a:pPr>
            <a:endParaRPr lang="en-US" altLang="en-US" sz="800" dirty="0">
              <a:solidFill>
                <a:schemeClr val="accent6"/>
              </a:solidFill>
            </a:endParaRPr>
          </a:p>
          <a:p>
            <a:pPr marL="0" indent="0" eaLnBrk="1" hangingPunct="1"/>
            <a:r>
              <a:rPr lang="en-US" altLang="en-US" sz="2160" i="1" dirty="0">
                <a:solidFill>
                  <a:schemeClr val="accent2"/>
                </a:solidFill>
              </a:rPr>
              <a:t>Some people want to actively help science as a way to give something back – but risks need to also be clear.</a:t>
            </a:r>
            <a:endParaRPr lang="en-US" altLang="en-US" sz="2160" dirty="0">
              <a:solidFill>
                <a:schemeClr val="accent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5CCE2B-EB45-3E64-BDEC-005273E9F5D2}"/>
            </a:ext>
          </a:extLst>
        </p:cNvPr>
        <p:cNvGrpSpPr/>
        <p:nvPr/>
      </p:nvGrpSpPr>
      <p:grpSpPr>
        <a:xfrm>
          <a:off x="0" y="0"/>
          <a:ext cx="0" cy="0"/>
          <a:chOff x="0" y="0"/>
          <a:chExt cx="0" cy="0"/>
        </a:xfrm>
      </p:grpSpPr>
      <p:sp>
        <p:nvSpPr>
          <p:cNvPr id="6145" name="Rectangle 3">
            <a:extLst>
              <a:ext uri="{FF2B5EF4-FFF2-40B4-BE49-F238E27FC236}">
                <a16:creationId xmlns:a16="http://schemas.microsoft.com/office/drawing/2014/main" id="{FBD042C7-7664-C899-D86E-AA7C867E8B15}"/>
              </a:ext>
            </a:extLst>
          </p:cNvPr>
          <p:cNvSpPr txBox="1">
            <a:spLocks noChangeArrowheads="1"/>
          </p:cNvSpPr>
          <p:nvPr/>
        </p:nvSpPr>
        <p:spPr bwMode="auto">
          <a:xfrm>
            <a:off x="1331640" y="1347615"/>
            <a:ext cx="6768752" cy="223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a:buFont typeface="+mj-lt"/>
              <a:buAutoNum type="arabicPeriod"/>
            </a:pPr>
            <a:r>
              <a:rPr lang="en-GB" altLang="en-US" sz="2400" dirty="0">
                <a:solidFill>
                  <a:srgbClr val="FF0000"/>
                </a:solidFill>
                <a:latin typeface="Helvetica" pitchFamily="2" charset="0"/>
              </a:rPr>
              <a:t>Ethical issues?</a:t>
            </a:r>
            <a:br>
              <a:rPr lang="en-GB" altLang="en-US" sz="2400" dirty="0">
                <a:solidFill>
                  <a:srgbClr val="FF0000"/>
                </a:solidFill>
                <a:latin typeface="Helvetica" pitchFamily="2" charset="0"/>
              </a:rPr>
            </a:br>
            <a:endParaRPr lang="en-GB" altLang="en-US" sz="2400" dirty="0">
              <a:solidFill>
                <a:srgbClr val="FF0000"/>
              </a:solidFill>
              <a:latin typeface="Helvetica" pitchFamily="2" charset="0"/>
            </a:endParaRPr>
          </a:p>
          <a:p>
            <a:pPr>
              <a:buFont typeface="+mj-lt"/>
              <a:buAutoNum type="arabicPeriod"/>
            </a:pPr>
            <a:r>
              <a:rPr lang="en-GB" altLang="en-US" sz="2400">
                <a:solidFill>
                  <a:srgbClr val="FF0000"/>
                </a:solidFill>
                <a:latin typeface="Helvetica" pitchFamily="2" charset="0"/>
              </a:rPr>
              <a:t>Social issues?</a:t>
            </a:r>
            <a:endParaRPr lang="en-GB" altLang="en-US" sz="2400" dirty="0">
              <a:solidFill>
                <a:srgbClr val="FF0000"/>
              </a:solidFill>
              <a:latin typeface="Helvetica" pitchFamily="2" charset="0"/>
            </a:endParaRPr>
          </a:p>
          <a:p>
            <a:pPr>
              <a:buFont typeface="+mj-lt"/>
              <a:buAutoNum type="arabicPeriod"/>
            </a:pPr>
            <a:endParaRPr lang="en-GB" altLang="en-US" sz="2400" dirty="0">
              <a:solidFill>
                <a:srgbClr val="FF0000"/>
              </a:solidFill>
              <a:latin typeface="Helvetica" pitchFamily="2" charset="0"/>
            </a:endParaRPr>
          </a:p>
          <a:p>
            <a:pPr>
              <a:buFont typeface="+mj-lt"/>
              <a:buAutoNum type="arabicPeriod"/>
            </a:pPr>
            <a:r>
              <a:rPr lang="en-GB" altLang="en-US" sz="2400" dirty="0">
                <a:solidFill>
                  <a:srgbClr val="FF0000"/>
                </a:solidFill>
                <a:latin typeface="Helvetica" pitchFamily="2" charset="0"/>
              </a:rPr>
              <a:t>Access issues?</a:t>
            </a:r>
            <a:endParaRPr lang="en-US" altLang="en-US" sz="2800" dirty="0">
              <a:solidFill>
                <a:schemeClr val="accent6"/>
              </a:solidFill>
            </a:endParaRPr>
          </a:p>
        </p:txBody>
      </p:sp>
      <p:sp>
        <p:nvSpPr>
          <p:cNvPr id="6146" name="Rectangle 2">
            <a:extLst>
              <a:ext uri="{FF2B5EF4-FFF2-40B4-BE49-F238E27FC236}">
                <a16:creationId xmlns:a16="http://schemas.microsoft.com/office/drawing/2014/main" id="{D8C8F70A-24E1-0E10-6676-DF07B07810F3}"/>
              </a:ext>
            </a:extLst>
          </p:cNvPr>
          <p:cNvSpPr txBox="1">
            <a:spLocks noChangeArrowheads="1"/>
          </p:cNvSpPr>
          <p:nvPr/>
        </p:nvSpPr>
        <p:spPr bwMode="auto">
          <a:xfrm>
            <a:off x="539552" y="195486"/>
            <a:ext cx="77724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3600" dirty="0">
                <a:solidFill>
                  <a:schemeClr val="accent6"/>
                </a:solidFill>
              </a:rPr>
              <a:t>Ethical, social and access</a:t>
            </a:r>
          </a:p>
        </p:txBody>
      </p:sp>
      <p:sp>
        <p:nvSpPr>
          <p:cNvPr id="2" name="Rectangle 3">
            <a:extLst>
              <a:ext uri="{FF2B5EF4-FFF2-40B4-BE49-F238E27FC236}">
                <a16:creationId xmlns:a16="http://schemas.microsoft.com/office/drawing/2014/main" id="{E2995553-AB63-0AF5-2858-424D138BC7FB}"/>
              </a:ext>
            </a:extLst>
          </p:cNvPr>
          <p:cNvSpPr txBox="1">
            <a:spLocks noChangeArrowheads="1"/>
          </p:cNvSpPr>
          <p:nvPr/>
        </p:nvSpPr>
        <p:spPr bwMode="auto">
          <a:xfrm>
            <a:off x="2123728" y="1779662"/>
            <a:ext cx="5832648" cy="2952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marL="0" indent="0">
              <a:buNone/>
            </a:pPr>
            <a:r>
              <a:rPr lang="en-GB" altLang="en-US" sz="2400" i="1" dirty="0">
                <a:solidFill>
                  <a:schemeClr val="accent1">
                    <a:lumMod val="50000"/>
                  </a:schemeClr>
                </a:solidFill>
                <a:latin typeface="Helvetica" pitchFamily="2" charset="0"/>
              </a:rPr>
              <a:t>Hope? Truth? Reality? Funding?</a:t>
            </a:r>
            <a:br>
              <a:rPr lang="en-GB" altLang="en-US" sz="2400" i="1" dirty="0">
                <a:solidFill>
                  <a:schemeClr val="accent1">
                    <a:lumMod val="50000"/>
                  </a:schemeClr>
                </a:solidFill>
                <a:latin typeface="Helvetica" pitchFamily="2" charset="0"/>
              </a:rPr>
            </a:br>
            <a:endParaRPr lang="en-GB" altLang="en-US" sz="2400" i="1" dirty="0">
              <a:solidFill>
                <a:schemeClr val="accent1">
                  <a:lumMod val="50000"/>
                </a:schemeClr>
              </a:solidFill>
              <a:latin typeface="Helvetica" pitchFamily="2" charset="0"/>
            </a:endParaRPr>
          </a:p>
          <a:p>
            <a:pPr marL="0" indent="0">
              <a:buNone/>
            </a:pPr>
            <a:r>
              <a:rPr lang="en-GB" altLang="en-US" sz="2400" i="1" dirty="0">
                <a:solidFill>
                  <a:schemeClr val="accent1">
                    <a:lumMod val="50000"/>
                  </a:schemeClr>
                </a:solidFill>
                <a:latin typeface="Helvetica" pitchFamily="2" charset="0"/>
              </a:rPr>
              <a:t>Who asked the questions? Why?</a:t>
            </a:r>
          </a:p>
          <a:p>
            <a:pPr>
              <a:buFont typeface="+mj-lt"/>
              <a:buAutoNum type="arabicPeriod"/>
            </a:pPr>
            <a:endParaRPr lang="en-GB" altLang="en-US" sz="2400" i="1" dirty="0">
              <a:solidFill>
                <a:schemeClr val="accent1">
                  <a:lumMod val="50000"/>
                </a:schemeClr>
              </a:solidFill>
              <a:latin typeface="Helvetica" pitchFamily="2" charset="0"/>
            </a:endParaRPr>
          </a:p>
          <a:p>
            <a:pPr marL="0" indent="0">
              <a:buNone/>
            </a:pPr>
            <a:r>
              <a:rPr lang="en-GB" altLang="en-US" sz="2400" i="1" dirty="0">
                <a:solidFill>
                  <a:schemeClr val="accent1">
                    <a:lumMod val="50000"/>
                  </a:schemeClr>
                </a:solidFill>
                <a:latin typeface="Helvetica" pitchFamily="2" charset="0"/>
              </a:rPr>
              <a:t>Timeline between an idea or discovery and reaching clinical practice.</a:t>
            </a:r>
            <a:endParaRPr lang="en-US" altLang="en-US" sz="2800" i="1" dirty="0">
              <a:solidFill>
                <a:schemeClr val="accent1">
                  <a:lumMod val="50000"/>
                </a:schemeClr>
              </a:solidFill>
            </a:endParaRPr>
          </a:p>
        </p:txBody>
      </p:sp>
    </p:spTree>
    <p:extLst>
      <p:ext uri="{BB962C8B-B14F-4D97-AF65-F5344CB8AC3E}">
        <p14:creationId xmlns:p14="http://schemas.microsoft.com/office/powerpoint/2010/main" val="600403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a:extLst>
              <a:ext uri="{FF2B5EF4-FFF2-40B4-BE49-F238E27FC236}">
                <a16:creationId xmlns:a16="http://schemas.microsoft.com/office/drawing/2014/main" id="{E550304F-1CAD-10CE-997B-3C20FE6BF851}"/>
              </a:ext>
            </a:extLst>
          </p:cNvPr>
          <p:cNvSpPr txBox="1">
            <a:spLocks noChangeArrowheads="1"/>
          </p:cNvSpPr>
          <p:nvPr/>
        </p:nvSpPr>
        <p:spPr bwMode="auto">
          <a:xfrm>
            <a:off x="900113" y="268288"/>
            <a:ext cx="5544095"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dirty="0">
                <a:solidFill>
                  <a:srgbClr val="C00000"/>
                </a:solidFill>
              </a:rPr>
              <a:t>Results and telling the story</a:t>
            </a:r>
          </a:p>
        </p:txBody>
      </p:sp>
      <p:sp>
        <p:nvSpPr>
          <p:cNvPr id="18434" name="Rectangle 3">
            <a:extLst>
              <a:ext uri="{FF2B5EF4-FFF2-40B4-BE49-F238E27FC236}">
                <a16:creationId xmlns:a16="http://schemas.microsoft.com/office/drawing/2014/main" id="{AC491AAD-E99D-CDD4-177F-8C3CA9577782}"/>
              </a:ext>
            </a:extLst>
          </p:cNvPr>
          <p:cNvSpPr txBox="1">
            <a:spLocks noChangeArrowheads="1"/>
          </p:cNvSpPr>
          <p:nvPr/>
        </p:nvSpPr>
        <p:spPr bwMode="auto">
          <a:xfrm>
            <a:off x="922338" y="1204913"/>
            <a:ext cx="5162550" cy="3167062"/>
          </a:xfrm>
          <a:prstGeom prst="rect">
            <a:avLst/>
          </a:prstGeom>
          <a:noFill/>
          <a:ln>
            <a:noFill/>
          </a:ln>
        </p:spPr>
        <p:txBody>
          <a:bodyPr/>
          <a:lstStyle>
            <a:lvl1pPr marL="342900" indent="-342900">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marL="0" indent="0" eaLnBrk="1" hangingPunct="1">
              <a:buFontTx/>
              <a:buNone/>
              <a:defRPr/>
            </a:pPr>
            <a:r>
              <a:rPr lang="en-GB" altLang="en-US" sz="2400" dirty="0">
                <a:solidFill>
                  <a:schemeClr val="accent2"/>
                </a:solidFill>
              </a:rPr>
              <a:t>Statistical significance and spin</a:t>
            </a:r>
          </a:p>
          <a:p>
            <a:pPr marL="0" indent="0" eaLnBrk="1" hangingPunct="1">
              <a:buFontTx/>
              <a:buNone/>
              <a:defRPr/>
            </a:pPr>
            <a:endParaRPr lang="en-GB" altLang="en-US" sz="2400" dirty="0">
              <a:solidFill>
                <a:schemeClr val="accent2"/>
              </a:solidFill>
            </a:endParaRPr>
          </a:p>
          <a:p>
            <a:pPr marL="0" indent="0" eaLnBrk="1" hangingPunct="1">
              <a:buFontTx/>
              <a:buNone/>
              <a:defRPr/>
            </a:pPr>
            <a:r>
              <a:rPr lang="en-GB" altLang="en-US" sz="2400" dirty="0">
                <a:solidFill>
                  <a:schemeClr val="accent2"/>
                </a:solidFill>
              </a:rPr>
              <a:t>Absolute vs relative changes</a:t>
            </a:r>
          </a:p>
          <a:p>
            <a:pPr marL="0" indent="0" eaLnBrk="1" hangingPunct="1">
              <a:buFontTx/>
              <a:buNone/>
              <a:defRPr/>
            </a:pPr>
            <a:endParaRPr lang="en-GB" altLang="en-US" sz="1200" dirty="0">
              <a:solidFill>
                <a:schemeClr val="accent2"/>
              </a:solidFill>
            </a:endParaRPr>
          </a:p>
          <a:p>
            <a:pPr eaLnBrk="1" hangingPunct="1">
              <a:defRPr/>
            </a:pPr>
            <a:r>
              <a:rPr lang="en-GB" altLang="en-US" sz="2000" dirty="0"/>
              <a:t>Drug X reduced risk of diabetes by 50%.</a:t>
            </a:r>
          </a:p>
          <a:p>
            <a:pPr eaLnBrk="1" hangingPunct="1">
              <a:defRPr/>
            </a:pPr>
            <a:r>
              <a:rPr lang="en-GB" altLang="en-US" sz="2000" dirty="0"/>
              <a:t>Original risk might only be 1 in 1000.</a:t>
            </a:r>
          </a:p>
          <a:p>
            <a:pPr eaLnBrk="1" hangingPunct="1">
              <a:defRPr/>
            </a:pPr>
            <a:r>
              <a:rPr lang="en-GB" altLang="en-US" sz="2000" dirty="0"/>
              <a:t>Will 2 in 1000 make any real difference?</a:t>
            </a:r>
          </a:p>
          <a:p>
            <a:pPr eaLnBrk="1" hangingPunct="1">
              <a:defRPr/>
            </a:pPr>
            <a:r>
              <a:rPr lang="en-GB" altLang="en-US" sz="2000" dirty="0"/>
              <a:t>Question who? Over what time? Where?</a:t>
            </a:r>
          </a:p>
          <a:p>
            <a:pPr eaLnBrk="1" hangingPunct="1">
              <a:defRPr/>
            </a:pPr>
            <a:endParaRPr lang="en-GB" altLang="en-US" sz="2000" dirty="0"/>
          </a:p>
        </p:txBody>
      </p:sp>
      <p:pic>
        <p:nvPicPr>
          <p:cNvPr id="26627" name="Picture 2">
            <a:extLst>
              <a:ext uri="{FF2B5EF4-FFF2-40B4-BE49-F238E27FC236}">
                <a16:creationId xmlns:a16="http://schemas.microsoft.com/office/drawing/2014/main" id="{CDB6B515-C421-943C-B823-0242FE98D5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2" y="1275606"/>
            <a:ext cx="2219325" cy="282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0450F-893F-1B2B-B65F-2AF2A0B04238}"/>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7D54ACFD-EA3A-B20B-75FF-52DEBAFF197A}"/>
              </a:ext>
            </a:extLst>
          </p:cNvPr>
          <p:cNvSpPr txBox="1">
            <a:spLocks noChangeArrowheads="1"/>
          </p:cNvSpPr>
          <p:nvPr/>
        </p:nvSpPr>
        <p:spPr bwMode="auto">
          <a:xfrm>
            <a:off x="755576" y="735546"/>
            <a:ext cx="7128792" cy="3672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dirty="0">
                <a:solidFill>
                  <a:srgbClr val="FF0000"/>
                </a:solidFill>
              </a:rPr>
              <a:t>Community roles</a:t>
            </a:r>
          </a:p>
          <a:p>
            <a:pPr eaLnBrk="1" hangingPunct="1">
              <a:spcBef>
                <a:spcPct val="0"/>
              </a:spcBef>
              <a:buFontTx/>
              <a:buNone/>
            </a:pPr>
            <a:endParaRPr lang="en-US" altLang="en-US" sz="2000" dirty="0">
              <a:solidFill>
                <a:schemeClr val="accent6"/>
              </a:solidFill>
            </a:endParaRPr>
          </a:p>
          <a:p>
            <a:pPr marL="342900" indent="-342900" eaLnBrk="1" hangingPunct="1">
              <a:spcBef>
                <a:spcPct val="0"/>
              </a:spcBef>
            </a:pPr>
            <a:r>
              <a:rPr lang="en-US" altLang="en-US" sz="2000" dirty="0">
                <a:solidFill>
                  <a:schemeClr val="accent6"/>
                </a:solidFill>
              </a:rPr>
              <a:t>Ask the first questions – demand the research.</a:t>
            </a:r>
          </a:p>
          <a:p>
            <a:pPr marL="342900" indent="-342900" eaLnBrk="1" hangingPunct="1">
              <a:spcBef>
                <a:spcPct val="0"/>
              </a:spcBef>
            </a:pPr>
            <a:r>
              <a:rPr lang="en-US" altLang="en-US" sz="2000" dirty="0">
                <a:solidFill>
                  <a:schemeClr val="accent6"/>
                </a:solidFill>
              </a:rPr>
              <a:t>Advise – bring wider community views – is this an important question? will people enroll?</a:t>
            </a:r>
          </a:p>
          <a:p>
            <a:pPr marL="342900" indent="-342900" eaLnBrk="1" hangingPunct="1">
              <a:spcBef>
                <a:spcPct val="0"/>
              </a:spcBef>
            </a:pPr>
            <a:r>
              <a:rPr lang="en-US" altLang="en-US" sz="2000" dirty="0">
                <a:solidFill>
                  <a:schemeClr val="accent6"/>
                </a:solidFill>
              </a:rPr>
              <a:t>Help design the study. Include community representation.</a:t>
            </a:r>
          </a:p>
          <a:p>
            <a:pPr marL="342900" indent="-342900" eaLnBrk="1" hangingPunct="1">
              <a:spcBef>
                <a:spcPct val="0"/>
              </a:spcBef>
            </a:pPr>
            <a:r>
              <a:rPr lang="en-US" altLang="en-US" sz="2000" dirty="0">
                <a:solidFill>
                  <a:schemeClr val="accent6"/>
                </a:solidFill>
              </a:rPr>
              <a:t>Write participant information: language and ethics?</a:t>
            </a:r>
          </a:p>
          <a:p>
            <a:pPr marL="342900" indent="-342900" eaLnBrk="1" hangingPunct="1">
              <a:spcBef>
                <a:spcPct val="0"/>
              </a:spcBef>
            </a:pPr>
            <a:r>
              <a:rPr lang="en-US" altLang="en-US" sz="2000" dirty="0" err="1">
                <a:solidFill>
                  <a:schemeClr val="accent6"/>
                </a:solidFill>
              </a:rPr>
              <a:t>Publicise</a:t>
            </a:r>
            <a:r>
              <a:rPr lang="en-US" altLang="en-US" sz="2000" dirty="0">
                <a:solidFill>
                  <a:schemeClr val="accent6"/>
                </a:solidFill>
              </a:rPr>
              <a:t> in the community to help enroll.</a:t>
            </a:r>
          </a:p>
          <a:p>
            <a:pPr marL="342900" indent="-342900" eaLnBrk="1" hangingPunct="1">
              <a:spcBef>
                <a:spcPct val="0"/>
              </a:spcBef>
            </a:pPr>
            <a:r>
              <a:rPr lang="en-US" altLang="en-US" sz="2000" dirty="0">
                <a:solidFill>
                  <a:schemeClr val="accent6"/>
                </a:solidFill>
              </a:rPr>
              <a:t>Join steering, management committee or DSMB.</a:t>
            </a:r>
          </a:p>
          <a:p>
            <a:pPr marL="342900" indent="-342900" eaLnBrk="1" hangingPunct="1">
              <a:spcBef>
                <a:spcPct val="0"/>
              </a:spcBef>
            </a:pPr>
            <a:r>
              <a:rPr lang="en-US" altLang="en-US" sz="2000" dirty="0">
                <a:solidFill>
                  <a:schemeClr val="accent6"/>
                </a:solidFill>
              </a:rPr>
              <a:t>Help with publications and presenting results.</a:t>
            </a:r>
          </a:p>
          <a:p>
            <a:pPr marL="342900" indent="-342900" eaLnBrk="1" hangingPunct="1">
              <a:spcBef>
                <a:spcPct val="0"/>
              </a:spcBef>
            </a:pPr>
            <a:r>
              <a:rPr lang="en-US" altLang="en-US" sz="2000" dirty="0">
                <a:solidFill>
                  <a:schemeClr val="accent6"/>
                </a:solidFill>
              </a:rPr>
              <a:t>Report results to participants and wider community.</a:t>
            </a:r>
          </a:p>
          <a:p>
            <a:pPr marL="342900" indent="-342900" eaLnBrk="1" hangingPunct="1">
              <a:spcBef>
                <a:spcPct val="0"/>
              </a:spcBef>
            </a:pPr>
            <a:endParaRPr lang="en-US" altLang="en-US" sz="2000" dirty="0">
              <a:solidFill>
                <a:schemeClr val="accent6"/>
              </a:solidFill>
            </a:endParaRPr>
          </a:p>
        </p:txBody>
      </p:sp>
    </p:spTree>
    <p:extLst>
      <p:ext uri="{BB962C8B-B14F-4D97-AF65-F5344CB8AC3E}">
        <p14:creationId xmlns:p14="http://schemas.microsoft.com/office/powerpoint/2010/main" val="27434151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94A10-E3ED-8C24-AEEF-DCCAA3D050B6}"/>
            </a:ext>
          </a:extLst>
        </p:cNvPr>
        <p:cNvGrpSpPr/>
        <p:nvPr/>
      </p:nvGrpSpPr>
      <p:grpSpPr>
        <a:xfrm>
          <a:off x="0" y="0"/>
          <a:ext cx="0" cy="0"/>
          <a:chOff x="0" y="0"/>
          <a:chExt cx="0" cy="0"/>
        </a:xfrm>
      </p:grpSpPr>
      <p:sp>
        <p:nvSpPr>
          <p:cNvPr id="6" name="Rectangle 2">
            <a:extLst>
              <a:ext uri="{FF2B5EF4-FFF2-40B4-BE49-F238E27FC236}">
                <a16:creationId xmlns:a16="http://schemas.microsoft.com/office/drawing/2014/main" id="{D56734D7-80E6-6BF5-6EB2-CA2FA934E682}"/>
              </a:ext>
            </a:extLst>
          </p:cNvPr>
          <p:cNvSpPr txBox="1">
            <a:spLocks noChangeArrowheads="1"/>
          </p:cNvSpPr>
          <p:nvPr/>
        </p:nvSpPr>
        <p:spPr bwMode="auto">
          <a:xfrm>
            <a:off x="560466" y="270622"/>
            <a:ext cx="77724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3600" dirty="0">
                <a:solidFill>
                  <a:srgbClr val="C00000"/>
                </a:solidFill>
              </a:rPr>
              <a:t>Further info</a:t>
            </a:r>
          </a:p>
        </p:txBody>
      </p:sp>
      <p:sp>
        <p:nvSpPr>
          <p:cNvPr id="12" name="TextBox 11">
            <a:extLst>
              <a:ext uri="{FF2B5EF4-FFF2-40B4-BE49-F238E27FC236}">
                <a16:creationId xmlns:a16="http://schemas.microsoft.com/office/drawing/2014/main" id="{380B89D0-74C1-E116-E54E-E3E12C01A9B1}"/>
              </a:ext>
            </a:extLst>
          </p:cNvPr>
          <p:cNvSpPr txBox="1"/>
          <p:nvPr/>
        </p:nvSpPr>
        <p:spPr>
          <a:xfrm>
            <a:off x="1063440" y="1288919"/>
            <a:ext cx="4804704" cy="2862322"/>
          </a:xfrm>
          <a:prstGeom prst="rect">
            <a:avLst/>
          </a:prstGeom>
          <a:noFill/>
        </p:spPr>
        <p:txBody>
          <a:bodyPr wrap="square">
            <a:spAutoFit/>
          </a:bodyPr>
          <a:lstStyle/>
          <a:p>
            <a:pPr algn="l"/>
            <a:r>
              <a:rPr lang="en-GB" sz="2000" i="0" u="none" strike="noStrike" dirty="0">
                <a:solidFill>
                  <a:srgbClr val="222222"/>
                </a:solidFill>
                <a:effectLst/>
                <a:latin typeface="Helvetica Neue" panose="02000503000000020004" pitchFamily="2" charset="0"/>
              </a:rPr>
              <a:t>Clinical trials and research: an HIV community guide (2023)</a:t>
            </a:r>
          </a:p>
          <a:p>
            <a:pPr algn="l"/>
            <a:endParaRPr lang="en-GB" sz="2000" i="0" u="none" strike="noStrike" dirty="0">
              <a:solidFill>
                <a:srgbClr val="222222"/>
              </a:solidFill>
              <a:effectLst/>
              <a:latin typeface="Helvetica Neue" panose="02000503000000020004" pitchFamily="2" charset="0"/>
            </a:endParaRPr>
          </a:p>
          <a:p>
            <a:pPr algn="l"/>
            <a:r>
              <a:rPr lang="en-GB" sz="2000" i="0" u="none" strike="noStrike" dirty="0">
                <a:solidFill>
                  <a:srgbClr val="222222"/>
                </a:solidFill>
                <a:effectLst/>
                <a:latin typeface="Helvetica Neue" panose="02000503000000020004" pitchFamily="2" charset="0"/>
                <a:hlinkClick r:id="rId3"/>
              </a:rPr>
              <a:t>https://i-base.info/clinical-trials-community-guide-to-hiv-research</a:t>
            </a:r>
            <a:endParaRPr lang="en-GB" sz="2000" i="0" u="none" strike="noStrike" dirty="0">
              <a:solidFill>
                <a:srgbClr val="222222"/>
              </a:solidFill>
              <a:effectLst/>
              <a:latin typeface="Helvetica Neue" panose="02000503000000020004" pitchFamily="2" charset="0"/>
            </a:endParaRPr>
          </a:p>
          <a:p>
            <a:pPr algn="l"/>
            <a:endParaRPr lang="en-GB" sz="2000" dirty="0">
              <a:solidFill>
                <a:srgbClr val="222222"/>
              </a:solidFill>
              <a:latin typeface="Helvetica Neue" panose="02000503000000020004" pitchFamily="2" charset="0"/>
            </a:endParaRPr>
          </a:p>
          <a:p>
            <a:pPr algn="l"/>
            <a:r>
              <a:rPr lang="en-GB" sz="2000" i="0" u="none" strike="noStrike" dirty="0">
                <a:solidFill>
                  <a:srgbClr val="222222"/>
                </a:solidFill>
                <a:effectLst/>
                <a:latin typeface="Helvetica Neue" panose="02000503000000020004" pitchFamily="2" charset="0"/>
              </a:rPr>
              <a:t>ART in pictures</a:t>
            </a:r>
          </a:p>
          <a:p>
            <a:pPr algn="l"/>
            <a:r>
              <a:rPr lang="en-GB" sz="2000" i="0" u="none" strike="noStrike" dirty="0">
                <a:solidFill>
                  <a:srgbClr val="222222"/>
                </a:solidFill>
                <a:effectLst/>
                <a:latin typeface="Helvetica Neue" panose="02000503000000020004" pitchFamily="2" charset="0"/>
                <a:hlinkClick r:id="rId4"/>
              </a:rPr>
              <a:t>https://i-base.info/guides/art-in-pictures</a:t>
            </a:r>
            <a:endParaRPr lang="en-GB" sz="2000" i="0" u="none" strike="noStrike" dirty="0">
              <a:solidFill>
                <a:srgbClr val="222222"/>
              </a:solidFill>
              <a:effectLst/>
              <a:latin typeface="Helvetica Neue" panose="02000503000000020004" pitchFamily="2" charset="0"/>
            </a:endParaRPr>
          </a:p>
          <a:p>
            <a:pPr algn="l"/>
            <a:endParaRPr lang="en-GB" sz="2000" i="0" u="none" strike="noStrike" dirty="0">
              <a:solidFill>
                <a:srgbClr val="222222"/>
              </a:solidFill>
              <a:effectLst/>
              <a:latin typeface="Helvetica Neue" panose="02000503000000020004" pitchFamily="2" charset="0"/>
            </a:endParaRPr>
          </a:p>
        </p:txBody>
      </p:sp>
      <p:pic>
        <p:nvPicPr>
          <p:cNvPr id="13" name="Picture 12">
            <a:extLst>
              <a:ext uri="{FF2B5EF4-FFF2-40B4-BE49-F238E27FC236}">
                <a16:creationId xmlns:a16="http://schemas.microsoft.com/office/drawing/2014/main" id="{7D9C086E-0F38-D28E-1D8B-AB1ECB249FAE}"/>
              </a:ext>
            </a:extLst>
          </p:cNvPr>
          <p:cNvPicPr>
            <a:picLocks noChangeAspect="1"/>
          </p:cNvPicPr>
          <p:nvPr/>
        </p:nvPicPr>
        <p:blipFill>
          <a:blip r:embed="rId5"/>
          <a:stretch>
            <a:fillRect/>
          </a:stretch>
        </p:blipFill>
        <p:spPr>
          <a:xfrm>
            <a:off x="6588225" y="773943"/>
            <a:ext cx="1615182" cy="2318443"/>
          </a:xfrm>
          <a:prstGeom prst="rect">
            <a:avLst/>
          </a:prstGeom>
          <a:ln>
            <a:solidFill>
              <a:schemeClr val="tx1"/>
            </a:solidFill>
          </a:ln>
        </p:spPr>
      </p:pic>
      <p:pic>
        <p:nvPicPr>
          <p:cNvPr id="14" name="Picture 13">
            <a:extLst>
              <a:ext uri="{FF2B5EF4-FFF2-40B4-BE49-F238E27FC236}">
                <a16:creationId xmlns:a16="http://schemas.microsoft.com/office/drawing/2014/main" id="{DB37D584-F40B-0C95-F8FB-3405896B8A65}"/>
              </a:ext>
            </a:extLst>
          </p:cNvPr>
          <p:cNvPicPr>
            <a:picLocks noChangeAspect="1"/>
          </p:cNvPicPr>
          <p:nvPr/>
        </p:nvPicPr>
        <p:blipFill>
          <a:blip r:embed="rId6"/>
          <a:stretch>
            <a:fillRect/>
          </a:stretch>
        </p:blipFill>
        <p:spPr>
          <a:xfrm>
            <a:off x="6228184" y="2070087"/>
            <a:ext cx="1564345" cy="2229855"/>
          </a:xfrm>
          <a:prstGeom prst="rect">
            <a:avLst/>
          </a:prstGeom>
        </p:spPr>
      </p:pic>
    </p:spTree>
    <p:extLst>
      <p:ext uri="{BB962C8B-B14F-4D97-AF65-F5344CB8AC3E}">
        <p14:creationId xmlns:p14="http://schemas.microsoft.com/office/powerpoint/2010/main" val="20792154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FB52603F-2AFD-1C2F-F4BD-7AB13E15838C}"/>
              </a:ext>
            </a:extLst>
          </p:cNvPr>
          <p:cNvSpPr txBox="1">
            <a:spLocks noChangeArrowheads="1"/>
          </p:cNvSpPr>
          <p:nvPr/>
        </p:nvSpPr>
        <p:spPr bwMode="auto">
          <a:xfrm>
            <a:off x="713666" y="223118"/>
            <a:ext cx="7618166" cy="3716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4400" dirty="0">
                <a:solidFill>
                  <a:srgbClr val="C00000"/>
                </a:solidFill>
              </a:rPr>
              <a:t>Back-up slides</a:t>
            </a:r>
          </a:p>
          <a:p>
            <a:pPr algn="ctr" eaLnBrk="1" hangingPunct="1">
              <a:spcBef>
                <a:spcPct val="0"/>
              </a:spcBef>
              <a:buFontTx/>
              <a:buNone/>
            </a:pPr>
            <a:endParaRPr lang="en-US" altLang="en-US" sz="3600" dirty="0">
              <a:solidFill>
                <a:schemeClr val="accent2"/>
              </a:solidFill>
            </a:endParaRPr>
          </a:p>
          <a:p>
            <a:pPr algn="ctr" eaLnBrk="1" hangingPunct="1">
              <a:spcBef>
                <a:spcPct val="0"/>
              </a:spcBef>
              <a:buFontTx/>
              <a:buNone/>
            </a:pPr>
            <a:r>
              <a:rPr lang="en-US" altLang="en-US" sz="3600" dirty="0" err="1">
                <a:solidFill>
                  <a:schemeClr val="accent2"/>
                </a:solidFill>
              </a:rPr>
              <a:t>simon.collins@i-base.org.uk</a:t>
            </a:r>
            <a:endParaRPr lang="en-US" altLang="en-US" sz="3600" dirty="0">
              <a:solidFill>
                <a:schemeClr val="accent2"/>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a:extLst>
              <a:ext uri="{FF2B5EF4-FFF2-40B4-BE49-F238E27FC236}">
                <a16:creationId xmlns:a16="http://schemas.microsoft.com/office/drawing/2014/main" id="{147FBC13-8983-6423-C927-7CBDF298E2E2}"/>
              </a:ext>
            </a:extLst>
          </p:cNvPr>
          <p:cNvSpPr txBox="1">
            <a:spLocks noChangeArrowheads="1"/>
          </p:cNvSpPr>
          <p:nvPr/>
        </p:nvSpPr>
        <p:spPr bwMode="auto">
          <a:xfrm>
            <a:off x="611188" y="268288"/>
            <a:ext cx="7921625"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3600">
                <a:solidFill>
                  <a:srgbClr val="C00000"/>
                </a:solidFill>
              </a:rPr>
              <a:t>Wny science?</a:t>
            </a:r>
          </a:p>
        </p:txBody>
      </p:sp>
      <p:sp>
        <p:nvSpPr>
          <p:cNvPr id="18434" name="Rectangle 3">
            <a:extLst>
              <a:ext uri="{FF2B5EF4-FFF2-40B4-BE49-F238E27FC236}">
                <a16:creationId xmlns:a16="http://schemas.microsoft.com/office/drawing/2014/main" id="{D928A7AB-76A8-D7E9-CB30-3273D9BD1832}"/>
              </a:ext>
            </a:extLst>
          </p:cNvPr>
          <p:cNvSpPr txBox="1">
            <a:spLocks noChangeArrowheads="1"/>
          </p:cNvSpPr>
          <p:nvPr/>
        </p:nvSpPr>
        <p:spPr bwMode="auto">
          <a:xfrm>
            <a:off x="647700" y="1347788"/>
            <a:ext cx="5219700" cy="2663825"/>
          </a:xfrm>
          <a:prstGeom prst="rect">
            <a:avLst/>
          </a:prstGeom>
          <a:noFill/>
          <a:ln>
            <a:noFill/>
          </a:ln>
        </p:spPr>
        <p:txBody>
          <a:bodyPr/>
          <a:lstStyle>
            <a:lvl1pPr marL="342900" indent="-342900">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marL="0" indent="0" eaLnBrk="1" hangingPunct="1">
              <a:buFontTx/>
              <a:buNone/>
              <a:defRPr/>
            </a:pPr>
            <a:r>
              <a:rPr lang="en-GB" altLang="en-US" sz="4000" dirty="0">
                <a:solidFill>
                  <a:schemeClr val="accent2"/>
                </a:solidFill>
              </a:rPr>
              <a:t>Evidence vs opinion</a:t>
            </a:r>
          </a:p>
          <a:p>
            <a:pPr marL="0" indent="0" eaLnBrk="1" hangingPunct="1">
              <a:buFontTx/>
              <a:buNone/>
              <a:defRPr/>
            </a:pPr>
            <a:endParaRPr lang="en-GB" altLang="en-US" sz="1200" dirty="0">
              <a:solidFill>
                <a:schemeClr val="accent2"/>
              </a:solidFill>
            </a:endParaRPr>
          </a:p>
          <a:p>
            <a:pPr eaLnBrk="1" hangingPunct="1">
              <a:defRPr/>
            </a:pPr>
            <a:r>
              <a:rPr lang="en-GB" altLang="en-US" sz="2000" dirty="0"/>
              <a:t>Essential </a:t>
            </a:r>
          </a:p>
          <a:p>
            <a:pPr eaLnBrk="1" hangingPunct="1">
              <a:defRPr/>
            </a:pPr>
            <a:r>
              <a:rPr lang="en-GB" altLang="en-US" sz="2000" dirty="0"/>
              <a:t>Question everything </a:t>
            </a:r>
          </a:p>
          <a:p>
            <a:pPr eaLnBrk="1" hangingPunct="1">
              <a:defRPr/>
            </a:pPr>
            <a:r>
              <a:rPr lang="en-GB" altLang="en-US" sz="2000" dirty="0"/>
              <a:t>Design </a:t>
            </a:r>
            <a:r>
              <a:rPr lang="en-GB" altLang="en-US" sz="2000" dirty="0">
                <a:solidFill>
                  <a:srgbClr val="C00000"/>
                </a:solidFill>
              </a:rPr>
              <a:t>repeatable</a:t>
            </a:r>
            <a:r>
              <a:rPr lang="en-GB" altLang="en-US" sz="2000" dirty="0"/>
              <a:t> studies…</a:t>
            </a:r>
          </a:p>
          <a:p>
            <a:pPr eaLnBrk="1" hangingPunct="1">
              <a:defRPr/>
            </a:pPr>
            <a:r>
              <a:rPr lang="en-GB" altLang="en-US" sz="2000" dirty="0"/>
              <a:t>Recognise reliable sources - for how science is reported.</a:t>
            </a:r>
          </a:p>
          <a:p>
            <a:pPr eaLnBrk="1" hangingPunct="1">
              <a:defRPr/>
            </a:pPr>
            <a:r>
              <a:rPr lang="en-GB" altLang="en-US" sz="2000" dirty="0"/>
              <a:t>Reference the evidence for what you say.</a:t>
            </a:r>
          </a:p>
        </p:txBody>
      </p:sp>
      <p:sp>
        <p:nvSpPr>
          <p:cNvPr id="20483" name="Rectangle 3">
            <a:extLst>
              <a:ext uri="{FF2B5EF4-FFF2-40B4-BE49-F238E27FC236}">
                <a16:creationId xmlns:a16="http://schemas.microsoft.com/office/drawing/2014/main" id="{8C2C7B35-0C6B-A504-DB3B-021A959CB243}"/>
              </a:ext>
            </a:extLst>
          </p:cNvPr>
          <p:cNvSpPr txBox="1">
            <a:spLocks noChangeArrowheads="1"/>
          </p:cNvSpPr>
          <p:nvPr/>
        </p:nvSpPr>
        <p:spPr bwMode="auto">
          <a:xfrm>
            <a:off x="6011863" y="-44450"/>
            <a:ext cx="3384550"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eaLnBrk="1" hangingPunct="1">
              <a:buFontTx/>
              <a:buNone/>
            </a:pPr>
            <a:r>
              <a:rPr lang="en-GB" altLang="en-US" sz="30000">
                <a:solidFill>
                  <a:srgbClr val="FF0000"/>
                </a:solidFill>
              </a:rPr>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0FC3C919-C23E-396D-B6D4-80DB054E26A2}"/>
              </a:ext>
            </a:extLst>
          </p:cNvPr>
          <p:cNvSpPr txBox="1">
            <a:spLocks noChangeArrowheads="1"/>
          </p:cNvSpPr>
          <p:nvPr/>
        </p:nvSpPr>
        <p:spPr bwMode="auto">
          <a:xfrm>
            <a:off x="611188" y="268288"/>
            <a:ext cx="7921625"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3600">
                <a:solidFill>
                  <a:srgbClr val="C00000"/>
                </a:solidFill>
              </a:rPr>
              <a:t>Wny science?</a:t>
            </a:r>
          </a:p>
        </p:txBody>
      </p:sp>
      <p:sp>
        <p:nvSpPr>
          <p:cNvPr id="22530" name="Rectangle 3">
            <a:extLst>
              <a:ext uri="{FF2B5EF4-FFF2-40B4-BE49-F238E27FC236}">
                <a16:creationId xmlns:a16="http://schemas.microsoft.com/office/drawing/2014/main" id="{38F13E6D-8E5B-1B2B-A67A-EA490015660F}"/>
              </a:ext>
            </a:extLst>
          </p:cNvPr>
          <p:cNvSpPr txBox="1">
            <a:spLocks noChangeArrowheads="1"/>
          </p:cNvSpPr>
          <p:nvPr/>
        </p:nvSpPr>
        <p:spPr bwMode="auto">
          <a:xfrm>
            <a:off x="647700" y="1347788"/>
            <a:ext cx="5868988"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a:buFontTx/>
              <a:buNone/>
            </a:pPr>
            <a:r>
              <a:rPr lang="en-GB" altLang="en-US" sz="2400"/>
              <a:t>The scientific approach to understanding the world usually involves three stages.</a:t>
            </a:r>
          </a:p>
          <a:p>
            <a:pPr>
              <a:buFontTx/>
              <a:buNone/>
            </a:pPr>
            <a:endParaRPr lang="en-GB" altLang="en-US" sz="2400"/>
          </a:p>
          <a:p>
            <a:pPr>
              <a:buFontTx/>
              <a:buAutoNum type="arabicPeriod"/>
            </a:pPr>
            <a:r>
              <a:rPr lang="en-GB" altLang="en-US" sz="2400"/>
              <a:t>Observe something.</a:t>
            </a:r>
          </a:p>
          <a:p>
            <a:pPr>
              <a:buFontTx/>
              <a:buAutoNum type="arabicPeriod"/>
            </a:pPr>
            <a:r>
              <a:rPr lang="en-GB" altLang="en-US" sz="2400"/>
              <a:t>Question why - a hypothesis.</a:t>
            </a:r>
          </a:p>
          <a:p>
            <a:pPr>
              <a:buFontTx/>
              <a:buAutoNum type="arabicPeriod"/>
            </a:pPr>
            <a:r>
              <a:rPr lang="en-GB" altLang="en-US" sz="2400"/>
              <a:t>Run an experiment to test this idea.</a:t>
            </a:r>
          </a:p>
          <a:p>
            <a:pPr>
              <a:buFontTx/>
              <a:buAutoNum type="arabicPeriod"/>
            </a:pPr>
            <a:endParaRPr lang="en-GB" altLang="en-US" sz="800"/>
          </a:p>
        </p:txBody>
      </p:sp>
      <p:pic>
        <p:nvPicPr>
          <p:cNvPr id="22531" name="Picture 1">
            <a:extLst>
              <a:ext uri="{FF2B5EF4-FFF2-40B4-BE49-F238E27FC236}">
                <a16:creationId xmlns:a16="http://schemas.microsoft.com/office/drawing/2014/main" id="{62698E64-983E-1F90-83A4-22363FE6CC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6688" y="571500"/>
            <a:ext cx="2139950" cy="213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3">
            <a:extLst>
              <a:ext uri="{FF2B5EF4-FFF2-40B4-BE49-F238E27FC236}">
                <a16:creationId xmlns:a16="http://schemas.microsoft.com/office/drawing/2014/main" id="{58E51859-52AD-979E-B90F-B917DBC95BA2}"/>
              </a:ext>
            </a:extLst>
          </p:cNvPr>
          <p:cNvSpPr txBox="1">
            <a:spLocks noChangeArrowheads="1"/>
          </p:cNvSpPr>
          <p:nvPr/>
        </p:nvSpPr>
        <p:spPr bwMode="auto">
          <a:xfrm>
            <a:off x="685800" y="1283157"/>
            <a:ext cx="5310765" cy="3167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2000" dirty="0">
                <a:solidFill>
                  <a:schemeClr val="accent2"/>
                </a:solidFill>
              </a:rPr>
              <a:t>Advocacy, education and engagement.</a:t>
            </a:r>
          </a:p>
          <a:p>
            <a:pPr eaLnBrk="1" hangingPunct="1">
              <a:buFontTx/>
              <a:buNone/>
            </a:pPr>
            <a:endParaRPr lang="en-US" altLang="en-US" sz="900" dirty="0">
              <a:solidFill>
                <a:schemeClr val="accent2"/>
              </a:solidFill>
            </a:endParaRPr>
          </a:p>
          <a:p>
            <a:pPr eaLnBrk="1" hangingPunct="1">
              <a:buFontTx/>
              <a:buNone/>
            </a:pPr>
            <a:r>
              <a:rPr lang="en-US" altLang="en-US" sz="2000" dirty="0">
                <a:solidFill>
                  <a:schemeClr val="accent2"/>
                </a:solidFill>
              </a:rPr>
              <a:t>Overcome complex and difficult science.</a:t>
            </a:r>
          </a:p>
          <a:p>
            <a:pPr eaLnBrk="1" hangingPunct="1">
              <a:buFontTx/>
              <a:buNone/>
            </a:pPr>
            <a:endParaRPr lang="en-US" altLang="en-US" sz="2000" dirty="0">
              <a:solidFill>
                <a:schemeClr val="accent2"/>
              </a:solidFill>
            </a:endParaRPr>
          </a:p>
          <a:p>
            <a:pPr eaLnBrk="1" hangingPunct="1">
              <a:buFontTx/>
              <a:buNone/>
            </a:pPr>
            <a:r>
              <a:rPr lang="en-US" altLang="en-US" sz="2000" dirty="0">
                <a:solidFill>
                  <a:schemeClr val="accent2"/>
                </a:solidFill>
              </a:rPr>
              <a:t>Cure provides hope for the future.</a:t>
            </a:r>
          </a:p>
          <a:p>
            <a:pPr eaLnBrk="1" hangingPunct="1">
              <a:buFontTx/>
              <a:buNone/>
            </a:pPr>
            <a:endParaRPr lang="en-US" altLang="en-US" sz="1050" dirty="0">
              <a:solidFill>
                <a:schemeClr val="accent2"/>
              </a:solidFill>
            </a:endParaRPr>
          </a:p>
          <a:p>
            <a:pPr eaLnBrk="1" hangingPunct="1">
              <a:buFontTx/>
              <a:buNone/>
            </a:pPr>
            <a:r>
              <a:rPr lang="en-US" altLang="en-US" sz="2000" dirty="0" err="1">
                <a:solidFill>
                  <a:schemeClr val="accent2"/>
                </a:solidFill>
              </a:rPr>
              <a:t>Ie</a:t>
            </a:r>
            <a:r>
              <a:rPr lang="en-US" altLang="en-US" sz="2000" dirty="0">
                <a:solidFill>
                  <a:schemeClr val="accent2"/>
                </a:solidFill>
              </a:rPr>
              <a:t> - cure is an easy concept: </a:t>
            </a:r>
            <a:r>
              <a:rPr lang="en-US" altLang="en-US" sz="2000" i="1" dirty="0">
                <a:solidFill>
                  <a:schemeClr val="accent2"/>
                </a:solidFill>
              </a:rPr>
              <a:t>but absence of virus? Or clinic visits, or</a:t>
            </a:r>
            <a:r>
              <a:rPr lang="en-US" altLang="en-US" sz="2000" i="1" dirty="0">
                <a:solidFill>
                  <a:srgbClr val="C00000"/>
                </a:solidFill>
              </a:rPr>
              <a:t> meds</a:t>
            </a:r>
            <a:r>
              <a:rPr lang="en-US" altLang="en-US" sz="2000" i="1" dirty="0">
                <a:solidFill>
                  <a:schemeClr val="accent2"/>
                </a:solidFill>
              </a:rPr>
              <a:t>, or risk to partners or stigma? [1]</a:t>
            </a:r>
          </a:p>
          <a:p>
            <a:pPr eaLnBrk="1" hangingPunct="1">
              <a:buFontTx/>
              <a:buNone/>
            </a:pPr>
            <a:endParaRPr lang="en-US" altLang="en-US" sz="800" i="1" dirty="0">
              <a:solidFill>
                <a:schemeClr val="accent2"/>
              </a:solidFill>
            </a:endParaRPr>
          </a:p>
        </p:txBody>
      </p:sp>
      <p:sp>
        <p:nvSpPr>
          <p:cNvPr id="8194" name="Rectangle 2">
            <a:extLst>
              <a:ext uri="{FF2B5EF4-FFF2-40B4-BE49-F238E27FC236}">
                <a16:creationId xmlns:a16="http://schemas.microsoft.com/office/drawing/2014/main" id="{4F7B484D-D7B0-63F8-330E-94854016F2DB}"/>
              </a:ext>
            </a:extLst>
          </p:cNvPr>
          <p:cNvSpPr txBox="1">
            <a:spLocks noChangeArrowheads="1"/>
          </p:cNvSpPr>
          <p:nvPr/>
        </p:nvSpPr>
        <p:spPr bwMode="auto">
          <a:xfrm>
            <a:off x="685800" y="249238"/>
            <a:ext cx="7772400" cy="954087"/>
          </a:xfrm>
          <a:prstGeom prst="rect">
            <a:avLst/>
          </a:prstGeom>
          <a:noFill/>
          <a:ln>
            <a:noFill/>
          </a:ln>
        </p:spPr>
        <p:txBody>
          <a:bodyPr anchor="ctr"/>
          <a:lstStyle>
            <a:lvl1pPr>
              <a:defRPr sz="3200">
                <a:solidFill>
                  <a:schemeClr val="bg1"/>
                </a:solidFill>
                <a:latin typeface="Arial" charset="0"/>
                <a:ea typeface="ＭＳ Ｐゴシック" charset="0"/>
                <a:cs typeface="ＭＳ Ｐゴシック" charset="0"/>
              </a:defRPr>
            </a:lvl1pPr>
            <a:lvl2pPr>
              <a:defRPr sz="2800">
                <a:solidFill>
                  <a:schemeClr val="bg1"/>
                </a:solidFill>
                <a:latin typeface="Arial" charset="0"/>
                <a:ea typeface="ＭＳ Ｐゴシック" charset="0"/>
              </a:defRPr>
            </a:lvl2pPr>
            <a:lvl3pPr>
              <a:defRPr sz="2400">
                <a:solidFill>
                  <a:schemeClr val="bg1"/>
                </a:solidFill>
                <a:latin typeface="Arial" charset="0"/>
                <a:ea typeface="ＭＳ Ｐゴシック" charset="0"/>
              </a:defRPr>
            </a:lvl3pPr>
            <a:lvl4pPr>
              <a:defRPr sz="2000">
                <a:solidFill>
                  <a:schemeClr val="bg1"/>
                </a:solidFill>
                <a:latin typeface="Arial" charset="0"/>
                <a:ea typeface="ＭＳ Ｐゴシック" charset="0"/>
              </a:defRPr>
            </a:lvl4pPr>
            <a:lvl5pPr>
              <a:defRPr sz="2000">
                <a:solidFill>
                  <a:schemeClr val="bg1"/>
                </a:solidFill>
                <a:latin typeface="Arial" charset="0"/>
                <a:ea typeface="ＭＳ Ｐゴシック" charset="0"/>
              </a:defRPr>
            </a:lvl5pPr>
            <a:lvl6pPr eaLnBrk="0" hangingPunct="0">
              <a:defRPr sz="2000">
                <a:solidFill>
                  <a:schemeClr val="bg1"/>
                </a:solidFill>
                <a:latin typeface="Arial" charset="0"/>
                <a:ea typeface="ＭＳ Ｐゴシック" charset="0"/>
              </a:defRPr>
            </a:lvl6pPr>
            <a:lvl7pPr eaLnBrk="0" hangingPunct="0">
              <a:defRPr sz="2000">
                <a:solidFill>
                  <a:schemeClr val="bg1"/>
                </a:solidFill>
                <a:latin typeface="Arial" charset="0"/>
                <a:ea typeface="ＭＳ Ｐゴシック" charset="0"/>
              </a:defRPr>
            </a:lvl7pPr>
            <a:lvl8pPr eaLnBrk="0" hangingPunct="0">
              <a:defRPr sz="2000">
                <a:solidFill>
                  <a:schemeClr val="bg1"/>
                </a:solidFill>
                <a:latin typeface="Arial" charset="0"/>
                <a:ea typeface="ＭＳ Ｐゴシック" charset="0"/>
              </a:defRPr>
            </a:lvl8pPr>
            <a:lvl9pPr eaLnBrk="0" hangingPunct="0">
              <a:defRPr sz="2000">
                <a:solidFill>
                  <a:schemeClr val="bg1"/>
                </a:solidFill>
                <a:latin typeface="Arial" charset="0"/>
                <a:ea typeface="ＭＳ Ｐゴシック" charset="0"/>
              </a:defRPr>
            </a:lvl9pPr>
          </a:lstStyle>
          <a:p>
            <a:pPr eaLnBrk="1" hangingPunct="1">
              <a:defRPr/>
            </a:pPr>
            <a:r>
              <a:rPr lang="en-US" sz="3600" dirty="0">
                <a:solidFill>
                  <a:srgbClr val="C00000"/>
                </a:solidFill>
              </a:rPr>
              <a:t>Why community? </a:t>
            </a:r>
            <a:r>
              <a:rPr lang="en-US" sz="2400" dirty="0">
                <a:solidFill>
                  <a:srgbClr val="C00000"/>
                </a:solidFill>
              </a:rPr>
              <a:t>(with our many demands)</a:t>
            </a:r>
            <a:endParaRPr lang="en-US" sz="3600" dirty="0">
              <a:solidFill>
                <a:srgbClr val="C00000"/>
              </a:solidFill>
            </a:endParaRPr>
          </a:p>
        </p:txBody>
      </p:sp>
      <p:sp>
        <p:nvSpPr>
          <p:cNvPr id="3" name="TextBox 2">
            <a:extLst>
              <a:ext uri="{FF2B5EF4-FFF2-40B4-BE49-F238E27FC236}">
                <a16:creationId xmlns:a16="http://schemas.microsoft.com/office/drawing/2014/main" id="{215C4156-08FF-02C0-35B0-906B1350AC8B}"/>
              </a:ext>
            </a:extLst>
          </p:cNvPr>
          <p:cNvSpPr txBox="1"/>
          <p:nvPr/>
        </p:nvSpPr>
        <p:spPr>
          <a:xfrm>
            <a:off x="685800" y="4417208"/>
            <a:ext cx="7990656" cy="307777"/>
          </a:xfrm>
          <a:prstGeom prst="rect">
            <a:avLst/>
          </a:prstGeom>
          <a:noFill/>
        </p:spPr>
        <p:txBody>
          <a:bodyPr wrap="square">
            <a:spAutoFit/>
          </a:bodyPr>
          <a:lstStyle/>
          <a:p>
            <a:r>
              <a:rPr lang="en-GB" sz="1400" b="0" i="0" u="none" strike="noStrike" dirty="0">
                <a:solidFill>
                  <a:schemeClr val="accent6"/>
                </a:solidFill>
                <a:effectLst/>
                <a:latin typeface="+mj-lt"/>
              </a:rPr>
              <a:t>1. </a:t>
            </a:r>
            <a:r>
              <a:rPr lang="en-GB" sz="1400" b="0" i="0" u="none" strike="noStrike" dirty="0" err="1">
                <a:solidFill>
                  <a:schemeClr val="accent6"/>
                </a:solidFill>
                <a:effectLst/>
                <a:latin typeface="+mj-lt"/>
              </a:rPr>
              <a:t>Verdult</a:t>
            </a:r>
            <a:r>
              <a:rPr lang="en-GB" sz="1400" b="0" i="0" u="none" strike="noStrike" dirty="0">
                <a:solidFill>
                  <a:schemeClr val="accent6"/>
                </a:solidFill>
                <a:effectLst/>
                <a:latin typeface="+mj-lt"/>
              </a:rPr>
              <a:t> F. </a:t>
            </a:r>
            <a:r>
              <a:rPr lang="en-GB" sz="1400" dirty="0">
                <a:solidFill>
                  <a:schemeClr val="accent6"/>
                </a:solidFill>
                <a:latin typeface="+mj-lt"/>
              </a:rPr>
              <a:t>C</a:t>
            </a:r>
            <a:r>
              <a:rPr lang="en-GB" sz="1400" b="0" i="0" u="none" strike="noStrike" dirty="0">
                <a:solidFill>
                  <a:schemeClr val="accent6"/>
                </a:solidFill>
                <a:effectLst/>
                <a:latin typeface="+mj-lt"/>
              </a:rPr>
              <a:t>ommunity survey on HIV cure. </a:t>
            </a:r>
            <a:r>
              <a:rPr lang="en-GB" sz="1400" dirty="0">
                <a:solidFill>
                  <a:schemeClr val="accent6"/>
                </a:solidFill>
                <a:latin typeface="+mj-lt"/>
              </a:rPr>
              <a:t>IAS</a:t>
            </a:r>
            <a:r>
              <a:rPr lang="en-GB" sz="1400" b="0" i="0" u="none" strike="noStrike" dirty="0">
                <a:solidFill>
                  <a:schemeClr val="accent6"/>
                </a:solidFill>
                <a:effectLst/>
                <a:latin typeface="+mj-lt"/>
              </a:rPr>
              <a:t> 2012, Washington.</a:t>
            </a:r>
            <a:endParaRPr lang="en-US" sz="1400" dirty="0">
              <a:solidFill>
                <a:schemeClr val="accent6"/>
              </a:solidFill>
              <a:latin typeface="+mj-lt"/>
            </a:endParaRPr>
          </a:p>
        </p:txBody>
      </p:sp>
      <p:sp>
        <p:nvSpPr>
          <p:cNvPr id="4" name="Rectangle 2">
            <a:extLst>
              <a:ext uri="{FF2B5EF4-FFF2-40B4-BE49-F238E27FC236}">
                <a16:creationId xmlns:a16="http://schemas.microsoft.com/office/drawing/2014/main" id="{2678B444-A91A-559C-1907-B02AB4DFC668}"/>
              </a:ext>
            </a:extLst>
          </p:cNvPr>
          <p:cNvSpPr txBox="1">
            <a:spLocks noChangeArrowheads="1"/>
          </p:cNvSpPr>
          <p:nvPr/>
        </p:nvSpPr>
        <p:spPr bwMode="auto">
          <a:xfrm rot="-840000">
            <a:off x="6198784" y="1699001"/>
            <a:ext cx="2592559" cy="670564"/>
          </a:xfrm>
          <a:prstGeom prst="rect">
            <a:avLst/>
          </a:prstGeom>
          <a:solidFill>
            <a:schemeClr val="bg1"/>
          </a:solidFill>
          <a:ln>
            <a:noFill/>
          </a:ln>
        </p:spPr>
        <p:txBody>
          <a:bodyPr anchor="ctr"/>
          <a:lstStyle>
            <a:lvl1pPr>
              <a:defRPr sz="3200">
                <a:solidFill>
                  <a:schemeClr val="bg1"/>
                </a:solidFill>
                <a:latin typeface="Arial" charset="0"/>
                <a:ea typeface="ＭＳ Ｐゴシック" charset="0"/>
                <a:cs typeface="ＭＳ Ｐゴシック" charset="0"/>
              </a:defRPr>
            </a:lvl1pPr>
            <a:lvl2pPr>
              <a:defRPr sz="2800">
                <a:solidFill>
                  <a:schemeClr val="bg1"/>
                </a:solidFill>
                <a:latin typeface="Arial" charset="0"/>
                <a:ea typeface="ＭＳ Ｐゴシック" charset="0"/>
              </a:defRPr>
            </a:lvl2pPr>
            <a:lvl3pPr>
              <a:defRPr sz="2400">
                <a:solidFill>
                  <a:schemeClr val="bg1"/>
                </a:solidFill>
                <a:latin typeface="Arial" charset="0"/>
                <a:ea typeface="ＭＳ Ｐゴシック" charset="0"/>
              </a:defRPr>
            </a:lvl3pPr>
            <a:lvl4pPr>
              <a:defRPr sz="2000">
                <a:solidFill>
                  <a:schemeClr val="bg1"/>
                </a:solidFill>
                <a:latin typeface="Arial" charset="0"/>
                <a:ea typeface="ＭＳ Ｐゴシック" charset="0"/>
              </a:defRPr>
            </a:lvl4pPr>
            <a:lvl5pPr>
              <a:defRPr sz="2000">
                <a:solidFill>
                  <a:schemeClr val="bg1"/>
                </a:solidFill>
                <a:latin typeface="Arial" charset="0"/>
                <a:ea typeface="ＭＳ Ｐゴシック" charset="0"/>
              </a:defRPr>
            </a:lvl5pPr>
            <a:lvl6pPr eaLnBrk="0" hangingPunct="0">
              <a:defRPr sz="2000">
                <a:solidFill>
                  <a:schemeClr val="bg1"/>
                </a:solidFill>
                <a:latin typeface="Arial" charset="0"/>
                <a:ea typeface="ＭＳ Ｐゴシック" charset="0"/>
              </a:defRPr>
            </a:lvl6pPr>
            <a:lvl7pPr eaLnBrk="0" hangingPunct="0">
              <a:defRPr sz="2000">
                <a:solidFill>
                  <a:schemeClr val="bg1"/>
                </a:solidFill>
                <a:latin typeface="Arial" charset="0"/>
                <a:ea typeface="ＭＳ Ｐゴシック" charset="0"/>
              </a:defRPr>
            </a:lvl7pPr>
            <a:lvl8pPr eaLnBrk="0" hangingPunct="0">
              <a:defRPr sz="2000">
                <a:solidFill>
                  <a:schemeClr val="bg1"/>
                </a:solidFill>
                <a:latin typeface="Arial" charset="0"/>
                <a:ea typeface="ＭＳ Ｐゴシック" charset="0"/>
              </a:defRPr>
            </a:lvl8pPr>
            <a:lvl9pPr eaLnBrk="0" hangingPunct="0">
              <a:defRPr sz="2000">
                <a:solidFill>
                  <a:schemeClr val="bg1"/>
                </a:solidFill>
                <a:latin typeface="Arial" charset="0"/>
                <a:ea typeface="ＭＳ Ｐゴシック" charset="0"/>
              </a:defRPr>
            </a:lvl9pPr>
          </a:lstStyle>
          <a:p>
            <a:pPr eaLnBrk="1" hangingPunct="1">
              <a:defRPr/>
            </a:pPr>
            <a:r>
              <a:rPr lang="en-US" sz="3600" dirty="0">
                <a:solidFill>
                  <a:srgbClr val="00B050"/>
                </a:solidFill>
              </a:rPr>
              <a:t>Language?</a:t>
            </a:r>
          </a:p>
        </p:txBody>
      </p:sp>
      <p:sp>
        <p:nvSpPr>
          <p:cNvPr id="5" name="Rectangle 2">
            <a:extLst>
              <a:ext uri="{FF2B5EF4-FFF2-40B4-BE49-F238E27FC236}">
                <a16:creationId xmlns:a16="http://schemas.microsoft.com/office/drawing/2014/main" id="{B28F7620-C12B-0E86-443F-6280C7032CA3}"/>
              </a:ext>
            </a:extLst>
          </p:cNvPr>
          <p:cNvSpPr txBox="1">
            <a:spLocks noChangeArrowheads="1"/>
          </p:cNvSpPr>
          <p:nvPr/>
        </p:nvSpPr>
        <p:spPr bwMode="auto">
          <a:xfrm rot="1380000">
            <a:off x="6676396" y="2668491"/>
            <a:ext cx="1944216" cy="670564"/>
          </a:xfrm>
          <a:prstGeom prst="rect">
            <a:avLst/>
          </a:prstGeom>
          <a:solidFill>
            <a:srgbClr val="FF952E"/>
          </a:solidFill>
          <a:ln>
            <a:noFill/>
          </a:ln>
        </p:spPr>
        <p:txBody>
          <a:bodyPr anchor="ctr"/>
          <a:lstStyle>
            <a:lvl1pPr>
              <a:defRPr sz="3200">
                <a:solidFill>
                  <a:schemeClr val="bg1"/>
                </a:solidFill>
                <a:latin typeface="Arial" charset="0"/>
                <a:ea typeface="ＭＳ Ｐゴシック" charset="0"/>
                <a:cs typeface="ＭＳ Ｐゴシック" charset="0"/>
              </a:defRPr>
            </a:lvl1pPr>
            <a:lvl2pPr>
              <a:defRPr sz="2800">
                <a:solidFill>
                  <a:schemeClr val="bg1"/>
                </a:solidFill>
                <a:latin typeface="Arial" charset="0"/>
                <a:ea typeface="ＭＳ Ｐゴシック" charset="0"/>
              </a:defRPr>
            </a:lvl2pPr>
            <a:lvl3pPr>
              <a:defRPr sz="2400">
                <a:solidFill>
                  <a:schemeClr val="bg1"/>
                </a:solidFill>
                <a:latin typeface="Arial" charset="0"/>
                <a:ea typeface="ＭＳ Ｐゴシック" charset="0"/>
              </a:defRPr>
            </a:lvl3pPr>
            <a:lvl4pPr>
              <a:defRPr sz="2000">
                <a:solidFill>
                  <a:schemeClr val="bg1"/>
                </a:solidFill>
                <a:latin typeface="Arial" charset="0"/>
                <a:ea typeface="ＭＳ Ｐゴシック" charset="0"/>
              </a:defRPr>
            </a:lvl4pPr>
            <a:lvl5pPr>
              <a:defRPr sz="2000">
                <a:solidFill>
                  <a:schemeClr val="bg1"/>
                </a:solidFill>
                <a:latin typeface="Arial" charset="0"/>
                <a:ea typeface="ＭＳ Ｐゴシック" charset="0"/>
              </a:defRPr>
            </a:lvl5pPr>
            <a:lvl6pPr eaLnBrk="0" hangingPunct="0">
              <a:defRPr sz="2000">
                <a:solidFill>
                  <a:schemeClr val="bg1"/>
                </a:solidFill>
                <a:latin typeface="Arial" charset="0"/>
                <a:ea typeface="ＭＳ Ｐゴシック" charset="0"/>
              </a:defRPr>
            </a:lvl6pPr>
            <a:lvl7pPr eaLnBrk="0" hangingPunct="0">
              <a:defRPr sz="2000">
                <a:solidFill>
                  <a:schemeClr val="bg1"/>
                </a:solidFill>
                <a:latin typeface="Arial" charset="0"/>
                <a:ea typeface="ＭＳ Ｐゴシック" charset="0"/>
              </a:defRPr>
            </a:lvl7pPr>
            <a:lvl8pPr eaLnBrk="0" hangingPunct="0">
              <a:defRPr sz="2000">
                <a:solidFill>
                  <a:schemeClr val="bg1"/>
                </a:solidFill>
                <a:latin typeface="Arial" charset="0"/>
                <a:ea typeface="ＭＳ Ｐゴシック" charset="0"/>
              </a:defRPr>
            </a:lvl8pPr>
            <a:lvl9pPr eaLnBrk="0" hangingPunct="0">
              <a:defRPr sz="2000">
                <a:solidFill>
                  <a:schemeClr val="bg1"/>
                </a:solidFill>
                <a:latin typeface="Arial" charset="0"/>
                <a:ea typeface="ＭＳ Ｐゴシック" charset="0"/>
              </a:defRPr>
            </a:lvl9pPr>
          </a:lstStyle>
          <a:p>
            <a:pPr eaLnBrk="1" hangingPunct="1">
              <a:defRPr/>
            </a:pPr>
            <a:r>
              <a:rPr lang="en-US" sz="3600" dirty="0"/>
              <a:t>Ethics?</a:t>
            </a:r>
          </a:p>
        </p:txBody>
      </p:sp>
      <p:sp>
        <p:nvSpPr>
          <p:cNvPr id="6" name="Rectangle 2">
            <a:extLst>
              <a:ext uri="{FF2B5EF4-FFF2-40B4-BE49-F238E27FC236}">
                <a16:creationId xmlns:a16="http://schemas.microsoft.com/office/drawing/2014/main" id="{5FD0811C-ED6A-0D55-DFBB-4DCD4C6FA2FD}"/>
              </a:ext>
            </a:extLst>
          </p:cNvPr>
          <p:cNvSpPr txBox="1">
            <a:spLocks noChangeArrowheads="1"/>
          </p:cNvSpPr>
          <p:nvPr/>
        </p:nvSpPr>
        <p:spPr bwMode="auto">
          <a:xfrm rot="-1560000">
            <a:off x="6637211" y="3487700"/>
            <a:ext cx="1990897" cy="670564"/>
          </a:xfrm>
          <a:prstGeom prst="rect">
            <a:avLst/>
          </a:prstGeom>
          <a:solidFill>
            <a:srgbClr val="00B050"/>
          </a:solidFill>
          <a:ln>
            <a:noFill/>
          </a:ln>
        </p:spPr>
        <p:txBody>
          <a:bodyPr anchor="ctr"/>
          <a:lstStyle>
            <a:lvl1pPr>
              <a:defRPr sz="3200">
                <a:solidFill>
                  <a:schemeClr val="bg1"/>
                </a:solidFill>
                <a:latin typeface="Arial" charset="0"/>
                <a:ea typeface="ＭＳ Ｐゴシック" charset="0"/>
                <a:cs typeface="ＭＳ Ｐゴシック" charset="0"/>
              </a:defRPr>
            </a:lvl1pPr>
            <a:lvl2pPr>
              <a:defRPr sz="2800">
                <a:solidFill>
                  <a:schemeClr val="bg1"/>
                </a:solidFill>
                <a:latin typeface="Arial" charset="0"/>
                <a:ea typeface="ＭＳ Ｐゴシック" charset="0"/>
              </a:defRPr>
            </a:lvl2pPr>
            <a:lvl3pPr>
              <a:defRPr sz="2400">
                <a:solidFill>
                  <a:schemeClr val="bg1"/>
                </a:solidFill>
                <a:latin typeface="Arial" charset="0"/>
                <a:ea typeface="ＭＳ Ｐゴシック" charset="0"/>
              </a:defRPr>
            </a:lvl3pPr>
            <a:lvl4pPr>
              <a:defRPr sz="2000">
                <a:solidFill>
                  <a:schemeClr val="bg1"/>
                </a:solidFill>
                <a:latin typeface="Arial" charset="0"/>
                <a:ea typeface="ＭＳ Ｐゴシック" charset="0"/>
              </a:defRPr>
            </a:lvl4pPr>
            <a:lvl5pPr>
              <a:defRPr sz="2000">
                <a:solidFill>
                  <a:schemeClr val="bg1"/>
                </a:solidFill>
                <a:latin typeface="Arial" charset="0"/>
                <a:ea typeface="ＭＳ Ｐゴシック" charset="0"/>
              </a:defRPr>
            </a:lvl5pPr>
            <a:lvl6pPr eaLnBrk="0" hangingPunct="0">
              <a:defRPr sz="2000">
                <a:solidFill>
                  <a:schemeClr val="bg1"/>
                </a:solidFill>
                <a:latin typeface="Arial" charset="0"/>
                <a:ea typeface="ＭＳ Ｐゴシック" charset="0"/>
              </a:defRPr>
            </a:lvl6pPr>
            <a:lvl7pPr eaLnBrk="0" hangingPunct="0">
              <a:defRPr sz="2000">
                <a:solidFill>
                  <a:schemeClr val="bg1"/>
                </a:solidFill>
                <a:latin typeface="Arial" charset="0"/>
                <a:ea typeface="ＭＳ Ｐゴシック" charset="0"/>
              </a:defRPr>
            </a:lvl7pPr>
            <a:lvl8pPr eaLnBrk="0" hangingPunct="0">
              <a:defRPr sz="2000">
                <a:solidFill>
                  <a:schemeClr val="bg1"/>
                </a:solidFill>
                <a:latin typeface="Arial" charset="0"/>
                <a:ea typeface="ＭＳ Ｐゴシック" charset="0"/>
              </a:defRPr>
            </a:lvl8pPr>
            <a:lvl9pPr eaLnBrk="0" hangingPunct="0">
              <a:defRPr sz="2000">
                <a:solidFill>
                  <a:schemeClr val="bg1"/>
                </a:solidFill>
                <a:latin typeface="Arial" charset="0"/>
                <a:ea typeface="ＭＳ Ｐゴシック" charset="0"/>
              </a:defRPr>
            </a:lvl9pPr>
          </a:lstStyle>
          <a:p>
            <a:pPr eaLnBrk="1" hangingPunct="1">
              <a:defRPr/>
            </a:pPr>
            <a:r>
              <a:rPr lang="en-US" sz="3600" dirty="0">
                <a:solidFill>
                  <a:schemeClr val="accent3"/>
                </a:solidFill>
              </a:rPr>
              <a:t>Safety?</a:t>
            </a:r>
          </a:p>
        </p:txBody>
      </p:sp>
    </p:spTree>
    <p:extLst>
      <p:ext uri="{BB962C8B-B14F-4D97-AF65-F5344CB8AC3E}">
        <p14:creationId xmlns:p14="http://schemas.microsoft.com/office/powerpoint/2010/main" val="23156307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9769F1E-B3A7-F394-FCA9-9441B5FF9CBF}"/>
              </a:ext>
            </a:extLst>
          </p:cNvPr>
          <p:cNvSpPr txBox="1"/>
          <p:nvPr/>
        </p:nvSpPr>
        <p:spPr>
          <a:xfrm>
            <a:off x="755576" y="494258"/>
            <a:ext cx="7344816" cy="4154984"/>
          </a:xfrm>
          <a:prstGeom prst="rect">
            <a:avLst/>
          </a:prstGeom>
          <a:noFill/>
        </p:spPr>
        <p:txBody>
          <a:bodyPr wrap="square">
            <a:spAutoFit/>
          </a:bodyPr>
          <a:lstStyle/>
          <a:p>
            <a:r>
              <a:rPr lang="en-GB" sz="1100" b="1" dirty="0">
                <a:solidFill>
                  <a:srgbClr val="1E2328"/>
                </a:solidFill>
                <a:effectLst/>
                <a:latin typeface="DejaVuSans"/>
              </a:rPr>
              <a:t>Behind the Jargon: 10 Keys to Understanding HIV Drug Development for Communities </a:t>
            </a:r>
            <a:endParaRPr lang="en-GB" sz="1100" dirty="0">
              <a:effectLst/>
            </a:endParaRPr>
          </a:p>
          <a:p>
            <a:r>
              <a:rPr lang="en-GB" sz="1100" dirty="0">
                <a:solidFill>
                  <a:srgbClr val="1E2328"/>
                </a:solidFill>
                <a:effectLst/>
                <a:latin typeface="DejaVuSans"/>
              </a:rPr>
              <a:t>D. Peeler1, S. Collins2, T. Swan3</a:t>
            </a:r>
            <a:br>
              <a:rPr lang="en-GB" sz="1100" dirty="0">
                <a:solidFill>
                  <a:srgbClr val="1E2328"/>
                </a:solidFill>
                <a:effectLst/>
                <a:latin typeface="DejaVuSans"/>
              </a:rPr>
            </a:br>
            <a:r>
              <a:rPr lang="en-GB" sz="1100" dirty="0">
                <a:solidFill>
                  <a:srgbClr val="1E2328"/>
                </a:solidFill>
                <a:effectLst/>
                <a:latin typeface="DejaVuSans"/>
              </a:rPr>
              <a:t>1ITPC, IP and Access to Medicines Program, Johannesburg, South Africa, 2I-base, Founder, London, United Kingdom, 3Indepedent Consultant, Barcelona, Spain</a:t>
            </a:r>
            <a:br>
              <a:rPr lang="en-GB" sz="1100" dirty="0">
                <a:solidFill>
                  <a:srgbClr val="1E2328"/>
                </a:solidFill>
                <a:effectLst/>
                <a:latin typeface="DejaVuSans"/>
              </a:rPr>
            </a:br>
            <a:r>
              <a:rPr lang="en-GB" sz="1100" b="1" dirty="0">
                <a:solidFill>
                  <a:srgbClr val="1E2328"/>
                </a:solidFill>
                <a:effectLst/>
                <a:latin typeface="DejaVuSans"/>
              </a:rPr>
              <a:t>Learning objectives and outcomes</a:t>
            </a:r>
            <a:r>
              <a:rPr lang="en-GB" sz="1100" dirty="0">
                <a:solidFill>
                  <a:srgbClr val="1E2328"/>
                </a:solidFill>
                <a:effectLst/>
                <a:latin typeface="DejaVuSans"/>
              </a:rPr>
              <a:t>: Experienced HIV treatment activists will uncover key information from clinical trials, including stages of development, trial designs and objectives, and the terms that describe them; using 10 real-life examples and providing on-line resources. This information will enable participants to engage with research, ask the right questions, and quickly find the information that matters to them. This lively, interactive workshop will support community members to identify, understand and </a:t>
            </a:r>
            <a:r>
              <a:rPr lang="en-GB" sz="1100" dirty="0" err="1">
                <a:solidFill>
                  <a:srgbClr val="1E2328"/>
                </a:solidFill>
                <a:effectLst/>
                <a:latin typeface="DejaVuSans"/>
              </a:rPr>
              <a:t>analyze</a:t>
            </a:r>
            <a:r>
              <a:rPr lang="en-GB" sz="1100" dirty="0">
                <a:solidFill>
                  <a:srgbClr val="1E2328"/>
                </a:solidFill>
                <a:effectLst/>
                <a:latin typeface="DejaVuSans"/>
              </a:rPr>
              <a:t> relevant information from clinical trials, conference presentations, abstracts and posters, peer-reviewed journal articles and press releases, complementing and supporting work on HIV treatment literacy and access to medicines. </a:t>
            </a:r>
            <a:r>
              <a:rPr lang="en-GB" sz="1100" b="1" dirty="0">
                <a:solidFill>
                  <a:srgbClr val="1E2328"/>
                </a:solidFill>
                <a:effectLst/>
                <a:latin typeface="DejaVuSans"/>
              </a:rPr>
              <a:t>Short description for the programme</a:t>
            </a:r>
            <a:r>
              <a:rPr lang="en-GB" sz="1100" dirty="0">
                <a:solidFill>
                  <a:srgbClr val="1E2328"/>
                </a:solidFill>
                <a:effectLst/>
                <a:latin typeface="DejaVuSans"/>
              </a:rPr>
              <a:t>: Participants will learn to cut through technical jargon to find the story behind clinical trials: who was included and who was left out, what information is missing, and what questions to ask. This workshop offers the key to understanding drug development and interpreting results from clinical trials to a new generation of HIV treatment activists - information that can be used for individual and public health advocacy. Using 10 real-life examples, this interactive workshop will help participants feel more confident to engage in treatment literacy, and work on access to, demand creation for, and uptake of new ARVs.</a:t>
            </a:r>
            <a:br>
              <a:rPr lang="en-GB" sz="1100" dirty="0">
                <a:solidFill>
                  <a:srgbClr val="1E2328"/>
                </a:solidFill>
                <a:effectLst/>
                <a:latin typeface="DejaVuSans"/>
              </a:rPr>
            </a:br>
            <a:r>
              <a:rPr lang="en-GB" sz="1100" b="1" dirty="0">
                <a:solidFill>
                  <a:srgbClr val="1E2328"/>
                </a:solidFill>
                <a:effectLst/>
                <a:latin typeface="DejaVuSans"/>
              </a:rPr>
              <a:t>Format</a:t>
            </a:r>
            <a:r>
              <a:rPr lang="en-GB" sz="1100" dirty="0">
                <a:solidFill>
                  <a:srgbClr val="1E2328"/>
                </a:solidFill>
                <a:effectLst/>
                <a:latin typeface="DejaVuSans"/>
              </a:rPr>
              <a:t>: Mostly activities for the participants: PowerPoint presentation to take less than 50% of the duration of the workshop.</a:t>
            </a:r>
            <a:br>
              <a:rPr lang="en-GB" sz="1100" dirty="0">
                <a:solidFill>
                  <a:srgbClr val="1E2328"/>
                </a:solidFill>
                <a:effectLst/>
                <a:latin typeface="DejaVuSans"/>
              </a:rPr>
            </a:br>
            <a:r>
              <a:rPr lang="en-GB" sz="1100" b="1" dirty="0">
                <a:solidFill>
                  <a:srgbClr val="1E2328"/>
                </a:solidFill>
                <a:effectLst/>
                <a:latin typeface="DejaVuSans"/>
              </a:rPr>
              <a:t>Active learning</a:t>
            </a:r>
            <a:r>
              <a:rPr lang="en-GB" sz="1100" dirty="0">
                <a:solidFill>
                  <a:srgbClr val="1E2328"/>
                </a:solidFill>
                <a:effectLst/>
                <a:latin typeface="DejaVuSans"/>
              </a:rPr>
              <a:t>: During the workshop, the facilitators will present 10-real life examples from clinical trials, will actively soliciting questions from participants and engage participants in discussion by posing questions (when do we learn what we need to know about an ARV? Which experts are involved in trial design and what have they been wrong about? Why are ARVs approved only for certain uses, such as switching treatment or PrEP? What information, or group of people, is missing from a trial - and what are the potential consequences? What is the difference between information from a press release and a journal article?).</a:t>
            </a:r>
            <a:br>
              <a:rPr lang="en-GB" sz="1100" dirty="0">
                <a:solidFill>
                  <a:srgbClr val="1E2328"/>
                </a:solidFill>
                <a:effectLst/>
                <a:latin typeface="DejaVuSans"/>
              </a:rPr>
            </a:br>
            <a:endParaRPr lang="en-GB" sz="1100" dirty="0">
              <a:effectLst/>
            </a:endParaRPr>
          </a:p>
        </p:txBody>
      </p:sp>
    </p:spTree>
    <p:extLst>
      <p:ext uri="{BB962C8B-B14F-4D97-AF65-F5344CB8AC3E}">
        <p14:creationId xmlns:p14="http://schemas.microsoft.com/office/powerpoint/2010/main" val="31804470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7CC1C-0E0E-2A7A-CBFE-1E7EBD5C373D}"/>
            </a:ext>
          </a:extLst>
        </p:cNvPr>
        <p:cNvGrpSpPr/>
        <p:nvPr/>
      </p:nvGrpSpPr>
      <p:grpSpPr>
        <a:xfrm>
          <a:off x="0" y="0"/>
          <a:ext cx="0" cy="0"/>
          <a:chOff x="0" y="0"/>
          <a:chExt cx="0" cy="0"/>
        </a:xfrm>
      </p:grpSpPr>
      <p:sp>
        <p:nvSpPr>
          <p:cNvPr id="6145" name="Rectangle 3">
            <a:extLst>
              <a:ext uri="{FF2B5EF4-FFF2-40B4-BE49-F238E27FC236}">
                <a16:creationId xmlns:a16="http://schemas.microsoft.com/office/drawing/2014/main" id="{0DF3104A-6546-15AA-2F51-45336CCBEE8E}"/>
              </a:ext>
            </a:extLst>
          </p:cNvPr>
          <p:cNvSpPr txBox="1">
            <a:spLocks noChangeArrowheads="1"/>
          </p:cNvSpPr>
          <p:nvPr/>
        </p:nvSpPr>
        <p:spPr bwMode="auto">
          <a:xfrm>
            <a:off x="1009836" y="1419622"/>
            <a:ext cx="7124328" cy="3049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marL="0" indent="0" algn="ctr">
              <a:buNone/>
            </a:pPr>
            <a:r>
              <a:rPr lang="en-GB" altLang="en-US" sz="3600" dirty="0">
                <a:solidFill>
                  <a:srgbClr val="FF0000"/>
                </a:solidFill>
                <a:latin typeface="Helvetica" pitchFamily="2" charset="0"/>
              </a:rPr>
              <a:t>Every study tells a story</a:t>
            </a:r>
            <a:r>
              <a:rPr lang="en-GB" altLang="en-US" sz="3600" dirty="0">
                <a:solidFill>
                  <a:schemeClr val="accent6"/>
                </a:solidFill>
                <a:latin typeface="Helvetica" pitchFamily="2" charset="0"/>
              </a:rPr>
              <a:t>.</a:t>
            </a:r>
          </a:p>
          <a:p>
            <a:pPr marL="0" indent="0" algn="ctr">
              <a:buNone/>
            </a:pPr>
            <a:r>
              <a:rPr lang="en-GB" altLang="en-US" sz="3600" dirty="0" err="1">
                <a:solidFill>
                  <a:schemeClr val="accent6"/>
                </a:solidFill>
                <a:latin typeface="Helvetica" pitchFamily="2" charset="0"/>
              </a:rPr>
              <a:t>Ie</a:t>
            </a:r>
            <a:r>
              <a:rPr lang="en-GB" altLang="en-US" sz="3600" dirty="0">
                <a:solidFill>
                  <a:schemeClr val="accent6"/>
                </a:solidFill>
                <a:latin typeface="Helvetica" pitchFamily="2" charset="0"/>
              </a:rPr>
              <a:t>: does a new HIV drug work</a:t>
            </a:r>
          </a:p>
          <a:p>
            <a:pPr marL="0" indent="0" algn="ctr">
              <a:buNone/>
            </a:pPr>
            <a:endParaRPr lang="en-GB" altLang="en-US" sz="3600" dirty="0">
              <a:solidFill>
                <a:schemeClr val="accent6"/>
              </a:solidFill>
              <a:latin typeface="Helvetica" pitchFamily="2" charset="0"/>
            </a:endParaRPr>
          </a:p>
          <a:p>
            <a:pPr marL="0" indent="0" algn="ctr">
              <a:buNone/>
            </a:pPr>
            <a:r>
              <a:rPr lang="en-GB" sz="2400" dirty="0">
                <a:solidFill>
                  <a:srgbClr val="1E2328"/>
                </a:solidFill>
                <a:latin typeface="DejaVuSans"/>
              </a:rPr>
              <a:t>But </a:t>
            </a:r>
            <a:r>
              <a:rPr lang="en-GB" sz="2400" dirty="0">
                <a:solidFill>
                  <a:srgbClr val="1E2328"/>
                </a:solidFill>
                <a:effectLst/>
                <a:latin typeface="DejaVuSans"/>
              </a:rPr>
              <a:t>who is included and who is left out, </a:t>
            </a:r>
          </a:p>
          <a:p>
            <a:pPr marL="0" indent="0" algn="ctr">
              <a:buNone/>
            </a:pPr>
            <a:r>
              <a:rPr lang="en-GB" sz="2400" dirty="0">
                <a:solidFill>
                  <a:srgbClr val="1E2328"/>
                </a:solidFill>
                <a:effectLst/>
                <a:latin typeface="DejaVuSans"/>
              </a:rPr>
              <a:t>what information is missing, and what questions to ask?</a:t>
            </a:r>
            <a:endParaRPr lang="en-GB" sz="2800" dirty="0">
              <a:effectLst/>
            </a:endParaRPr>
          </a:p>
          <a:p>
            <a:pPr marL="0" indent="0" algn="ctr">
              <a:buNone/>
            </a:pPr>
            <a:endParaRPr lang="en-GB" altLang="en-US" sz="3600" dirty="0">
              <a:solidFill>
                <a:schemeClr val="accent6"/>
              </a:solidFill>
              <a:latin typeface="Helvetica" pitchFamily="2" charset="0"/>
            </a:endParaRPr>
          </a:p>
        </p:txBody>
      </p:sp>
      <p:sp>
        <p:nvSpPr>
          <p:cNvPr id="6146" name="Rectangle 2">
            <a:extLst>
              <a:ext uri="{FF2B5EF4-FFF2-40B4-BE49-F238E27FC236}">
                <a16:creationId xmlns:a16="http://schemas.microsoft.com/office/drawing/2014/main" id="{6EA41790-6A47-8B62-5D00-90F1D86AF657}"/>
              </a:ext>
            </a:extLst>
          </p:cNvPr>
          <p:cNvSpPr txBox="1">
            <a:spLocks noChangeArrowheads="1"/>
          </p:cNvSpPr>
          <p:nvPr/>
        </p:nvSpPr>
        <p:spPr bwMode="auto">
          <a:xfrm>
            <a:off x="539552" y="195486"/>
            <a:ext cx="77724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3600" dirty="0">
                <a:solidFill>
                  <a:schemeClr val="accent6"/>
                </a:solidFill>
              </a:rPr>
              <a:t>Q&amp;A workshop</a:t>
            </a:r>
          </a:p>
        </p:txBody>
      </p:sp>
    </p:spTree>
    <p:extLst>
      <p:ext uri="{BB962C8B-B14F-4D97-AF65-F5344CB8AC3E}">
        <p14:creationId xmlns:p14="http://schemas.microsoft.com/office/powerpoint/2010/main" val="28393422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32272-C25F-47D9-CF9E-2C152DF41043}"/>
            </a:ext>
          </a:extLst>
        </p:cNvPr>
        <p:cNvGrpSpPr/>
        <p:nvPr/>
      </p:nvGrpSpPr>
      <p:grpSpPr>
        <a:xfrm>
          <a:off x="0" y="0"/>
          <a:ext cx="0" cy="0"/>
          <a:chOff x="0" y="0"/>
          <a:chExt cx="0" cy="0"/>
        </a:xfrm>
      </p:grpSpPr>
      <p:sp>
        <p:nvSpPr>
          <p:cNvPr id="6145" name="Rectangle 3">
            <a:extLst>
              <a:ext uri="{FF2B5EF4-FFF2-40B4-BE49-F238E27FC236}">
                <a16:creationId xmlns:a16="http://schemas.microsoft.com/office/drawing/2014/main" id="{BFE1792A-D695-5D68-C015-A09306A773E7}"/>
              </a:ext>
            </a:extLst>
          </p:cNvPr>
          <p:cNvSpPr txBox="1">
            <a:spLocks noChangeArrowheads="1"/>
          </p:cNvSpPr>
          <p:nvPr/>
        </p:nvSpPr>
        <p:spPr bwMode="auto">
          <a:xfrm>
            <a:off x="1331640" y="1275606"/>
            <a:ext cx="6768752"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marL="0" indent="0">
              <a:buNone/>
            </a:pPr>
            <a:r>
              <a:rPr lang="en-GB" altLang="en-US" sz="2400" dirty="0">
                <a:solidFill>
                  <a:srgbClr val="FF0000"/>
                </a:solidFill>
                <a:latin typeface="Helvetica" pitchFamily="2" charset="0"/>
              </a:rPr>
              <a:t>Source of accurate information?</a:t>
            </a:r>
          </a:p>
        </p:txBody>
      </p:sp>
      <p:sp>
        <p:nvSpPr>
          <p:cNvPr id="6146" name="Rectangle 2">
            <a:extLst>
              <a:ext uri="{FF2B5EF4-FFF2-40B4-BE49-F238E27FC236}">
                <a16:creationId xmlns:a16="http://schemas.microsoft.com/office/drawing/2014/main" id="{79ED0D70-AA22-B500-0D85-FB8B1C660677}"/>
              </a:ext>
            </a:extLst>
          </p:cNvPr>
          <p:cNvSpPr txBox="1">
            <a:spLocks noChangeArrowheads="1"/>
          </p:cNvSpPr>
          <p:nvPr/>
        </p:nvSpPr>
        <p:spPr bwMode="auto">
          <a:xfrm>
            <a:off x="539552" y="195486"/>
            <a:ext cx="77724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3600" dirty="0">
                <a:solidFill>
                  <a:schemeClr val="accent6"/>
                </a:solidFill>
              </a:rPr>
              <a:t>Advocacy roles?</a:t>
            </a:r>
          </a:p>
        </p:txBody>
      </p:sp>
      <p:sp>
        <p:nvSpPr>
          <p:cNvPr id="2" name="Rectangle 3">
            <a:extLst>
              <a:ext uri="{FF2B5EF4-FFF2-40B4-BE49-F238E27FC236}">
                <a16:creationId xmlns:a16="http://schemas.microsoft.com/office/drawing/2014/main" id="{4D098812-BDD0-C915-E803-0ABF46D0369E}"/>
              </a:ext>
            </a:extLst>
          </p:cNvPr>
          <p:cNvSpPr txBox="1">
            <a:spLocks noChangeArrowheads="1"/>
          </p:cNvSpPr>
          <p:nvPr/>
        </p:nvSpPr>
        <p:spPr bwMode="auto">
          <a:xfrm>
            <a:off x="1313754" y="2067694"/>
            <a:ext cx="6768752" cy="223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marL="0" indent="0">
              <a:buNone/>
            </a:pPr>
            <a:r>
              <a:rPr lang="en-GB" altLang="en-US" sz="2400" i="1" dirty="0">
                <a:solidFill>
                  <a:schemeClr val="accent1">
                    <a:lumMod val="50000"/>
                  </a:schemeClr>
                </a:solidFill>
                <a:latin typeface="Helvetica" pitchFamily="2" charset="0"/>
              </a:rPr>
              <a:t>Balance hopes with reality of research.</a:t>
            </a:r>
          </a:p>
          <a:p>
            <a:pPr marL="0" indent="0">
              <a:buNone/>
            </a:pPr>
            <a:r>
              <a:rPr lang="en-GB" altLang="en-US" sz="2400" i="1" dirty="0">
                <a:solidFill>
                  <a:schemeClr val="accent1">
                    <a:lumMod val="50000"/>
                  </a:schemeClr>
                </a:solidFill>
                <a:latin typeface="Helvetica" pitchFamily="2" charset="0"/>
              </a:rPr>
              <a:t>Balance risks with limited likely benefit.</a:t>
            </a:r>
          </a:p>
          <a:p>
            <a:pPr marL="0" indent="0">
              <a:buNone/>
            </a:pPr>
            <a:r>
              <a:rPr lang="en-GB" altLang="en-US" sz="2400" i="1" dirty="0">
                <a:solidFill>
                  <a:schemeClr val="accent1">
                    <a:lumMod val="50000"/>
                  </a:schemeClr>
                </a:solidFill>
                <a:latin typeface="Helvetica" pitchFamily="2" charset="0"/>
              </a:rPr>
              <a:t>To make sure research is as safe as possible.</a:t>
            </a:r>
          </a:p>
          <a:p>
            <a:pPr marL="0" indent="0">
              <a:buNone/>
            </a:pPr>
            <a:r>
              <a:rPr lang="en-GB" altLang="en-US" sz="2400" i="1" dirty="0">
                <a:solidFill>
                  <a:schemeClr val="accent1">
                    <a:lumMod val="50000"/>
                  </a:schemeClr>
                </a:solidFill>
                <a:latin typeface="Helvetica" pitchFamily="2" charset="0"/>
              </a:rPr>
              <a:t>To help with informed consent.</a:t>
            </a:r>
          </a:p>
          <a:p>
            <a:pPr marL="0" indent="0">
              <a:buNone/>
            </a:pPr>
            <a:r>
              <a:rPr lang="en-GB" altLang="en-US" sz="2400" i="1" dirty="0">
                <a:solidFill>
                  <a:schemeClr val="accent1">
                    <a:lumMod val="50000"/>
                  </a:schemeClr>
                </a:solidFill>
                <a:latin typeface="Helvetica" pitchFamily="2" charset="0"/>
              </a:rPr>
              <a:t>To help explain the results.</a:t>
            </a:r>
            <a:endParaRPr lang="en-US" altLang="en-US" sz="2800" i="1" dirty="0">
              <a:solidFill>
                <a:schemeClr val="accent1">
                  <a:lumMod val="50000"/>
                </a:schemeClr>
              </a:solidFill>
            </a:endParaRPr>
          </a:p>
        </p:txBody>
      </p:sp>
    </p:spTree>
    <p:extLst>
      <p:ext uri="{BB962C8B-B14F-4D97-AF65-F5344CB8AC3E}">
        <p14:creationId xmlns:p14="http://schemas.microsoft.com/office/powerpoint/2010/main" val="16465395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95256-6A01-36EA-E5D3-BEBA6DEDF84E}"/>
            </a:ext>
          </a:extLst>
        </p:cNvPr>
        <p:cNvGrpSpPr/>
        <p:nvPr/>
      </p:nvGrpSpPr>
      <p:grpSpPr>
        <a:xfrm>
          <a:off x="0" y="0"/>
          <a:ext cx="0" cy="0"/>
          <a:chOff x="0" y="0"/>
          <a:chExt cx="0" cy="0"/>
        </a:xfrm>
      </p:grpSpPr>
      <p:sp>
        <p:nvSpPr>
          <p:cNvPr id="6145" name="Rectangle 3">
            <a:extLst>
              <a:ext uri="{FF2B5EF4-FFF2-40B4-BE49-F238E27FC236}">
                <a16:creationId xmlns:a16="http://schemas.microsoft.com/office/drawing/2014/main" id="{CCD49EFF-8AA6-CFA8-0B1F-FEAB7EE16718}"/>
              </a:ext>
            </a:extLst>
          </p:cNvPr>
          <p:cNvSpPr txBox="1">
            <a:spLocks noChangeArrowheads="1"/>
          </p:cNvSpPr>
          <p:nvPr/>
        </p:nvSpPr>
        <p:spPr bwMode="auto">
          <a:xfrm>
            <a:off x="827584" y="1275606"/>
            <a:ext cx="6264696" cy="2699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marL="0" indent="0">
              <a:buNone/>
            </a:pPr>
            <a:r>
              <a:rPr lang="en-US" altLang="en-US" sz="2000" dirty="0">
                <a:solidFill>
                  <a:schemeClr val="accent6"/>
                </a:solidFill>
              </a:rPr>
              <a:t>Two recent studies (FRESH and RIO) using immune-based treatment (</a:t>
            </a:r>
            <a:r>
              <a:rPr lang="en-US" altLang="en-US" sz="2000" dirty="0" err="1">
                <a:solidFill>
                  <a:schemeClr val="accent6"/>
                </a:solidFill>
              </a:rPr>
              <a:t>bNAbs</a:t>
            </a:r>
            <a:r>
              <a:rPr lang="en-US" altLang="en-US" sz="2000" dirty="0">
                <a:solidFill>
                  <a:schemeClr val="accent6"/>
                </a:solidFill>
              </a:rPr>
              <a:t>) kept viral load undetectable for 6, 12, 18, 24 months without ART.</a:t>
            </a:r>
          </a:p>
          <a:p>
            <a:pPr marL="0" indent="0">
              <a:buNone/>
            </a:pPr>
            <a:r>
              <a:rPr lang="en-US" altLang="en-US" sz="2000" i="1" dirty="0">
                <a:solidFill>
                  <a:srgbClr val="C00000"/>
                </a:solidFill>
              </a:rPr>
              <a:t>How many people? which countries? which treatment? what is the cost?</a:t>
            </a:r>
          </a:p>
          <a:p>
            <a:pPr marL="0" indent="0">
              <a:buNone/>
            </a:pPr>
            <a:endParaRPr lang="en-US" altLang="en-US" sz="2000" i="1" dirty="0">
              <a:solidFill>
                <a:srgbClr val="C00000"/>
              </a:solidFill>
            </a:endParaRPr>
          </a:p>
          <a:p>
            <a:pPr marL="0" indent="0">
              <a:buNone/>
            </a:pPr>
            <a:r>
              <a:rPr lang="en-US" altLang="en-US" sz="2000" dirty="0">
                <a:solidFill>
                  <a:srgbClr val="C00000"/>
                </a:solidFill>
              </a:rPr>
              <a:t>In the </a:t>
            </a:r>
            <a:r>
              <a:rPr lang="en-US" altLang="en-US" sz="2000" dirty="0" err="1">
                <a:solidFill>
                  <a:srgbClr val="C00000"/>
                </a:solidFill>
              </a:rPr>
              <a:t>randomised</a:t>
            </a:r>
            <a:r>
              <a:rPr lang="en-US" altLang="en-US" sz="2000" dirty="0">
                <a:solidFill>
                  <a:srgbClr val="C00000"/>
                </a:solidFill>
              </a:rPr>
              <a:t> RIO study some of these people were in the placebo arm.</a:t>
            </a:r>
          </a:p>
        </p:txBody>
      </p:sp>
      <p:sp>
        <p:nvSpPr>
          <p:cNvPr id="6146" name="Rectangle 2">
            <a:extLst>
              <a:ext uri="{FF2B5EF4-FFF2-40B4-BE49-F238E27FC236}">
                <a16:creationId xmlns:a16="http://schemas.microsoft.com/office/drawing/2014/main" id="{8405C229-FFEB-662F-072B-98BD05F03422}"/>
              </a:ext>
            </a:extLst>
          </p:cNvPr>
          <p:cNvSpPr txBox="1">
            <a:spLocks noChangeArrowheads="1"/>
          </p:cNvSpPr>
          <p:nvPr/>
        </p:nvSpPr>
        <p:spPr bwMode="auto">
          <a:xfrm>
            <a:off x="539552" y="195486"/>
            <a:ext cx="77724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dirty="0">
                <a:solidFill>
                  <a:schemeClr val="accent6"/>
                </a:solidFill>
              </a:rPr>
              <a:t>Recent results with </a:t>
            </a:r>
            <a:r>
              <a:rPr lang="en-US" altLang="en-US" dirty="0" err="1">
                <a:solidFill>
                  <a:schemeClr val="accent6"/>
                </a:solidFill>
              </a:rPr>
              <a:t>bNAbs</a:t>
            </a:r>
            <a:endParaRPr lang="en-US" altLang="en-US" dirty="0">
              <a:solidFill>
                <a:schemeClr val="accent6"/>
              </a:solidFill>
            </a:endParaRPr>
          </a:p>
        </p:txBody>
      </p:sp>
      <p:sp>
        <p:nvSpPr>
          <p:cNvPr id="3" name="Rectangle 3">
            <a:extLst>
              <a:ext uri="{FF2B5EF4-FFF2-40B4-BE49-F238E27FC236}">
                <a16:creationId xmlns:a16="http://schemas.microsoft.com/office/drawing/2014/main" id="{815ADD21-19FD-17E7-7AC8-0C8887873ACE}"/>
              </a:ext>
            </a:extLst>
          </p:cNvPr>
          <p:cNvSpPr txBox="1">
            <a:spLocks noChangeArrowheads="1"/>
          </p:cNvSpPr>
          <p:nvPr/>
        </p:nvSpPr>
        <p:spPr bwMode="auto">
          <a:xfrm>
            <a:off x="827584" y="4227934"/>
            <a:ext cx="5616624" cy="305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marL="0" indent="0">
              <a:buNone/>
            </a:pPr>
            <a:r>
              <a:rPr lang="en-US" altLang="en-US" sz="1400" dirty="0">
                <a:solidFill>
                  <a:schemeClr val="accent6"/>
                </a:solidFill>
              </a:rPr>
              <a:t>CROI 2025, San Francisco.- oral abstracts 107 and 106</a:t>
            </a:r>
            <a:endParaRPr lang="en-US" altLang="en-US" sz="1400" dirty="0">
              <a:solidFill>
                <a:srgbClr val="C00000"/>
              </a:solidFill>
            </a:endParaRPr>
          </a:p>
        </p:txBody>
      </p:sp>
      <p:pic>
        <p:nvPicPr>
          <p:cNvPr id="5" name="Picture 4">
            <a:extLst>
              <a:ext uri="{FF2B5EF4-FFF2-40B4-BE49-F238E27FC236}">
                <a16:creationId xmlns:a16="http://schemas.microsoft.com/office/drawing/2014/main" id="{058FC31A-31CE-EA84-1C8C-3E775DAD9C81}"/>
              </a:ext>
            </a:extLst>
          </p:cNvPr>
          <p:cNvPicPr>
            <a:picLocks noChangeAspect="1"/>
          </p:cNvPicPr>
          <p:nvPr/>
        </p:nvPicPr>
        <p:blipFill>
          <a:blip r:embed="rId3"/>
          <a:stretch>
            <a:fillRect/>
          </a:stretch>
        </p:blipFill>
        <p:spPr>
          <a:xfrm>
            <a:off x="7380312" y="1261397"/>
            <a:ext cx="1221010" cy="1729880"/>
          </a:xfrm>
          <a:prstGeom prst="rect">
            <a:avLst/>
          </a:prstGeom>
        </p:spPr>
      </p:pic>
    </p:spTree>
    <p:extLst>
      <p:ext uri="{BB962C8B-B14F-4D97-AF65-F5344CB8AC3E}">
        <p14:creationId xmlns:p14="http://schemas.microsoft.com/office/powerpoint/2010/main" val="33119037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72168-1B22-420B-CDBB-C26E14891C16}"/>
            </a:ext>
          </a:extLst>
        </p:cNvPr>
        <p:cNvGrpSpPr/>
        <p:nvPr/>
      </p:nvGrpSpPr>
      <p:grpSpPr>
        <a:xfrm>
          <a:off x="0" y="0"/>
          <a:ext cx="0" cy="0"/>
          <a:chOff x="0" y="0"/>
          <a:chExt cx="0" cy="0"/>
        </a:xfrm>
      </p:grpSpPr>
      <p:sp>
        <p:nvSpPr>
          <p:cNvPr id="6146" name="Rectangle 2">
            <a:extLst>
              <a:ext uri="{FF2B5EF4-FFF2-40B4-BE49-F238E27FC236}">
                <a16:creationId xmlns:a16="http://schemas.microsoft.com/office/drawing/2014/main" id="{65E4A9A9-8852-DAD7-6968-76D0BAA0E5FE}"/>
              </a:ext>
            </a:extLst>
          </p:cNvPr>
          <p:cNvSpPr txBox="1">
            <a:spLocks noChangeArrowheads="1"/>
          </p:cNvSpPr>
          <p:nvPr/>
        </p:nvSpPr>
        <p:spPr bwMode="auto">
          <a:xfrm>
            <a:off x="539552" y="195486"/>
            <a:ext cx="77724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dirty="0">
                <a:solidFill>
                  <a:schemeClr val="accent6"/>
                </a:solidFill>
              </a:rPr>
              <a:t>FRESH and RIO studies</a:t>
            </a:r>
          </a:p>
        </p:txBody>
      </p:sp>
      <p:sp>
        <p:nvSpPr>
          <p:cNvPr id="3" name="Rectangle 3">
            <a:extLst>
              <a:ext uri="{FF2B5EF4-FFF2-40B4-BE49-F238E27FC236}">
                <a16:creationId xmlns:a16="http://schemas.microsoft.com/office/drawing/2014/main" id="{D6CE35EA-B433-E271-B4A4-CF5F7B1C92BD}"/>
              </a:ext>
            </a:extLst>
          </p:cNvPr>
          <p:cNvSpPr txBox="1">
            <a:spLocks noChangeArrowheads="1"/>
          </p:cNvSpPr>
          <p:nvPr/>
        </p:nvSpPr>
        <p:spPr bwMode="auto">
          <a:xfrm>
            <a:off x="894846" y="4299942"/>
            <a:ext cx="5616624" cy="305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marL="0" indent="0">
              <a:buNone/>
            </a:pPr>
            <a:r>
              <a:rPr lang="en-US" altLang="en-US" sz="1400" dirty="0">
                <a:solidFill>
                  <a:schemeClr val="accent6"/>
                </a:solidFill>
              </a:rPr>
              <a:t>CROI 2025, San Francisco.- oral abstracts 107 and 105</a:t>
            </a:r>
            <a:endParaRPr lang="en-US" altLang="en-US" sz="1400" dirty="0">
              <a:solidFill>
                <a:srgbClr val="C00000"/>
              </a:solidFill>
            </a:endParaRPr>
          </a:p>
        </p:txBody>
      </p:sp>
      <p:graphicFrame>
        <p:nvGraphicFramePr>
          <p:cNvPr id="2" name="Table 1">
            <a:extLst>
              <a:ext uri="{FF2B5EF4-FFF2-40B4-BE49-F238E27FC236}">
                <a16:creationId xmlns:a16="http://schemas.microsoft.com/office/drawing/2014/main" id="{0FE42B5A-CFF3-2411-4B7E-F6DEC5E0D324}"/>
              </a:ext>
            </a:extLst>
          </p:cNvPr>
          <p:cNvGraphicFramePr>
            <a:graphicFrameLocks noGrp="1"/>
          </p:cNvGraphicFramePr>
          <p:nvPr>
            <p:extLst>
              <p:ext uri="{D42A27DB-BD31-4B8C-83A1-F6EECF244321}">
                <p14:modId xmlns:p14="http://schemas.microsoft.com/office/powerpoint/2010/main" val="3292630087"/>
              </p:ext>
            </p:extLst>
          </p:nvPr>
        </p:nvGraphicFramePr>
        <p:xfrm>
          <a:off x="910465" y="1726926"/>
          <a:ext cx="7693983" cy="2486385"/>
        </p:xfrm>
        <a:graphic>
          <a:graphicData uri="http://schemas.openxmlformats.org/drawingml/2006/table">
            <a:tbl>
              <a:tblPr firstRow="1" bandRow="1">
                <a:tableStyleId>{5C22544A-7EE6-4342-B048-85BDC9FD1C3A}</a:tableStyleId>
              </a:tblPr>
              <a:tblGrid>
                <a:gridCol w="1717319">
                  <a:extLst>
                    <a:ext uri="{9D8B030D-6E8A-4147-A177-3AD203B41FA5}">
                      <a16:colId xmlns:a16="http://schemas.microsoft.com/office/drawing/2014/main" val="161927580"/>
                    </a:ext>
                  </a:extLst>
                </a:gridCol>
                <a:gridCol w="2736305">
                  <a:extLst>
                    <a:ext uri="{9D8B030D-6E8A-4147-A177-3AD203B41FA5}">
                      <a16:colId xmlns:a16="http://schemas.microsoft.com/office/drawing/2014/main" val="1758996400"/>
                    </a:ext>
                  </a:extLst>
                </a:gridCol>
                <a:gridCol w="3240359">
                  <a:extLst>
                    <a:ext uri="{9D8B030D-6E8A-4147-A177-3AD203B41FA5}">
                      <a16:colId xmlns:a16="http://schemas.microsoft.com/office/drawing/2014/main" val="813113857"/>
                    </a:ext>
                  </a:extLst>
                </a:gridCol>
              </a:tblGrid>
              <a:tr h="369261">
                <a:tc>
                  <a:txBody>
                    <a:bodyPr/>
                    <a:lstStyle/>
                    <a:p>
                      <a:endParaRPr lang="en-US" dirty="0">
                        <a:solidFill>
                          <a:schemeClr val="accent2"/>
                        </a:solidFill>
                      </a:endParaRPr>
                    </a:p>
                  </a:txBody>
                  <a:tcPr/>
                </a:tc>
                <a:tc>
                  <a:txBody>
                    <a:bodyPr/>
                    <a:lstStyle/>
                    <a:p>
                      <a:r>
                        <a:rPr lang="en-US" dirty="0">
                          <a:solidFill>
                            <a:schemeClr val="accent2"/>
                          </a:solidFill>
                        </a:rPr>
                        <a:t>FRESH (single arm)</a:t>
                      </a:r>
                    </a:p>
                  </a:txBody>
                  <a:tcPr/>
                </a:tc>
                <a:tc>
                  <a:txBody>
                    <a:bodyPr/>
                    <a:lstStyle/>
                    <a:p>
                      <a:r>
                        <a:rPr lang="en-US" dirty="0">
                          <a:solidFill>
                            <a:schemeClr val="accent2"/>
                          </a:solidFill>
                        </a:rPr>
                        <a:t>RIO (</a:t>
                      </a:r>
                      <a:r>
                        <a:rPr lang="en-US" dirty="0" err="1">
                          <a:solidFill>
                            <a:schemeClr val="accent2"/>
                          </a:solidFill>
                        </a:rPr>
                        <a:t>randomised</a:t>
                      </a:r>
                      <a:r>
                        <a:rPr lang="en-US" dirty="0">
                          <a:solidFill>
                            <a:schemeClr val="accent2"/>
                          </a:solidFill>
                        </a:rPr>
                        <a:t> placebo)</a:t>
                      </a:r>
                    </a:p>
                  </a:txBody>
                  <a:tcPr/>
                </a:tc>
                <a:extLst>
                  <a:ext uri="{0D108BD9-81ED-4DB2-BD59-A6C34878D82A}">
                    <a16:rowId xmlns:a16="http://schemas.microsoft.com/office/drawing/2014/main" val="2786944928"/>
                  </a:ext>
                </a:extLst>
              </a:tr>
              <a:tr h="369261">
                <a:tc>
                  <a:txBody>
                    <a:bodyPr/>
                    <a:lstStyle/>
                    <a:p>
                      <a:r>
                        <a:rPr lang="en-US" dirty="0">
                          <a:solidFill>
                            <a:schemeClr val="accent2"/>
                          </a:solidFill>
                        </a:rPr>
                        <a:t>Country</a:t>
                      </a:r>
                    </a:p>
                  </a:txBody>
                  <a:tcPr/>
                </a:tc>
                <a:tc>
                  <a:txBody>
                    <a:bodyPr/>
                    <a:lstStyle/>
                    <a:p>
                      <a:r>
                        <a:rPr lang="en-US" dirty="0">
                          <a:solidFill>
                            <a:schemeClr val="accent2"/>
                          </a:solidFill>
                        </a:rPr>
                        <a:t>South Africa</a:t>
                      </a:r>
                    </a:p>
                  </a:txBody>
                  <a:tcPr/>
                </a:tc>
                <a:tc>
                  <a:txBody>
                    <a:bodyPr/>
                    <a:lstStyle/>
                    <a:p>
                      <a:r>
                        <a:rPr lang="en-US" dirty="0">
                          <a:solidFill>
                            <a:schemeClr val="accent2"/>
                          </a:solidFill>
                        </a:rPr>
                        <a:t>UK</a:t>
                      </a:r>
                    </a:p>
                  </a:txBody>
                  <a:tcPr/>
                </a:tc>
                <a:extLst>
                  <a:ext uri="{0D108BD9-81ED-4DB2-BD59-A6C34878D82A}">
                    <a16:rowId xmlns:a16="http://schemas.microsoft.com/office/drawing/2014/main" val="306349794"/>
                  </a:ext>
                </a:extLst>
              </a:tr>
              <a:tr h="369261">
                <a:tc>
                  <a:txBody>
                    <a:bodyPr/>
                    <a:lstStyle/>
                    <a:p>
                      <a:r>
                        <a:rPr lang="en-US" dirty="0">
                          <a:solidFill>
                            <a:schemeClr val="accent2"/>
                          </a:solidFill>
                        </a:rPr>
                        <a:t>N</a:t>
                      </a:r>
                    </a:p>
                  </a:txBody>
                  <a:tcPr/>
                </a:tc>
                <a:tc>
                  <a:txBody>
                    <a:bodyPr/>
                    <a:lstStyle/>
                    <a:p>
                      <a:r>
                        <a:rPr lang="en-US" dirty="0">
                          <a:solidFill>
                            <a:schemeClr val="accent2"/>
                          </a:solidFill>
                        </a:rPr>
                        <a:t>20 women, subtype C</a:t>
                      </a:r>
                    </a:p>
                  </a:txBody>
                  <a:tcPr/>
                </a:tc>
                <a:tc>
                  <a:txBody>
                    <a:bodyPr/>
                    <a:lstStyle/>
                    <a:p>
                      <a:r>
                        <a:rPr lang="en-US" dirty="0">
                          <a:solidFill>
                            <a:schemeClr val="accent2"/>
                          </a:solidFill>
                        </a:rPr>
                        <a:t>68 men, subtype B</a:t>
                      </a:r>
                    </a:p>
                  </a:txBody>
                  <a:tcPr/>
                </a:tc>
                <a:extLst>
                  <a:ext uri="{0D108BD9-81ED-4DB2-BD59-A6C34878D82A}">
                    <a16:rowId xmlns:a16="http://schemas.microsoft.com/office/drawing/2014/main" val="3031675828"/>
                  </a:ext>
                </a:extLst>
              </a:tr>
              <a:tr h="369261">
                <a:tc>
                  <a:txBody>
                    <a:bodyPr/>
                    <a:lstStyle/>
                    <a:p>
                      <a:r>
                        <a:rPr lang="en-US" dirty="0">
                          <a:solidFill>
                            <a:schemeClr val="accent2"/>
                          </a:solidFill>
                        </a:rPr>
                        <a:t>Treatment</a:t>
                      </a:r>
                    </a:p>
                  </a:txBody>
                  <a:tcPr/>
                </a:tc>
                <a:tc>
                  <a:txBody>
                    <a:bodyPr/>
                    <a:lstStyle/>
                    <a:p>
                      <a:r>
                        <a:rPr lang="en-US" dirty="0">
                          <a:solidFill>
                            <a:schemeClr val="accent2"/>
                          </a:solidFill>
                        </a:rPr>
                        <a:t>2 x </a:t>
                      </a:r>
                      <a:r>
                        <a:rPr lang="en-US" dirty="0" err="1">
                          <a:solidFill>
                            <a:schemeClr val="accent2"/>
                          </a:solidFill>
                        </a:rPr>
                        <a:t>bNAbs</a:t>
                      </a:r>
                      <a:r>
                        <a:rPr lang="en-US" dirty="0">
                          <a:solidFill>
                            <a:schemeClr val="accent2"/>
                          </a:solidFill>
                        </a:rPr>
                        <a:t> + TLR7</a:t>
                      </a:r>
                    </a:p>
                  </a:txBody>
                  <a:tcPr/>
                </a:tc>
                <a:tc>
                  <a:txBody>
                    <a:bodyPr/>
                    <a:lstStyle/>
                    <a:p>
                      <a:r>
                        <a:rPr lang="en-US" dirty="0">
                          <a:solidFill>
                            <a:schemeClr val="accent2"/>
                          </a:solidFill>
                        </a:rPr>
                        <a:t>2 x </a:t>
                      </a:r>
                      <a:r>
                        <a:rPr lang="en-US" dirty="0" err="1">
                          <a:solidFill>
                            <a:schemeClr val="accent2"/>
                          </a:solidFill>
                        </a:rPr>
                        <a:t>bNAbs</a:t>
                      </a:r>
                      <a:r>
                        <a:rPr lang="en-US" dirty="0">
                          <a:solidFill>
                            <a:schemeClr val="accent2"/>
                          </a:solidFill>
                        </a:rPr>
                        <a:t> vs placebo</a:t>
                      </a:r>
                    </a:p>
                  </a:txBody>
                  <a:tcPr/>
                </a:tc>
                <a:extLst>
                  <a:ext uri="{0D108BD9-81ED-4DB2-BD59-A6C34878D82A}">
                    <a16:rowId xmlns:a16="http://schemas.microsoft.com/office/drawing/2014/main" val="1990457007"/>
                  </a:ext>
                </a:extLst>
              </a:tr>
              <a:tr h="369261">
                <a:tc>
                  <a:txBody>
                    <a:bodyPr/>
                    <a:lstStyle/>
                    <a:p>
                      <a:r>
                        <a:rPr lang="en-US" dirty="0">
                          <a:solidFill>
                            <a:schemeClr val="accent2"/>
                          </a:solidFill>
                        </a:rPr>
                        <a:t>Off-ART </a:t>
                      </a:r>
                      <a:r>
                        <a:rPr lang="en-US" dirty="0" err="1">
                          <a:solidFill>
                            <a:schemeClr val="accent2"/>
                          </a:solidFill>
                        </a:rPr>
                        <a:t>wk</a:t>
                      </a:r>
                      <a:r>
                        <a:rPr lang="en-US" dirty="0">
                          <a:solidFill>
                            <a:schemeClr val="accent2"/>
                          </a:solidFill>
                        </a:rPr>
                        <a:t> 48</a:t>
                      </a:r>
                    </a:p>
                  </a:txBody>
                  <a:tcPr/>
                </a:tc>
                <a:tc>
                  <a:txBody>
                    <a:bodyPr/>
                    <a:lstStyle/>
                    <a:p>
                      <a:r>
                        <a:rPr lang="en-US" dirty="0">
                          <a:solidFill>
                            <a:schemeClr val="accent2"/>
                          </a:solidFill>
                        </a:rPr>
                        <a:t>6/30</a:t>
                      </a:r>
                    </a:p>
                  </a:txBody>
                  <a:tcPr/>
                </a:tc>
                <a:tc>
                  <a:txBody>
                    <a:bodyPr/>
                    <a:lstStyle/>
                    <a:p>
                      <a:r>
                        <a:rPr lang="en-US" dirty="0">
                          <a:solidFill>
                            <a:schemeClr val="accent2"/>
                          </a:solidFill>
                        </a:rPr>
                        <a:t>22/34 vs 2/34</a:t>
                      </a:r>
                    </a:p>
                  </a:txBody>
                  <a:tcPr/>
                </a:tc>
                <a:extLst>
                  <a:ext uri="{0D108BD9-81ED-4DB2-BD59-A6C34878D82A}">
                    <a16:rowId xmlns:a16="http://schemas.microsoft.com/office/drawing/2014/main" val="967782623"/>
                  </a:ext>
                </a:extLst>
              </a:tr>
              <a:tr h="369261">
                <a:tc>
                  <a:txBody>
                    <a:bodyPr/>
                    <a:lstStyle/>
                    <a:p>
                      <a:r>
                        <a:rPr lang="en-US" dirty="0">
                          <a:solidFill>
                            <a:schemeClr val="accent2"/>
                          </a:solidFill>
                        </a:rPr>
                        <a:t>Still off ART + comment</a:t>
                      </a:r>
                    </a:p>
                  </a:txBody>
                  <a:tcPr/>
                </a:tc>
                <a:tc>
                  <a:txBody>
                    <a:bodyPr/>
                    <a:lstStyle/>
                    <a:p>
                      <a:r>
                        <a:rPr lang="en-US" dirty="0">
                          <a:solidFill>
                            <a:schemeClr val="accent2"/>
                          </a:solidFill>
                        </a:rPr>
                        <a:t>4/30 (for 1.2 to 3.4 </a:t>
                      </a:r>
                      <a:r>
                        <a:rPr lang="en-US" dirty="0" err="1">
                          <a:solidFill>
                            <a:schemeClr val="accent2"/>
                          </a:solidFill>
                        </a:rPr>
                        <a:t>yrs</a:t>
                      </a:r>
                      <a:r>
                        <a:rPr lang="en-US" dirty="0">
                          <a:solidFill>
                            <a:schemeClr val="accent2"/>
                          </a:solidFill>
                        </a:rPr>
                        <a:t>) </a:t>
                      </a:r>
                      <a:r>
                        <a:rPr lang="en-US" dirty="0" err="1">
                          <a:solidFill>
                            <a:schemeClr val="accent2"/>
                          </a:solidFill>
                        </a:rPr>
                        <a:t>inc</a:t>
                      </a:r>
                      <a:r>
                        <a:rPr lang="en-US" dirty="0">
                          <a:solidFill>
                            <a:schemeClr val="accent2"/>
                          </a:solidFill>
                        </a:rPr>
                        <a:t> 1 with VL &gt;100,000</a:t>
                      </a:r>
                    </a:p>
                  </a:txBody>
                  <a:tcPr/>
                </a:tc>
                <a:tc>
                  <a:txBody>
                    <a:bodyPr/>
                    <a:lstStyle/>
                    <a:p>
                      <a:r>
                        <a:rPr lang="en-US" dirty="0">
                          <a:solidFill>
                            <a:schemeClr val="accent2"/>
                          </a:solidFill>
                        </a:rPr>
                        <a:t>6/68 </a:t>
                      </a:r>
                      <a:r>
                        <a:rPr lang="en-US" dirty="0" err="1">
                          <a:solidFill>
                            <a:schemeClr val="accent2"/>
                          </a:solidFill>
                        </a:rPr>
                        <a:t>inc</a:t>
                      </a:r>
                      <a:r>
                        <a:rPr lang="en-US" dirty="0">
                          <a:solidFill>
                            <a:schemeClr val="accent2"/>
                          </a:solidFill>
                        </a:rPr>
                        <a:t> 2 participants in the placebo arm</a:t>
                      </a:r>
                    </a:p>
                  </a:txBody>
                  <a:tcPr/>
                </a:tc>
                <a:extLst>
                  <a:ext uri="{0D108BD9-81ED-4DB2-BD59-A6C34878D82A}">
                    <a16:rowId xmlns:a16="http://schemas.microsoft.com/office/drawing/2014/main" val="1289405854"/>
                  </a:ext>
                </a:extLst>
              </a:tr>
            </a:tbl>
          </a:graphicData>
        </a:graphic>
      </p:graphicFrame>
      <p:sp>
        <p:nvSpPr>
          <p:cNvPr id="4" name="Rectangle 3">
            <a:extLst>
              <a:ext uri="{FF2B5EF4-FFF2-40B4-BE49-F238E27FC236}">
                <a16:creationId xmlns:a16="http://schemas.microsoft.com/office/drawing/2014/main" id="{E57FE50A-32D5-D194-7FD0-B78632AA7CF6}"/>
              </a:ext>
            </a:extLst>
          </p:cNvPr>
          <p:cNvSpPr txBox="1">
            <a:spLocks noChangeArrowheads="1"/>
          </p:cNvSpPr>
          <p:nvPr/>
        </p:nvSpPr>
        <p:spPr bwMode="auto">
          <a:xfrm>
            <a:off x="894846" y="1066675"/>
            <a:ext cx="7704856" cy="504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marL="0" indent="0">
              <a:buNone/>
            </a:pPr>
            <a:r>
              <a:rPr lang="en-US" altLang="en-US" sz="1400" dirty="0">
                <a:solidFill>
                  <a:schemeClr val="accent6"/>
                </a:solidFill>
              </a:rPr>
              <a:t>Both studies enrolled participants who were diagnosed and use ART very early in acute HIV. Needed high CD4 (&gt;500) and undetectable for at least 1 year,</a:t>
            </a:r>
            <a:endParaRPr lang="en-US" altLang="en-US" sz="1400" dirty="0">
              <a:solidFill>
                <a:srgbClr val="C00000"/>
              </a:solidFill>
            </a:endParaRPr>
          </a:p>
        </p:txBody>
      </p:sp>
    </p:spTree>
    <p:extLst>
      <p:ext uri="{BB962C8B-B14F-4D97-AF65-F5344CB8AC3E}">
        <p14:creationId xmlns:p14="http://schemas.microsoft.com/office/powerpoint/2010/main" val="5592743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7352B-BEDF-261E-939F-D535356EE91E}"/>
            </a:ext>
          </a:extLst>
        </p:cNvPr>
        <p:cNvGrpSpPr/>
        <p:nvPr/>
      </p:nvGrpSpPr>
      <p:grpSpPr>
        <a:xfrm>
          <a:off x="0" y="0"/>
          <a:ext cx="0" cy="0"/>
          <a:chOff x="0" y="0"/>
          <a:chExt cx="0" cy="0"/>
        </a:xfrm>
      </p:grpSpPr>
      <p:sp>
        <p:nvSpPr>
          <p:cNvPr id="6145" name="Rectangle 3">
            <a:extLst>
              <a:ext uri="{FF2B5EF4-FFF2-40B4-BE49-F238E27FC236}">
                <a16:creationId xmlns:a16="http://schemas.microsoft.com/office/drawing/2014/main" id="{7A95A130-32A5-B573-BE10-EC5179D0056E}"/>
              </a:ext>
            </a:extLst>
          </p:cNvPr>
          <p:cNvSpPr txBox="1">
            <a:spLocks noChangeArrowheads="1"/>
          </p:cNvSpPr>
          <p:nvPr/>
        </p:nvSpPr>
        <p:spPr bwMode="auto">
          <a:xfrm>
            <a:off x="683040" y="1160628"/>
            <a:ext cx="4783887" cy="3355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marL="0" indent="0">
              <a:buNone/>
            </a:pPr>
            <a:r>
              <a:rPr lang="en-US" altLang="en-US" sz="2000" dirty="0">
                <a:solidFill>
                  <a:schemeClr val="accent6"/>
                </a:solidFill>
              </a:rPr>
              <a:t>Explaining study</a:t>
            </a:r>
          </a:p>
          <a:p>
            <a:pPr marL="0" indent="0">
              <a:buNone/>
            </a:pPr>
            <a:r>
              <a:rPr lang="en-US" altLang="en-US" sz="2000" dirty="0">
                <a:solidFill>
                  <a:schemeClr val="accent6"/>
                </a:solidFill>
              </a:rPr>
              <a:t>• Single arm vs </a:t>
            </a:r>
            <a:r>
              <a:rPr lang="en-US" altLang="en-US" sz="2000" dirty="0" err="1">
                <a:solidFill>
                  <a:schemeClr val="accent6"/>
                </a:solidFill>
              </a:rPr>
              <a:t>randomised</a:t>
            </a:r>
            <a:r>
              <a:rPr lang="en-US" altLang="en-US" sz="2000" dirty="0">
                <a:solidFill>
                  <a:schemeClr val="accent6"/>
                </a:solidFill>
              </a:rPr>
              <a:t> </a:t>
            </a:r>
            <a:r>
              <a:rPr lang="en-US" altLang="en-US" sz="2000" dirty="0" err="1">
                <a:solidFill>
                  <a:schemeClr val="accent6"/>
                </a:solidFill>
              </a:rPr>
              <a:t>etc</a:t>
            </a:r>
            <a:endParaRPr lang="en-US" altLang="en-US" sz="2000" dirty="0">
              <a:solidFill>
                <a:schemeClr val="accent6"/>
              </a:solidFill>
            </a:endParaRPr>
          </a:p>
          <a:p>
            <a:pPr marL="0" indent="0">
              <a:buNone/>
            </a:pPr>
            <a:r>
              <a:rPr lang="en-US" altLang="en-US" sz="2000" dirty="0">
                <a:solidFill>
                  <a:schemeClr val="accent6"/>
                </a:solidFill>
              </a:rPr>
              <a:t>• Explaining ATIs and safety for partners.</a:t>
            </a:r>
          </a:p>
          <a:p>
            <a:pPr marL="0" indent="0">
              <a:buNone/>
            </a:pPr>
            <a:r>
              <a:rPr lang="en-US" altLang="en-US" sz="2000" dirty="0">
                <a:solidFill>
                  <a:srgbClr val="C00000"/>
                </a:solidFill>
              </a:rPr>
              <a:t>• Peer support.</a:t>
            </a:r>
          </a:p>
          <a:p>
            <a:pPr marL="0" indent="0">
              <a:buNone/>
            </a:pPr>
            <a:r>
              <a:rPr lang="en-US" altLang="en-US" sz="2000" dirty="0">
                <a:solidFill>
                  <a:schemeClr val="accent6"/>
                </a:solidFill>
              </a:rPr>
              <a:t>Community responses to results:</a:t>
            </a:r>
          </a:p>
          <a:p>
            <a:pPr marL="0" indent="0">
              <a:buNone/>
            </a:pPr>
            <a:r>
              <a:rPr lang="en-US" altLang="en-US" sz="2000" dirty="0">
                <a:solidFill>
                  <a:schemeClr val="accent6"/>
                </a:solidFill>
              </a:rPr>
              <a:t>• Why have you been hiding this cure (timeline for research)?</a:t>
            </a:r>
          </a:p>
          <a:p>
            <a:pPr marL="0" indent="0">
              <a:buNone/>
            </a:pPr>
            <a:r>
              <a:rPr lang="en-US" altLang="en-US" sz="2000" dirty="0">
                <a:solidFill>
                  <a:schemeClr val="accent6"/>
                </a:solidFill>
              </a:rPr>
              <a:t>• Why were there no men involved.?</a:t>
            </a:r>
          </a:p>
          <a:p>
            <a:pPr marL="0" indent="0">
              <a:buNone/>
            </a:pPr>
            <a:r>
              <a:rPr lang="en-US" altLang="en-US" sz="2000" dirty="0">
                <a:solidFill>
                  <a:srgbClr val="C00000"/>
                </a:solidFill>
              </a:rPr>
              <a:t>• Can we get this cure now?</a:t>
            </a:r>
          </a:p>
        </p:txBody>
      </p:sp>
      <p:sp>
        <p:nvSpPr>
          <p:cNvPr id="6146" name="Rectangle 2">
            <a:extLst>
              <a:ext uri="{FF2B5EF4-FFF2-40B4-BE49-F238E27FC236}">
                <a16:creationId xmlns:a16="http://schemas.microsoft.com/office/drawing/2014/main" id="{B2A4969C-61BA-119E-42BD-10675577ADDC}"/>
              </a:ext>
            </a:extLst>
          </p:cNvPr>
          <p:cNvSpPr txBox="1">
            <a:spLocks noChangeArrowheads="1"/>
          </p:cNvSpPr>
          <p:nvPr/>
        </p:nvSpPr>
        <p:spPr bwMode="auto">
          <a:xfrm>
            <a:off x="539552" y="195486"/>
            <a:ext cx="77724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dirty="0">
                <a:solidFill>
                  <a:srgbClr val="C00000"/>
                </a:solidFill>
              </a:rPr>
              <a:t>Advocacy roles in FRESH</a:t>
            </a:r>
          </a:p>
        </p:txBody>
      </p:sp>
      <p:pic>
        <p:nvPicPr>
          <p:cNvPr id="7" name="Picture 6">
            <a:extLst>
              <a:ext uri="{FF2B5EF4-FFF2-40B4-BE49-F238E27FC236}">
                <a16:creationId xmlns:a16="http://schemas.microsoft.com/office/drawing/2014/main" id="{18439E54-D6E3-930B-38FA-D5C4DA4A05D1}"/>
              </a:ext>
            </a:extLst>
          </p:cNvPr>
          <p:cNvPicPr>
            <a:picLocks noChangeAspect="1"/>
          </p:cNvPicPr>
          <p:nvPr/>
        </p:nvPicPr>
        <p:blipFill>
          <a:blip r:embed="rId3"/>
          <a:stretch>
            <a:fillRect/>
          </a:stretch>
        </p:blipFill>
        <p:spPr>
          <a:xfrm>
            <a:off x="5436096" y="2665528"/>
            <a:ext cx="3195377" cy="1448692"/>
          </a:xfrm>
          <a:prstGeom prst="rect">
            <a:avLst/>
          </a:prstGeom>
        </p:spPr>
      </p:pic>
      <p:pic>
        <p:nvPicPr>
          <p:cNvPr id="9" name="Picture 8">
            <a:extLst>
              <a:ext uri="{FF2B5EF4-FFF2-40B4-BE49-F238E27FC236}">
                <a16:creationId xmlns:a16="http://schemas.microsoft.com/office/drawing/2014/main" id="{05ABFF11-9C48-9255-7D69-04AEF2D679EC}"/>
              </a:ext>
            </a:extLst>
          </p:cNvPr>
          <p:cNvPicPr>
            <a:picLocks noChangeAspect="1"/>
          </p:cNvPicPr>
          <p:nvPr/>
        </p:nvPicPr>
        <p:blipFill>
          <a:blip r:embed="rId4"/>
          <a:stretch>
            <a:fillRect/>
          </a:stretch>
        </p:blipFill>
        <p:spPr>
          <a:xfrm>
            <a:off x="5849521" y="1156622"/>
            <a:ext cx="2781952" cy="1321351"/>
          </a:xfrm>
          <a:prstGeom prst="rect">
            <a:avLst/>
          </a:prstGeom>
        </p:spPr>
      </p:pic>
      <p:sp>
        <p:nvSpPr>
          <p:cNvPr id="10" name="Rectangle 3">
            <a:extLst>
              <a:ext uri="{FF2B5EF4-FFF2-40B4-BE49-F238E27FC236}">
                <a16:creationId xmlns:a16="http://schemas.microsoft.com/office/drawing/2014/main" id="{02A0C508-841C-7EEB-3046-9FC82EF2A798}"/>
              </a:ext>
            </a:extLst>
          </p:cNvPr>
          <p:cNvSpPr txBox="1">
            <a:spLocks noChangeArrowheads="1"/>
          </p:cNvSpPr>
          <p:nvPr/>
        </p:nvSpPr>
        <p:spPr bwMode="auto">
          <a:xfrm>
            <a:off x="3044151" y="4307566"/>
            <a:ext cx="5616624" cy="305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marL="0" indent="0" algn="r">
              <a:buNone/>
            </a:pPr>
            <a:r>
              <a:rPr lang="en-US" altLang="en-US" sz="1400" dirty="0">
                <a:solidFill>
                  <a:schemeClr val="accent6"/>
                </a:solidFill>
              </a:rPr>
              <a:t>Krista Dong, FRESH Cohort</a:t>
            </a:r>
            <a:endParaRPr lang="en-US" altLang="en-US" sz="1400" dirty="0">
              <a:solidFill>
                <a:srgbClr val="C00000"/>
              </a:solidFill>
            </a:endParaRPr>
          </a:p>
        </p:txBody>
      </p:sp>
    </p:spTree>
    <p:extLst>
      <p:ext uri="{BB962C8B-B14F-4D97-AF65-F5344CB8AC3E}">
        <p14:creationId xmlns:p14="http://schemas.microsoft.com/office/powerpoint/2010/main" val="17954148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D6D63-BC99-8E2F-9FC3-4D161A3D7B70}"/>
            </a:ext>
          </a:extLst>
        </p:cNvPr>
        <p:cNvGrpSpPr/>
        <p:nvPr/>
      </p:nvGrpSpPr>
      <p:grpSpPr>
        <a:xfrm>
          <a:off x="0" y="0"/>
          <a:ext cx="0" cy="0"/>
          <a:chOff x="0" y="0"/>
          <a:chExt cx="0" cy="0"/>
        </a:xfrm>
      </p:grpSpPr>
      <p:sp>
        <p:nvSpPr>
          <p:cNvPr id="6145" name="Rectangle 3">
            <a:extLst>
              <a:ext uri="{FF2B5EF4-FFF2-40B4-BE49-F238E27FC236}">
                <a16:creationId xmlns:a16="http://schemas.microsoft.com/office/drawing/2014/main" id="{6D8CF7FF-CFCF-D5E1-9D1D-212DDCCEEDBF}"/>
              </a:ext>
            </a:extLst>
          </p:cNvPr>
          <p:cNvSpPr txBox="1">
            <a:spLocks noChangeArrowheads="1"/>
          </p:cNvSpPr>
          <p:nvPr/>
        </p:nvSpPr>
        <p:spPr bwMode="auto">
          <a:xfrm>
            <a:off x="1259632" y="1491630"/>
            <a:ext cx="6192688" cy="3049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marL="0" indent="0">
              <a:buNone/>
            </a:pPr>
            <a:r>
              <a:rPr lang="en-GB" altLang="en-US" sz="1600" i="1" dirty="0">
                <a:solidFill>
                  <a:schemeClr val="accent2"/>
                </a:solidFill>
                <a:latin typeface="Helvetica" pitchFamily="2" charset="0"/>
                <a:sym typeface="Wingdings" pitchFamily="2" charset="2"/>
              </a:rPr>
              <a:t>I am 65, HIV+ treatment activist with HIV i-Base in London.</a:t>
            </a:r>
          </a:p>
          <a:p>
            <a:pPr marL="0" indent="0">
              <a:buNone/>
            </a:pPr>
            <a:endParaRPr lang="en-GB" altLang="en-US" sz="1600" i="1" dirty="0">
              <a:solidFill>
                <a:schemeClr val="accent2"/>
              </a:solidFill>
              <a:latin typeface="Helvetica" pitchFamily="2" charset="0"/>
              <a:sym typeface="Wingdings" pitchFamily="2" charset="2"/>
            </a:endParaRPr>
          </a:p>
          <a:p>
            <a:pPr marL="0" indent="0">
              <a:buNone/>
            </a:pPr>
            <a:r>
              <a:rPr lang="en-GB" altLang="en-US" sz="1600" i="1" dirty="0">
                <a:solidFill>
                  <a:schemeClr val="accent2"/>
                </a:solidFill>
                <a:latin typeface="Helvetica" pitchFamily="2" charset="0"/>
                <a:sym typeface="Wingdings" pitchFamily="2" charset="2"/>
              </a:rPr>
              <a:t>I started ART in 1996 with a CD4 count of 2, have been undetectable since then, with good access to treatment and monitoring.</a:t>
            </a:r>
          </a:p>
          <a:p>
            <a:pPr marL="0" indent="0">
              <a:buNone/>
            </a:pPr>
            <a:r>
              <a:rPr lang="en-GB" altLang="en-US" sz="1600" i="1" dirty="0">
                <a:solidFill>
                  <a:schemeClr val="accent2"/>
                </a:solidFill>
                <a:latin typeface="Helvetica" pitchFamily="2" charset="0"/>
                <a:sym typeface="Wingdings" pitchFamily="2" charset="2"/>
              </a:rPr>
              <a:t>I need to take other meds so ART is easy for me.</a:t>
            </a:r>
            <a:endParaRPr lang="en-US" altLang="en-US" sz="1800" i="1" dirty="0">
              <a:solidFill>
                <a:schemeClr val="accent2"/>
              </a:solidFill>
            </a:endParaRPr>
          </a:p>
        </p:txBody>
      </p:sp>
      <p:sp>
        <p:nvSpPr>
          <p:cNvPr id="6146" name="Rectangle 2">
            <a:extLst>
              <a:ext uri="{FF2B5EF4-FFF2-40B4-BE49-F238E27FC236}">
                <a16:creationId xmlns:a16="http://schemas.microsoft.com/office/drawing/2014/main" id="{DA78D3C0-A5EB-43F7-2762-9502833176B2}"/>
              </a:ext>
            </a:extLst>
          </p:cNvPr>
          <p:cNvSpPr txBox="1">
            <a:spLocks noChangeArrowheads="1"/>
          </p:cNvSpPr>
          <p:nvPr/>
        </p:nvSpPr>
        <p:spPr bwMode="auto">
          <a:xfrm>
            <a:off x="539552" y="195486"/>
            <a:ext cx="77724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3600" dirty="0">
                <a:solidFill>
                  <a:schemeClr val="accent6"/>
                </a:solidFill>
              </a:rPr>
              <a:t>Disclaimer</a:t>
            </a:r>
          </a:p>
        </p:txBody>
      </p:sp>
    </p:spTree>
    <p:extLst>
      <p:ext uri="{BB962C8B-B14F-4D97-AF65-F5344CB8AC3E}">
        <p14:creationId xmlns:p14="http://schemas.microsoft.com/office/powerpoint/2010/main" val="1327199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D73482C-5908-4D52-961E-BB2A65425E23}"/>
              </a:ext>
            </a:extLst>
          </p:cNvPr>
          <p:cNvSpPr txBox="1"/>
          <p:nvPr/>
        </p:nvSpPr>
        <p:spPr>
          <a:xfrm>
            <a:off x="6761630" y="427767"/>
            <a:ext cx="1133872" cy="2215991"/>
          </a:xfrm>
          <a:prstGeom prst="rect">
            <a:avLst/>
          </a:prstGeom>
          <a:noFill/>
        </p:spPr>
        <p:txBody>
          <a:bodyPr wrap="square">
            <a:spAutoFit/>
          </a:bodyPr>
          <a:lstStyle/>
          <a:p>
            <a:r>
              <a:rPr lang="en-US" sz="13800" dirty="0">
                <a:solidFill>
                  <a:srgbClr val="92D050"/>
                </a:solidFill>
              </a:rPr>
              <a:t>?</a:t>
            </a:r>
          </a:p>
        </p:txBody>
      </p:sp>
      <p:sp>
        <p:nvSpPr>
          <p:cNvPr id="5" name="TextBox 4">
            <a:extLst>
              <a:ext uri="{FF2B5EF4-FFF2-40B4-BE49-F238E27FC236}">
                <a16:creationId xmlns:a16="http://schemas.microsoft.com/office/drawing/2014/main" id="{770DF809-3DFD-C458-3CA5-C483920342C2}"/>
              </a:ext>
            </a:extLst>
          </p:cNvPr>
          <p:cNvSpPr txBox="1"/>
          <p:nvPr/>
        </p:nvSpPr>
        <p:spPr>
          <a:xfrm>
            <a:off x="7182544" y="1033735"/>
            <a:ext cx="1133872" cy="3770263"/>
          </a:xfrm>
          <a:prstGeom prst="rect">
            <a:avLst/>
          </a:prstGeom>
          <a:noFill/>
        </p:spPr>
        <p:txBody>
          <a:bodyPr wrap="square">
            <a:spAutoFit/>
          </a:bodyPr>
          <a:lstStyle/>
          <a:p>
            <a:r>
              <a:rPr lang="en-US" sz="23900" dirty="0">
                <a:solidFill>
                  <a:schemeClr val="accent1">
                    <a:lumMod val="50000"/>
                  </a:schemeClr>
                </a:solidFill>
              </a:rPr>
              <a:t>?</a:t>
            </a:r>
          </a:p>
        </p:txBody>
      </p:sp>
      <p:sp>
        <p:nvSpPr>
          <p:cNvPr id="6" name="TextBox 5">
            <a:extLst>
              <a:ext uri="{FF2B5EF4-FFF2-40B4-BE49-F238E27FC236}">
                <a16:creationId xmlns:a16="http://schemas.microsoft.com/office/drawing/2014/main" id="{C3E84075-768B-B444-C9AC-6673310A2E0D}"/>
              </a:ext>
            </a:extLst>
          </p:cNvPr>
          <p:cNvSpPr txBox="1"/>
          <p:nvPr/>
        </p:nvSpPr>
        <p:spPr>
          <a:xfrm>
            <a:off x="6538926" y="1939935"/>
            <a:ext cx="1133872" cy="2215991"/>
          </a:xfrm>
          <a:prstGeom prst="rect">
            <a:avLst/>
          </a:prstGeom>
          <a:noFill/>
        </p:spPr>
        <p:txBody>
          <a:bodyPr wrap="square">
            <a:spAutoFit/>
          </a:bodyPr>
          <a:lstStyle/>
          <a:p>
            <a:r>
              <a:rPr lang="en-US" sz="13800" dirty="0">
                <a:solidFill>
                  <a:srgbClr val="92D050"/>
                </a:solidFill>
              </a:rPr>
              <a:t>?</a:t>
            </a:r>
          </a:p>
        </p:txBody>
      </p:sp>
      <p:sp>
        <p:nvSpPr>
          <p:cNvPr id="2" name="Rectangle 2">
            <a:extLst>
              <a:ext uri="{FF2B5EF4-FFF2-40B4-BE49-F238E27FC236}">
                <a16:creationId xmlns:a16="http://schemas.microsoft.com/office/drawing/2014/main" id="{C4131C92-1EE8-9EE5-4C5E-6298F779A30B}"/>
              </a:ext>
            </a:extLst>
          </p:cNvPr>
          <p:cNvSpPr txBox="1">
            <a:spLocks noChangeArrowheads="1"/>
          </p:cNvSpPr>
          <p:nvPr/>
        </p:nvSpPr>
        <p:spPr bwMode="auto">
          <a:xfrm>
            <a:off x="827584" y="847753"/>
            <a:ext cx="5149686" cy="3672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4000" dirty="0">
                <a:solidFill>
                  <a:schemeClr val="accent6"/>
                </a:solidFill>
              </a:rPr>
              <a:t>What questions do you have about research that have not been answered?</a:t>
            </a:r>
          </a:p>
          <a:p>
            <a:pPr eaLnBrk="1" hangingPunct="1">
              <a:spcBef>
                <a:spcPct val="0"/>
              </a:spcBef>
              <a:buFontTx/>
              <a:buNone/>
            </a:pPr>
            <a:endParaRPr lang="en-US" altLang="en-US" sz="4000" dirty="0">
              <a:solidFill>
                <a:schemeClr val="accent6"/>
              </a:solidFill>
            </a:endParaRPr>
          </a:p>
        </p:txBody>
      </p:sp>
    </p:spTree>
    <p:extLst>
      <p:ext uri="{BB962C8B-B14F-4D97-AF65-F5344CB8AC3E}">
        <p14:creationId xmlns:p14="http://schemas.microsoft.com/office/powerpoint/2010/main" val="478006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BAF565-3A3C-75D9-F37D-3BDC7732C8A6}"/>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9FBF0BE0-722B-EE97-3920-98F4D45BAAF9}"/>
              </a:ext>
            </a:extLst>
          </p:cNvPr>
          <p:cNvSpPr txBox="1">
            <a:spLocks noChangeArrowheads="1"/>
          </p:cNvSpPr>
          <p:nvPr/>
        </p:nvSpPr>
        <p:spPr bwMode="auto">
          <a:xfrm>
            <a:off x="2934704" y="735546"/>
            <a:ext cx="5616624" cy="3672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dirty="0">
                <a:solidFill>
                  <a:schemeClr val="accent6"/>
                </a:solidFill>
              </a:rPr>
              <a:t>• Do we still need new HIV drugs?</a:t>
            </a:r>
          </a:p>
          <a:p>
            <a:pPr eaLnBrk="1" hangingPunct="1">
              <a:spcBef>
                <a:spcPct val="0"/>
              </a:spcBef>
              <a:buFontTx/>
              <a:buNone/>
            </a:pPr>
            <a:r>
              <a:rPr lang="en-US" altLang="en-US" sz="2000" dirty="0">
                <a:solidFill>
                  <a:schemeClr val="accent6"/>
                </a:solidFill>
              </a:rPr>
              <a:t>• Are placebo studies still needed?</a:t>
            </a:r>
          </a:p>
          <a:p>
            <a:pPr eaLnBrk="1" hangingPunct="1">
              <a:spcBef>
                <a:spcPct val="0"/>
              </a:spcBef>
              <a:buFontTx/>
              <a:buNone/>
            </a:pPr>
            <a:r>
              <a:rPr lang="en-US" altLang="en-US" sz="2000" dirty="0">
                <a:solidFill>
                  <a:schemeClr val="accent6"/>
                </a:solidFill>
              </a:rPr>
              <a:t>• How is the size of a study worked out?</a:t>
            </a:r>
          </a:p>
          <a:p>
            <a:pPr eaLnBrk="1" hangingPunct="1">
              <a:spcBef>
                <a:spcPct val="0"/>
              </a:spcBef>
              <a:buFontTx/>
              <a:buNone/>
            </a:pPr>
            <a:r>
              <a:rPr lang="en-US" altLang="en-US" sz="2000" dirty="0">
                <a:solidFill>
                  <a:schemeClr val="accent6"/>
                </a:solidFill>
              </a:rPr>
              <a:t>• What is are phase 1, 2, 3 and 4 studies?</a:t>
            </a:r>
          </a:p>
          <a:p>
            <a:pPr eaLnBrk="1" hangingPunct="1">
              <a:spcBef>
                <a:spcPct val="0"/>
              </a:spcBef>
              <a:buFontTx/>
              <a:buNone/>
            </a:pPr>
            <a:r>
              <a:rPr lang="en-US" altLang="en-US" sz="2000" dirty="0">
                <a:solidFill>
                  <a:schemeClr val="accent6"/>
                </a:solidFill>
              </a:rPr>
              <a:t>• What is the best combination?</a:t>
            </a:r>
          </a:p>
          <a:p>
            <a:pPr eaLnBrk="1" hangingPunct="1">
              <a:spcBef>
                <a:spcPct val="0"/>
              </a:spcBef>
              <a:buFontTx/>
              <a:buNone/>
            </a:pPr>
            <a:r>
              <a:rPr lang="en-US" altLang="en-US" sz="2000" dirty="0">
                <a:solidFill>
                  <a:schemeClr val="accent6"/>
                </a:solidFill>
              </a:rPr>
              <a:t>• What is the difference between prospective and retrospective studies.</a:t>
            </a:r>
          </a:p>
          <a:p>
            <a:pPr eaLnBrk="1" hangingPunct="1">
              <a:spcBef>
                <a:spcPct val="0"/>
              </a:spcBef>
              <a:buFontTx/>
              <a:buNone/>
            </a:pPr>
            <a:r>
              <a:rPr lang="en-US" altLang="en-US" sz="2000" dirty="0">
                <a:solidFill>
                  <a:schemeClr val="accent6"/>
                </a:solidFill>
              </a:rPr>
              <a:t>• When are cross-sectional studies needed?</a:t>
            </a:r>
          </a:p>
          <a:p>
            <a:pPr eaLnBrk="1" hangingPunct="1">
              <a:spcBef>
                <a:spcPct val="0"/>
              </a:spcBef>
              <a:buFontTx/>
              <a:buNone/>
            </a:pPr>
            <a:r>
              <a:rPr lang="en-US" altLang="en-US" sz="2000" dirty="0">
                <a:solidFill>
                  <a:schemeClr val="accent6"/>
                </a:solidFill>
              </a:rPr>
              <a:t>• How do we know about drug interactions between ART and illegal drugs?</a:t>
            </a:r>
          </a:p>
          <a:p>
            <a:pPr eaLnBrk="1" hangingPunct="1">
              <a:spcBef>
                <a:spcPct val="0"/>
              </a:spcBef>
              <a:buFontTx/>
              <a:buNone/>
            </a:pPr>
            <a:r>
              <a:rPr lang="en-US" altLang="en-US" sz="2000" dirty="0">
                <a:solidFill>
                  <a:schemeClr val="accent6"/>
                </a:solidFill>
              </a:rPr>
              <a:t>• Who should be included in studies: ages? Health history? need for treatment/insurance?</a:t>
            </a:r>
          </a:p>
        </p:txBody>
      </p:sp>
      <p:sp>
        <p:nvSpPr>
          <p:cNvPr id="3" name="Rectangle 2">
            <a:extLst>
              <a:ext uri="{FF2B5EF4-FFF2-40B4-BE49-F238E27FC236}">
                <a16:creationId xmlns:a16="http://schemas.microsoft.com/office/drawing/2014/main" id="{C5D1E2EA-DCF3-99B4-BB2A-E233177FEA43}"/>
              </a:ext>
            </a:extLst>
          </p:cNvPr>
          <p:cNvSpPr txBox="1">
            <a:spLocks noChangeArrowheads="1"/>
          </p:cNvSpPr>
          <p:nvPr/>
        </p:nvSpPr>
        <p:spPr bwMode="auto">
          <a:xfrm>
            <a:off x="827584" y="575469"/>
            <a:ext cx="2088232" cy="499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800" dirty="0">
                <a:solidFill>
                  <a:schemeClr val="accent6"/>
                </a:solidFill>
              </a:rPr>
              <a:t>Examples</a:t>
            </a:r>
          </a:p>
        </p:txBody>
      </p:sp>
    </p:spTree>
    <p:extLst>
      <p:ext uri="{BB962C8B-B14F-4D97-AF65-F5344CB8AC3E}">
        <p14:creationId xmlns:p14="http://schemas.microsoft.com/office/powerpoint/2010/main" val="41031123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4E8D5-06C1-2F56-F9C5-96ECAA223E11}"/>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41C2923B-C558-5A5B-2BCD-D418C95106EE}"/>
              </a:ext>
            </a:extLst>
          </p:cNvPr>
          <p:cNvSpPr txBox="1">
            <a:spLocks noChangeArrowheads="1"/>
          </p:cNvSpPr>
          <p:nvPr/>
        </p:nvSpPr>
        <p:spPr bwMode="auto">
          <a:xfrm>
            <a:off x="1015619" y="411510"/>
            <a:ext cx="7112762" cy="3672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dirty="0">
                <a:solidFill>
                  <a:srgbClr val="C00000"/>
                </a:solidFill>
              </a:rPr>
              <a:t>Key types of research</a:t>
            </a:r>
          </a:p>
          <a:p>
            <a:pPr eaLnBrk="1" hangingPunct="1">
              <a:spcBef>
                <a:spcPct val="0"/>
              </a:spcBef>
              <a:buFontTx/>
              <a:buNone/>
            </a:pPr>
            <a:endParaRPr lang="en-US" altLang="en-US" sz="2000" dirty="0">
              <a:solidFill>
                <a:schemeClr val="accent6"/>
              </a:solidFill>
            </a:endParaRPr>
          </a:p>
          <a:p>
            <a:pPr eaLnBrk="1" hangingPunct="1">
              <a:spcBef>
                <a:spcPct val="0"/>
              </a:spcBef>
              <a:buFontTx/>
              <a:buNone/>
            </a:pPr>
            <a:endParaRPr lang="en-US" altLang="en-US" sz="2000" dirty="0">
              <a:solidFill>
                <a:schemeClr val="accent6"/>
              </a:solidFill>
            </a:endParaRPr>
          </a:p>
          <a:p>
            <a:pPr algn="ctr" eaLnBrk="1" hangingPunct="1">
              <a:spcBef>
                <a:spcPct val="0"/>
              </a:spcBef>
              <a:buNone/>
            </a:pPr>
            <a:r>
              <a:rPr lang="en-US" altLang="en-US" sz="2400" dirty="0">
                <a:solidFill>
                  <a:schemeClr val="accent6"/>
                </a:solidFill>
              </a:rPr>
              <a:t>Experimental vs observational</a:t>
            </a:r>
          </a:p>
          <a:p>
            <a:pPr algn="ctr" eaLnBrk="1" hangingPunct="1">
              <a:spcBef>
                <a:spcPct val="0"/>
              </a:spcBef>
              <a:buNone/>
            </a:pPr>
            <a:endParaRPr lang="en-US" altLang="en-US" sz="2400" dirty="0">
              <a:solidFill>
                <a:schemeClr val="accent6"/>
              </a:solidFill>
            </a:endParaRPr>
          </a:p>
          <a:p>
            <a:pPr algn="ctr" eaLnBrk="1" hangingPunct="1">
              <a:spcBef>
                <a:spcPct val="0"/>
              </a:spcBef>
              <a:buNone/>
            </a:pPr>
            <a:r>
              <a:rPr lang="en-US" altLang="en-US" sz="2400" dirty="0">
                <a:solidFill>
                  <a:schemeClr val="accent6"/>
                </a:solidFill>
              </a:rPr>
              <a:t>Cross-sectional vs longitudinal</a:t>
            </a:r>
          </a:p>
          <a:p>
            <a:pPr algn="ctr" eaLnBrk="1" hangingPunct="1">
              <a:spcBef>
                <a:spcPct val="0"/>
              </a:spcBef>
              <a:buNone/>
            </a:pPr>
            <a:endParaRPr lang="en-US" altLang="en-US" sz="2400" dirty="0">
              <a:solidFill>
                <a:schemeClr val="accent6"/>
              </a:solidFill>
            </a:endParaRPr>
          </a:p>
          <a:p>
            <a:pPr algn="ctr" eaLnBrk="1" hangingPunct="1">
              <a:spcBef>
                <a:spcPct val="0"/>
              </a:spcBef>
              <a:buNone/>
            </a:pPr>
            <a:r>
              <a:rPr lang="en-US" altLang="en-US" sz="2400" dirty="0">
                <a:solidFill>
                  <a:schemeClr val="accent6"/>
                </a:solidFill>
              </a:rPr>
              <a:t>Prospective vs retrospective</a:t>
            </a:r>
          </a:p>
        </p:txBody>
      </p:sp>
    </p:spTree>
    <p:extLst>
      <p:ext uri="{BB962C8B-B14F-4D97-AF65-F5344CB8AC3E}">
        <p14:creationId xmlns:p14="http://schemas.microsoft.com/office/powerpoint/2010/main" val="861575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46C04-2D08-85A1-2187-77EFAD9CC9AD}"/>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285FA084-B52E-7624-3099-2C84199FF0B9}"/>
              </a:ext>
            </a:extLst>
          </p:cNvPr>
          <p:cNvSpPr txBox="1">
            <a:spLocks noChangeArrowheads="1"/>
          </p:cNvSpPr>
          <p:nvPr/>
        </p:nvSpPr>
        <p:spPr bwMode="auto">
          <a:xfrm>
            <a:off x="1015619" y="411510"/>
            <a:ext cx="7112762" cy="3672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dirty="0">
                <a:solidFill>
                  <a:srgbClr val="C00000"/>
                </a:solidFill>
              </a:rPr>
              <a:t>Why randomize?</a:t>
            </a:r>
          </a:p>
          <a:p>
            <a:pPr eaLnBrk="1" hangingPunct="1">
              <a:spcBef>
                <a:spcPct val="0"/>
              </a:spcBef>
              <a:buFontTx/>
              <a:buNone/>
            </a:pPr>
            <a:endParaRPr lang="en-US" altLang="en-US" sz="2000" dirty="0">
              <a:solidFill>
                <a:schemeClr val="accent6"/>
              </a:solidFill>
            </a:endParaRPr>
          </a:p>
          <a:p>
            <a:pPr marL="514350" indent="-514350" eaLnBrk="1" hangingPunct="1">
              <a:spcBef>
                <a:spcPct val="0"/>
              </a:spcBef>
              <a:buFontTx/>
              <a:buAutoNum type="romanLcParenBoth"/>
            </a:pPr>
            <a:r>
              <a:rPr lang="en-US" altLang="en-US" sz="2000" dirty="0">
                <a:solidFill>
                  <a:schemeClr val="accent6"/>
                </a:solidFill>
              </a:rPr>
              <a:t>SMART study showed risk of being off ART</a:t>
            </a:r>
          </a:p>
          <a:p>
            <a:pPr marL="514350" indent="-514350" eaLnBrk="1" hangingPunct="1">
              <a:spcBef>
                <a:spcPct val="0"/>
              </a:spcBef>
              <a:buFontTx/>
              <a:buAutoNum type="romanLcParenBoth"/>
            </a:pPr>
            <a:endParaRPr lang="en-US" altLang="en-US" sz="2000" dirty="0">
              <a:solidFill>
                <a:schemeClr val="accent6"/>
              </a:solidFill>
            </a:endParaRPr>
          </a:p>
          <a:p>
            <a:pPr marL="514350" indent="-514350" eaLnBrk="1" hangingPunct="1">
              <a:spcBef>
                <a:spcPct val="0"/>
              </a:spcBef>
              <a:buFontTx/>
              <a:buAutoNum type="romanLcParenBoth"/>
            </a:pPr>
            <a:r>
              <a:rPr lang="en-US" altLang="en-US" sz="2000" dirty="0">
                <a:solidFill>
                  <a:schemeClr val="accent6"/>
                </a:solidFill>
              </a:rPr>
              <a:t>START study showed benefit of ART even at high CD4 counts</a:t>
            </a:r>
          </a:p>
          <a:p>
            <a:pPr marL="514350" indent="-514350" eaLnBrk="1" hangingPunct="1">
              <a:spcBef>
                <a:spcPct val="0"/>
              </a:spcBef>
              <a:buFontTx/>
              <a:buAutoNum type="romanLcParenBoth"/>
            </a:pPr>
            <a:endParaRPr lang="en-US" altLang="en-US" sz="2000" dirty="0">
              <a:solidFill>
                <a:schemeClr val="accent6"/>
              </a:solidFill>
            </a:endParaRPr>
          </a:p>
        </p:txBody>
      </p:sp>
    </p:spTree>
    <p:extLst>
      <p:ext uri="{BB962C8B-B14F-4D97-AF65-F5344CB8AC3E}">
        <p14:creationId xmlns:p14="http://schemas.microsoft.com/office/powerpoint/2010/main" val="42707513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B0600-8886-89C1-FAAD-48867CEADB1D}"/>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E8EC6EE6-DE6C-6B12-400B-6148910465F2}"/>
              </a:ext>
            </a:extLst>
          </p:cNvPr>
          <p:cNvSpPr txBox="1">
            <a:spLocks noChangeArrowheads="1"/>
          </p:cNvSpPr>
          <p:nvPr/>
        </p:nvSpPr>
        <p:spPr bwMode="auto">
          <a:xfrm>
            <a:off x="1015619" y="411510"/>
            <a:ext cx="7112762" cy="3672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dirty="0">
                <a:solidFill>
                  <a:srgbClr val="C00000"/>
                </a:solidFill>
              </a:rPr>
              <a:t>Why control arms?</a:t>
            </a:r>
          </a:p>
          <a:p>
            <a:pPr eaLnBrk="1" hangingPunct="1">
              <a:spcBef>
                <a:spcPct val="0"/>
              </a:spcBef>
              <a:buFontTx/>
              <a:buNone/>
            </a:pPr>
            <a:endParaRPr lang="en-US" altLang="en-US" sz="2000" dirty="0">
              <a:solidFill>
                <a:schemeClr val="accent6"/>
              </a:solidFill>
            </a:endParaRPr>
          </a:p>
          <a:p>
            <a:pPr eaLnBrk="1" hangingPunct="1">
              <a:spcBef>
                <a:spcPct val="0"/>
              </a:spcBef>
              <a:buNone/>
            </a:pPr>
            <a:r>
              <a:rPr lang="en-US" altLang="en-US" sz="2000" dirty="0">
                <a:solidFill>
                  <a:schemeClr val="accent6"/>
                </a:solidFill>
              </a:rPr>
              <a:t>Active vs placebo controls?</a:t>
            </a:r>
          </a:p>
        </p:txBody>
      </p:sp>
    </p:spTree>
    <p:extLst>
      <p:ext uri="{BB962C8B-B14F-4D97-AF65-F5344CB8AC3E}">
        <p14:creationId xmlns:p14="http://schemas.microsoft.com/office/powerpoint/2010/main" val="41524308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722E4-D52A-D804-BBC4-C83F0953A8CC}"/>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C1EA6525-442B-F6C9-87A0-AB19E9DC3EAC}"/>
              </a:ext>
            </a:extLst>
          </p:cNvPr>
          <p:cNvSpPr txBox="1">
            <a:spLocks noChangeArrowheads="1"/>
          </p:cNvSpPr>
          <p:nvPr/>
        </p:nvSpPr>
        <p:spPr bwMode="auto">
          <a:xfrm>
            <a:off x="755576" y="555526"/>
            <a:ext cx="7488832" cy="3672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dirty="0">
                <a:solidFill>
                  <a:srgbClr val="C00000"/>
                </a:solidFill>
              </a:rPr>
              <a:t>Phase studies for new drugs</a:t>
            </a:r>
            <a:endParaRPr lang="en-US" altLang="en-US" sz="2000" dirty="0">
              <a:solidFill>
                <a:schemeClr val="accent6"/>
              </a:solidFill>
            </a:endParaRPr>
          </a:p>
          <a:p>
            <a:pPr eaLnBrk="1" hangingPunct="1">
              <a:spcBef>
                <a:spcPct val="0"/>
              </a:spcBef>
              <a:buFontTx/>
              <a:buNone/>
            </a:pPr>
            <a:endParaRPr lang="en-US" altLang="en-US" sz="2000" dirty="0">
              <a:solidFill>
                <a:schemeClr val="accent6"/>
              </a:solidFill>
            </a:endParaRPr>
          </a:p>
          <a:p>
            <a:pPr eaLnBrk="1" hangingPunct="1">
              <a:spcBef>
                <a:spcPct val="0"/>
              </a:spcBef>
              <a:buFontTx/>
              <a:buNone/>
            </a:pPr>
            <a:endParaRPr lang="en-US" altLang="en-US" sz="2000" dirty="0">
              <a:solidFill>
                <a:schemeClr val="accent6"/>
              </a:solidFill>
            </a:endParaRPr>
          </a:p>
          <a:p>
            <a:pPr algn="ctr" eaLnBrk="1" hangingPunct="1">
              <a:spcBef>
                <a:spcPct val="0"/>
              </a:spcBef>
              <a:buNone/>
            </a:pPr>
            <a:r>
              <a:rPr lang="en-US" altLang="en-US" sz="2400" dirty="0">
                <a:solidFill>
                  <a:schemeClr val="accent6"/>
                </a:solidFill>
              </a:rPr>
              <a:t>Pre-clinical: lab and animal studies</a:t>
            </a:r>
          </a:p>
          <a:p>
            <a:pPr eaLnBrk="1" hangingPunct="1">
              <a:spcBef>
                <a:spcPct val="0"/>
              </a:spcBef>
              <a:buNone/>
            </a:pPr>
            <a:r>
              <a:rPr lang="en-US" altLang="en-US" sz="2400" dirty="0">
                <a:solidFill>
                  <a:schemeClr val="accent6"/>
                </a:solidFill>
              </a:rPr>
              <a:t>Phase 1: first in human – safety 		10-20 people</a:t>
            </a:r>
          </a:p>
          <a:p>
            <a:pPr eaLnBrk="1" hangingPunct="1">
              <a:spcBef>
                <a:spcPct val="0"/>
              </a:spcBef>
              <a:buNone/>
            </a:pPr>
            <a:r>
              <a:rPr lang="en-US" altLang="en-US" sz="2400" dirty="0">
                <a:solidFill>
                  <a:schemeClr val="accent6"/>
                </a:solidFill>
              </a:rPr>
              <a:t>Phase 2: proof of concept and activity 	100-300</a:t>
            </a:r>
          </a:p>
          <a:p>
            <a:pPr eaLnBrk="1" hangingPunct="1">
              <a:spcBef>
                <a:spcPct val="0"/>
              </a:spcBef>
              <a:buNone/>
            </a:pPr>
            <a:r>
              <a:rPr lang="en-US" altLang="en-US" sz="2400" dirty="0">
                <a:solidFill>
                  <a:schemeClr val="accent6"/>
                </a:solidFill>
              </a:rPr>
              <a:t>Phase 3: large registrational studies 	500-5000</a:t>
            </a:r>
          </a:p>
          <a:p>
            <a:pPr eaLnBrk="1" hangingPunct="1">
              <a:spcBef>
                <a:spcPct val="0"/>
              </a:spcBef>
              <a:buNone/>
            </a:pPr>
            <a:r>
              <a:rPr lang="en-US" altLang="en-US" sz="2400" dirty="0">
                <a:solidFill>
                  <a:schemeClr val="accent6"/>
                </a:solidFill>
              </a:rPr>
              <a:t>Phase 4: post approval safety		varies</a:t>
            </a:r>
          </a:p>
        </p:txBody>
      </p:sp>
    </p:spTree>
    <p:extLst>
      <p:ext uri="{BB962C8B-B14F-4D97-AF65-F5344CB8AC3E}">
        <p14:creationId xmlns:p14="http://schemas.microsoft.com/office/powerpoint/2010/main" val="287244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6F1E7-F906-2C3C-2E02-0B261C517B1A}"/>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2413D687-7C5D-AE24-8998-79DCF9F1BE16}"/>
              </a:ext>
            </a:extLst>
          </p:cNvPr>
          <p:cNvSpPr txBox="1">
            <a:spLocks noChangeArrowheads="1"/>
          </p:cNvSpPr>
          <p:nvPr/>
        </p:nvSpPr>
        <p:spPr bwMode="auto">
          <a:xfrm>
            <a:off x="699598" y="735546"/>
            <a:ext cx="7328786" cy="3672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rgbClr val="2D2D8A"/>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rgbClr val="2D2D8A"/>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2D2D8A"/>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2D2D8A"/>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2D2D8A"/>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dirty="0">
                <a:solidFill>
                  <a:srgbClr val="C00000"/>
                </a:solidFill>
              </a:rPr>
              <a:t>Ethical example 1: interventional study</a:t>
            </a:r>
          </a:p>
          <a:p>
            <a:pPr eaLnBrk="1" hangingPunct="1">
              <a:spcBef>
                <a:spcPct val="0"/>
              </a:spcBef>
              <a:buFontTx/>
              <a:buNone/>
            </a:pPr>
            <a:endParaRPr lang="en-US" altLang="en-US" sz="2000" dirty="0">
              <a:solidFill>
                <a:schemeClr val="accent6"/>
              </a:solidFill>
            </a:endParaRPr>
          </a:p>
          <a:p>
            <a:pPr eaLnBrk="1" hangingPunct="1">
              <a:spcBef>
                <a:spcPct val="0"/>
              </a:spcBef>
              <a:buFontTx/>
              <a:buNone/>
            </a:pPr>
            <a:r>
              <a:rPr lang="en-US" altLang="en-US" sz="2000" dirty="0">
                <a:solidFill>
                  <a:schemeClr val="accent6"/>
                </a:solidFill>
              </a:rPr>
              <a:t>Trial design when there is high need or demand for a drug or treatment: </a:t>
            </a:r>
            <a:r>
              <a:rPr lang="en-US" altLang="en-US" sz="2000" dirty="0" err="1">
                <a:solidFill>
                  <a:schemeClr val="accent6"/>
                </a:solidFill>
              </a:rPr>
              <a:t>ie</a:t>
            </a:r>
            <a:r>
              <a:rPr lang="en-US" altLang="en-US" sz="2000" dirty="0">
                <a:solidFill>
                  <a:schemeClr val="accent6"/>
                </a:solidFill>
              </a:rPr>
              <a:t> for PrEP, or weight loss drugs?</a:t>
            </a:r>
          </a:p>
          <a:p>
            <a:pPr eaLnBrk="1" hangingPunct="1">
              <a:spcBef>
                <a:spcPct val="0"/>
              </a:spcBef>
              <a:buFontTx/>
              <a:buNone/>
            </a:pPr>
            <a:endParaRPr lang="en-US" altLang="en-US" sz="2000" dirty="0">
              <a:solidFill>
                <a:schemeClr val="accent6"/>
              </a:solidFill>
            </a:endParaRPr>
          </a:p>
          <a:p>
            <a:pPr eaLnBrk="1" hangingPunct="1">
              <a:spcBef>
                <a:spcPct val="0"/>
              </a:spcBef>
              <a:buFontTx/>
              <a:buNone/>
            </a:pPr>
            <a:r>
              <a:rPr lang="en-US" altLang="en-US" sz="2000" dirty="0">
                <a:solidFill>
                  <a:schemeClr val="accent6"/>
                </a:solidFill>
              </a:rPr>
              <a:t>Who gets access?</a:t>
            </a:r>
          </a:p>
          <a:p>
            <a:pPr eaLnBrk="1" hangingPunct="1">
              <a:spcBef>
                <a:spcPct val="0"/>
              </a:spcBef>
              <a:buFontTx/>
              <a:buNone/>
            </a:pPr>
            <a:r>
              <a:rPr lang="en-US" altLang="en-US" sz="2000" dirty="0">
                <a:solidFill>
                  <a:schemeClr val="accent6"/>
                </a:solidFill>
              </a:rPr>
              <a:t>Is a placebo ethical?</a:t>
            </a:r>
          </a:p>
          <a:p>
            <a:pPr eaLnBrk="1" hangingPunct="1">
              <a:spcBef>
                <a:spcPct val="0"/>
              </a:spcBef>
              <a:buFontTx/>
              <a:buNone/>
            </a:pPr>
            <a:r>
              <a:rPr lang="en-US" altLang="en-US" sz="2000" dirty="0">
                <a:solidFill>
                  <a:schemeClr val="accent6"/>
                </a:solidFill>
              </a:rPr>
              <a:t>What happens at the end of the study?</a:t>
            </a:r>
          </a:p>
          <a:p>
            <a:pPr eaLnBrk="1" hangingPunct="1">
              <a:spcBef>
                <a:spcPct val="0"/>
              </a:spcBef>
              <a:buFontTx/>
              <a:buNone/>
            </a:pPr>
            <a:r>
              <a:rPr lang="en-US" altLang="en-US" sz="2000" dirty="0">
                <a:solidFill>
                  <a:schemeClr val="accent6"/>
                </a:solidFill>
              </a:rPr>
              <a:t>Is it ethical to stop a drug if benefits reverse?</a:t>
            </a:r>
          </a:p>
          <a:p>
            <a:pPr eaLnBrk="1" hangingPunct="1">
              <a:spcBef>
                <a:spcPct val="0"/>
              </a:spcBef>
              <a:buFontTx/>
              <a:buNone/>
            </a:pPr>
            <a:r>
              <a:rPr lang="en-US" altLang="en-US" sz="2000" dirty="0">
                <a:solidFill>
                  <a:schemeClr val="accent6"/>
                </a:solidFill>
              </a:rPr>
              <a:t>Access, approval, pricing</a:t>
            </a:r>
          </a:p>
        </p:txBody>
      </p:sp>
    </p:spTree>
    <p:extLst>
      <p:ext uri="{BB962C8B-B14F-4D97-AF65-F5344CB8AC3E}">
        <p14:creationId xmlns:p14="http://schemas.microsoft.com/office/powerpoint/2010/main" val="3683733656"/>
      </p:ext>
    </p:extLst>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30210</TotalTime>
  <Words>2035</Words>
  <Application>Microsoft Macintosh PowerPoint</Application>
  <PresentationFormat>On-screen Show (16:9)</PresentationFormat>
  <Paragraphs>250</Paragraphs>
  <Slides>24</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Aptos</vt:lpstr>
      <vt:lpstr>Arial</vt:lpstr>
      <vt:lpstr>DejaVuSans</vt:lpstr>
      <vt:lpstr>Helvetica</vt:lpstr>
      <vt:lpstr>Helvetica Neue</vt:lpstr>
      <vt:lpstr>Blank Presentation</vt:lpstr>
      <vt:lpstr>ITPC Workshop at AIDS 2026  Behind the Jargon: community trial design: your questions answered…   AIDS 2026, Rio de Janeiro, July 2025  Detrich Peeler ITPC,  Tracy Swan, Independent consultant, Barcelona Simon Collins, i-Base.info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 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 admin</dc:creator>
  <cp:lastModifiedBy>simon collins</cp:lastModifiedBy>
  <cp:revision>779</cp:revision>
  <cp:lastPrinted>2024-10-16T14:14:44Z</cp:lastPrinted>
  <dcterms:created xsi:type="dcterms:W3CDTF">2010-02-24T16:57:07Z</dcterms:created>
  <dcterms:modified xsi:type="dcterms:W3CDTF">2026-07-22T05:31:08Z</dcterms:modified>
</cp:coreProperties>
</file>