
<file path=[Content_Types].xml><?xml version="1.0" encoding="utf-8"?>
<Types xmlns="http://schemas.openxmlformats.org/package/2006/content-types">
  <Default Extension="emf" ContentType="image/x-emf"/>
  <Default Extension="gif" ContentType="image/gif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48" r:id="rId1"/>
  </p:sldMasterIdLst>
  <p:notesMasterIdLst>
    <p:notesMasterId r:id="rId23"/>
  </p:notesMasterIdLst>
  <p:handoutMasterIdLst>
    <p:handoutMasterId r:id="rId24"/>
  </p:handoutMasterIdLst>
  <p:sldIdLst>
    <p:sldId id="256" r:id="rId2"/>
    <p:sldId id="661" r:id="rId3"/>
    <p:sldId id="665" r:id="rId4"/>
    <p:sldId id="664" r:id="rId5"/>
    <p:sldId id="674" r:id="rId6"/>
    <p:sldId id="666" r:id="rId7"/>
    <p:sldId id="675" r:id="rId8"/>
    <p:sldId id="676" r:id="rId9"/>
    <p:sldId id="670" r:id="rId10"/>
    <p:sldId id="671" r:id="rId11"/>
    <p:sldId id="677" r:id="rId12"/>
    <p:sldId id="682" r:id="rId13"/>
    <p:sldId id="681" r:id="rId14"/>
    <p:sldId id="668" r:id="rId15"/>
    <p:sldId id="679" r:id="rId16"/>
    <p:sldId id="680" r:id="rId17"/>
    <p:sldId id="678" r:id="rId18"/>
    <p:sldId id="673" r:id="rId19"/>
    <p:sldId id="662" r:id="rId20"/>
    <p:sldId id="621" r:id="rId21"/>
    <p:sldId id="378" r:id="rId22"/>
  </p:sldIdLst>
  <p:sldSz cx="9144000" cy="5143500" type="screen16x9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Arial" panose="020B0604020202020204" pitchFamily="34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notes"/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60"/>
    <p:restoredTop sz="82041"/>
  </p:normalViewPr>
  <p:slideViewPr>
    <p:cSldViewPr>
      <p:cViewPr varScale="1">
        <p:scale>
          <a:sx n="128" d="100"/>
          <a:sy n="128" d="100"/>
        </p:scale>
        <p:origin x="168" y="24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304" y="30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>
        <p:scale>
          <a:sx n="165" d="100"/>
          <a:sy n="165" d="100"/>
        </p:scale>
        <p:origin x="-1088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notesMaster" Target="notesMasters/notesMaster1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9B97DF85-792D-3458-2652-4F07D89CBED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ECF752E-63BB-4457-F7BF-2BDD5D49F918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22BFF91-84A5-0746-837E-88E380D34C11}" type="datetimeFigureOut">
              <a:rPr lang="en-US" altLang="en-US"/>
              <a:pPr>
                <a:defRPr/>
              </a:pPr>
              <a:t>6/12/26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5A8D1E7-BAFB-F036-3ED9-0E219E8B08B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465CF12-0136-40A3-343A-6F72548833D2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39683E4D-F7E0-4844-A174-F07087680B3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2">
            <a:extLst>
              <a:ext uri="{FF2B5EF4-FFF2-40B4-BE49-F238E27FC236}">
                <a16:creationId xmlns:a16="http://schemas.microsoft.com/office/drawing/2014/main" id="{3BAF1338-2825-61C4-E9FB-C1CE505CAF3E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39" name="Rectangle 3">
            <a:extLst>
              <a:ext uri="{FF2B5EF4-FFF2-40B4-BE49-F238E27FC236}">
                <a16:creationId xmlns:a16="http://schemas.microsoft.com/office/drawing/2014/main" id="{B0AE1F4A-C805-2300-8316-2F4ABA278506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145DAB74-D10E-DA9B-428A-F989208A92F3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381000" y="685800"/>
            <a:ext cx="6096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4341" name="Rectangle 5">
            <a:extLst>
              <a:ext uri="{FF2B5EF4-FFF2-40B4-BE49-F238E27FC236}">
                <a16:creationId xmlns:a16="http://schemas.microsoft.com/office/drawing/2014/main" id="{F45CDD3E-D024-BF60-DC5B-69663E1C4615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4342" name="Rectangle 6">
            <a:extLst>
              <a:ext uri="{FF2B5EF4-FFF2-40B4-BE49-F238E27FC236}">
                <a16:creationId xmlns:a16="http://schemas.microsoft.com/office/drawing/2014/main" id="{D3A5E1CE-F25F-4D68-A8A0-5A11FE12782B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3" name="Rectangle 7">
            <a:extLst>
              <a:ext uri="{FF2B5EF4-FFF2-40B4-BE49-F238E27FC236}">
                <a16:creationId xmlns:a16="http://schemas.microsoft.com/office/drawing/2014/main" id="{0DBF1024-1281-DAC8-29F8-771068BD3A04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61E1ECAF-FAEC-5946-9A7E-8EED4258857B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1" name="Slide Image Placeholder 1">
            <a:extLst>
              <a:ext uri="{FF2B5EF4-FFF2-40B4-BE49-F238E27FC236}">
                <a16:creationId xmlns:a16="http://schemas.microsoft.com/office/drawing/2014/main" id="{06B9171F-D858-7398-3E6F-CB00BE05CFD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2" name="Notes Placeholder 2">
            <a:extLst>
              <a:ext uri="{FF2B5EF4-FFF2-40B4-BE49-F238E27FC236}">
                <a16:creationId xmlns:a16="http://schemas.microsoft.com/office/drawing/2014/main" id="{E9A1F3EA-347A-1ECA-C614-BEE52E2B3A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Thank you for the chance to talk.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This talk is about an important aspect of research.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The reason many studies finish early is because the results are netter </a:t>
            </a:r>
            <a:r>
              <a:rPr lang="en-US" altLang="en-US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ot</a:t>
            </a:r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 worse than expected.</a:t>
            </a: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US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These studies show </a:t>
            </a:r>
            <a:r>
              <a:rPr lang="en-US" altLang="en-US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wht</a:t>
            </a:r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endParaRPr lang="en-US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123" name="Slide Number Placeholder 3">
            <a:extLst>
              <a:ext uri="{FF2B5EF4-FFF2-40B4-BE49-F238E27FC236}">
                <a16:creationId xmlns:a16="http://schemas.microsoft.com/office/drawing/2014/main" id="{54C401AD-8A27-1F57-6CB0-E1B35AD7A10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7D84C83-5E6C-194B-8BD7-6545D81CEB48}" type="slidenum">
              <a:rPr lang="en-US" altLang="en-US" sz="1200" smtClean="0"/>
              <a:pPr/>
              <a:t>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F68E928-A195-A1B4-9DFD-845D3B77C7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1343321C-9286-BC61-8891-F45EB31736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7E964B9D-2798-E778-916E-97C9E9856D5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F5D61C8A-2ACA-C59E-D95F-70F3E7ED878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903ABF4-8827-9B46-8BC4-F07E49CD6C11}" type="slidenum">
              <a:rPr lang="en-US" altLang="en-US" sz="1200" smtClean="0"/>
              <a:pPr/>
              <a:t>10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65947939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A9734D-D931-BC09-699D-76A0652C64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50C7A106-66DA-E748-950A-E34B07442F5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B4D35A98-0DDC-5E19-4F9C-CEF51903533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71DF132D-95F6-A467-0AB1-F62420C6C247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903ABF4-8827-9B46-8BC4-F07E49CD6C11}" type="slidenum">
              <a:rPr lang="en-US" altLang="en-US" sz="1200" smtClean="0"/>
              <a:pPr/>
              <a:t>11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2524842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942AC67-B6AE-6974-187D-4AF3D467D1D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E26AE5CC-885C-B44B-8D0A-E19C27EED91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9AD7EE4D-428D-CD65-70B9-C67AEDC93D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42E5C064-6C59-A942-08D6-FDFFEC797C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903ABF4-8827-9B46-8BC4-F07E49CD6C11}" type="slidenum">
              <a:rPr lang="en-US" altLang="en-US" sz="1200" smtClean="0"/>
              <a:pPr/>
              <a:t>12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90342835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1C9B7DE-C4D5-26D3-1A66-2832104918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664B9FD2-68DD-ECEF-26A7-6DCF4B80EE5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432271BF-D742-3930-6AE4-F42956A34A6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281D6791-225B-33C2-6EDA-BDDCB0C872C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903ABF4-8827-9B46-8BC4-F07E49CD6C11}" type="slidenum">
              <a:rPr lang="en-US" altLang="en-US" sz="1200" smtClean="0"/>
              <a:pPr/>
              <a:t>13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08614644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6D896-98AA-84C2-D31E-32826A6F3A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A9D607DD-BFC9-14F7-4FD7-BD15CFF3D59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528C9CEA-2193-732B-06EE-00270D9793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ED13960F-0C1F-8120-46A6-EAAE399180E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903ABF4-8827-9B46-8BC4-F07E49CD6C11}" type="slidenum">
              <a:rPr lang="en-US" altLang="en-US" sz="1200" smtClean="0"/>
              <a:pPr/>
              <a:t>14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411450753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498E038-1AF0-A421-33AF-FF1B0C6482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117A5407-E2B7-38A2-A6E9-41500C104A8E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97E0C3C2-8833-8F7B-037A-73819E11A4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79426CFF-FEB2-3976-865C-CC573204329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903ABF4-8827-9B46-8BC4-F07E49CD6C11}" type="slidenum">
              <a:rPr lang="en-US" altLang="en-US" sz="1200" smtClean="0"/>
              <a:pPr/>
              <a:t>15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17220558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13D97DA-E755-F222-C364-DD6172ECF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3F9555D3-C4B2-F66F-D272-7C14C8E2754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EA85A669-32F9-FC9C-DAEE-7F5D495C5E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69BA65E1-B5C3-FF0D-713C-E6AC493DEE2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903ABF4-8827-9B46-8BC4-F07E49CD6C11}" type="slidenum">
              <a:rPr lang="en-US" altLang="en-US" sz="1200" smtClean="0"/>
              <a:pPr/>
              <a:t>16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752353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21710A9-A756-769A-CDDF-314F44B149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DB7A0502-9E35-9D36-B633-954BEC5C718D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72A5BA67-B748-3C0B-273C-9D9D1B54D69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E91E9A20-C095-0FA9-C0C2-4DF7A767DA8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903ABF4-8827-9B46-8BC4-F07E49CD6C11}" type="slidenum">
              <a:rPr lang="en-US" altLang="en-US" sz="1200" smtClean="0"/>
              <a:pPr/>
              <a:t>17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59052091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E89830-0B17-51F3-E98B-80E3CED1F2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B6780E6B-AF53-B93E-0FD8-1E48FC82FAB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67DF028E-FAF8-2D31-5BF8-B17508A63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Every study starts with an idea, which is then turned into a question.</a:t>
            </a:r>
          </a:p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GB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It also involves which one aspect of the study results would be used to prove the idea.</a:t>
            </a:r>
          </a:p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GB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This is called the primary endpoint.</a:t>
            </a:r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EE33FCD2-8AA2-8513-FF32-DB761ABD518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903ABF4-8827-9B46-8BC4-F07E49CD6C11}" type="slidenum">
              <a:rPr lang="en-US" altLang="en-US" sz="1200" smtClean="0"/>
              <a:pPr/>
              <a:t>18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63709365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D365104-999D-20F4-96AF-662C3F4CB87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9B311C15-B8F7-0DA2-CF13-7445CCD77C35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40AC8B58-8E4A-BE11-2686-45557199B64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First – some very </a:t>
            </a:r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6179628A-2A9B-DA32-B0EF-0AA3D51E256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903ABF4-8827-9B46-8BC4-F07E49CD6C11}" type="slidenum">
              <a:rPr lang="en-US" altLang="en-US" sz="1200" smtClean="0"/>
              <a:pPr/>
              <a:t>19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3190552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67EEEF-D395-E1AA-1198-B926F22521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5FC8CB02-4289-DA98-884C-038C29E85DB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81ECEB0E-D882-A562-DC4A-A989399B612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I was asked to talk about unethical studies, so here are a few examples.</a:t>
            </a:r>
          </a:p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GB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Most of the talk though will be more positive – about where assumptions were wrong – when good researchers were trying hard to design good studies.</a:t>
            </a:r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B9F717B4-E969-6421-CF10-819E149AA4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903ABF4-8827-9B46-8BC4-F07E49CD6C11}" type="slidenum">
              <a:rPr lang="en-US" altLang="en-US" sz="1200" smtClean="0"/>
              <a:pPr/>
              <a:t>2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76430153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Slide Image Placeholder 1">
            <a:extLst>
              <a:ext uri="{FF2B5EF4-FFF2-40B4-BE49-F238E27FC236}">
                <a16:creationId xmlns:a16="http://schemas.microsoft.com/office/drawing/2014/main" id="{7BEDFDD9-2326-B0DF-3715-CE58B2DECF39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2226" name="Notes Placeholder 2">
            <a:extLst>
              <a:ext uri="{FF2B5EF4-FFF2-40B4-BE49-F238E27FC236}">
                <a16:creationId xmlns:a16="http://schemas.microsoft.com/office/drawing/2014/main" id="{F9273285-C3D9-073D-9EC2-F4BFB7F9E31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52227" name="Slide Number Placeholder 3">
            <a:extLst>
              <a:ext uri="{FF2B5EF4-FFF2-40B4-BE49-F238E27FC236}">
                <a16:creationId xmlns:a16="http://schemas.microsoft.com/office/drawing/2014/main" id="{6B1F99BB-3987-BC81-95A2-E2D7ED21271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DCAE9FE3-7A73-9C4D-97BA-1441170D49EE}" type="slidenum">
              <a:rPr lang="en-US" altLang="en-US" sz="1200" smtClean="0"/>
              <a:pPr/>
              <a:t>20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Slide Image Placeholder 1">
            <a:extLst>
              <a:ext uri="{FF2B5EF4-FFF2-40B4-BE49-F238E27FC236}">
                <a16:creationId xmlns:a16="http://schemas.microsoft.com/office/drawing/2014/main" id="{126C966D-5702-C6B8-8958-0DC26606EAD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0" name="Notes Placeholder 2">
            <a:extLst>
              <a:ext uri="{FF2B5EF4-FFF2-40B4-BE49-F238E27FC236}">
                <a16:creationId xmlns:a16="http://schemas.microsoft.com/office/drawing/2014/main" id="{BA2327C6-1551-1FAD-43DD-61540AD4091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US" altLang="en-US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48131" name="Slide Number Placeholder 3">
            <a:extLst>
              <a:ext uri="{FF2B5EF4-FFF2-40B4-BE49-F238E27FC236}">
                <a16:creationId xmlns:a16="http://schemas.microsoft.com/office/drawing/2014/main" id="{E6B440D2-96B9-4F85-92AD-960F0308E65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C761659F-54C9-6E49-80D4-BCAB9111C3FC}" type="slidenum">
              <a:rPr lang="en-US" altLang="en-US" sz="1200" smtClean="0"/>
              <a:pPr/>
              <a:t>21</a:t>
            </a:fld>
            <a:endParaRPr lang="en-US" altLang="en-US" sz="120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6D86D8-FEA1-9B9A-F00B-D928B18144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E6D8C688-6DF6-70A0-7E85-4C4AB6929DA8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D6B810E0-AF4A-98C3-5DCA-DB14E76C7AF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I was asked to talk about unethical studies, so here are a few examples.</a:t>
            </a:r>
          </a:p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GB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Most of the talk though will be more positive – about where assumptions were wrong – when good researchers were trying hard to design good studies.</a:t>
            </a:r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0B3653EC-C66D-FC8E-F9B0-59F5215E59B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903ABF4-8827-9B46-8BC4-F07E49CD6C11}" type="slidenum">
              <a:rPr lang="en-US" altLang="en-US" sz="1200" smtClean="0"/>
              <a:pPr/>
              <a:t>3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422836671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CA9B1F-2F89-05D3-68DD-45AA760DEAE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3AF2EE48-B28A-1596-571F-07B8A650B86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044BF179-8A9D-9CF6-DBFE-04CA83FB02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I was asked to talk about unethical studies, so here are a few examples.</a:t>
            </a:r>
          </a:p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GB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Most of the talk though will be more positive – about where assumptions were wrong – when good researchers were trying hard to design good studies.</a:t>
            </a:r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C753A573-2E01-1B10-37D4-8B84D882F24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903ABF4-8827-9B46-8BC4-F07E49CD6C11}" type="slidenum">
              <a:rPr lang="en-US" altLang="en-US" sz="1200" smtClean="0"/>
              <a:pPr/>
              <a:t>4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0924888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0D3743-FA93-93D6-AFBB-5D19C8B10E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27F39A6D-50F3-80A9-0A22-CC19F737A09C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444A0976-C5EF-E18C-7193-ADAED99C69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Every study starts with an idea, which is then turned into a question.</a:t>
            </a:r>
          </a:p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GB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It also involves which one aspect of the study results would be used to prove the idea.</a:t>
            </a:r>
          </a:p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GB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This is called the primary endpoint.</a:t>
            </a:r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344E7647-08F4-551B-CAE5-7C437A4D85A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903ABF4-8827-9B46-8BC4-F07E49CD6C11}" type="slidenum">
              <a:rPr lang="en-US" altLang="en-US" sz="1200" smtClean="0"/>
              <a:pPr/>
              <a:t>5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24066574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D648CE1-87FD-A723-3F38-775F74DBED3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5FFDA47D-66E8-D3C0-4852-B35727F9EC6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E99B0DFE-15A8-C20A-FF25-2337C2D245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n-GB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Do we need new drugs and better </a:t>
            </a:r>
            <a:r>
              <a:rPr lang="en-GB" altLang="en-US" dirty="0" err="1">
                <a:latin typeface="Arial" panose="020B0604020202020204" pitchFamily="34" charset="0"/>
                <a:ea typeface="ＭＳ Ｐゴシック" panose="020B0600070205080204" pitchFamily="34" charset="-128"/>
              </a:rPr>
              <a:t>durgs</a:t>
            </a:r>
            <a:r>
              <a:rPr lang="en-GB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?</a:t>
            </a:r>
          </a:p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GB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For people with complex combinations?</a:t>
            </a:r>
          </a:p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GB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For everyone starting or switching</a:t>
            </a:r>
          </a:p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  <a:p>
            <a:r>
              <a:rPr lang="en-GB" altLang="en-US" dirty="0">
                <a:latin typeface="Arial" panose="020B0604020202020204" pitchFamily="34" charset="0"/>
                <a:ea typeface="ＭＳ Ｐゴシック" panose="020B0600070205080204" pitchFamily="34" charset="-128"/>
              </a:rPr>
              <a:t>Long-acting ART and PrEP timelines include 6 monthly and 12 monthly</a:t>
            </a:r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30953A13-CF18-848D-8A75-636851AE52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903ABF4-8827-9B46-8BC4-F07E49CD6C11}" type="slidenum">
              <a:rPr lang="en-US" altLang="en-US" sz="1200" smtClean="0"/>
              <a:pPr/>
              <a:t>6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222959968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C954058-CA16-B844-6558-55F88ECEF75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A756C2CD-AF03-386A-3CB8-1DA2D2F2AFE6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F0FA8639-4933-ABD7-8C92-AE66B0BA92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77851268-1D4B-ABB2-D9BF-94724ADD1521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903ABF4-8827-9B46-8BC4-F07E49CD6C11}" type="slidenum">
              <a:rPr lang="en-US" altLang="en-US" sz="1200" smtClean="0"/>
              <a:pPr/>
              <a:t>7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3582625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E62F370-EE0C-B2AB-EFE8-B0198ABA5EF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837D397F-598F-DD49-A369-C99FD327975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332A9BEC-7EE4-87E7-4414-E9B353ACFCA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9FE915F1-D206-5E4F-8609-63EAD2F91BC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903ABF4-8827-9B46-8BC4-F07E49CD6C11}" type="slidenum">
              <a:rPr lang="en-US" altLang="en-US" sz="1200" smtClean="0"/>
              <a:pPr/>
              <a:t>8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398441429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335524-5010-EE1F-02D5-2812B380C5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9" name="Slide Image Placeholder 1">
            <a:extLst>
              <a:ext uri="{FF2B5EF4-FFF2-40B4-BE49-F238E27FC236}">
                <a16:creationId xmlns:a16="http://schemas.microsoft.com/office/drawing/2014/main" id="{543B6FC1-4790-08E6-183B-A32866B413E0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170" name="Notes Placeholder 2">
            <a:extLst>
              <a:ext uri="{FF2B5EF4-FFF2-40B4-BE49-F238E27FC236}">
                <a16:creationId xmlns:a16="http://schemas.microsoft.com/office/drawing/2014/main" id="{7348679F-2A23-68C1-E832-C2C43C9AE99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en-GB" altLang="en-US" dirty="0">
              <a:latin typeface="Arial" panose="020B0604020202020204" pitchFamily="34" charset="0"/>
              <a:ea typeface="ＭＳ Ｐゴシック" panose="020B0600070205080204" pitchFamily="34" charset="-128"/>
            </a:endParaRPr>
          </a:p>
        </p:txBody>
      </p:sp>
      <p:sp>
        <p:nvSpPr>
          <p:cNvPr id="7171" name="Slide Number Placeholder 3">
            <a:extLst>
              <a:ext uri="{FF2B5EF4-FFF2-40B4-BE49-F238E27FC236}">
                <a16:creationId xmlns:a16="http://schemas.microsoft.com/office/drawing/2014/main" id="{A95722A3-A00D-4FDC-5267-05609C3A2B2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fld id="{3903ABF4-8827-9B46-8BC4-F07E49CD6C11}" type="slidenum">
              <a:rPr lang="en-US" altLang="en-US" sz="1200" smtClean="0"/>
              <a:pPr/>
              <a:t>9</a:t>
            </a:fld>
            <a:endParaRPr lang="en-US" altLang="en-US" sz="1200"/>
          </a:p>
        </p:txBody>
      </p:sp>
    </p:spTree>
    <p:extLst>
      <p:ext uri="{BB962C8B-B14F-4D97-AF65-F5344CB8AC3E}">
        <p14:creationId xmlns:p14="http://schemas.microsoft.com/office/powerpoint/2010/main" val="10422828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42034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603697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15100" y="457200"/>
            <a:ext cx="1943100" cy="4114800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457200"/>
            <a:ext cx="5676900" cy="4114800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985404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451038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7858948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5900"/>
            <a:ext cx="3810000" cy="30861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313005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</p:spPr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4574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392214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51320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8501204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092980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75A9381F-4AA8-2FCE-81C5-36D8FC968559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685800" y="457200"/>
            <a:ext cx="777240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B698035D-3B5A-FE04-DDB8-5EC851FB64F8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685800" y="1485900"/>
            <a:ext cx="7772400" cy="308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/>
              <a:t>Click to edit Master text styles</a:t>
            </a:r>
          </a:p>
          <a:p>
            <a:pPr lvl="1"/>
            <a:r>
              <a:rPr lang="en-US" altLang="en-US" dirty="0"/>
              <a:t>Second level</a:t>
            </a:r>
          </a:p>
          <a:p>
            <a:pPr lvl="2"/>
            <a:r>
              <a:rPr lang="en-US" altLang="en-US" dirty="0"/>
              <a:t>Third level</a:t>
            </a:r>
          </a:p>
          <a:p>
            <a:pPr lvl="3"/>
            <a:r>
              <a:rPr lang="en-US" altLang="en-US" dirty="0"/>
              <a:t>Fourth level</a:t>
            </a:r>
          </a:p>
          <a:p>
            <a:pPr lvl="4"/>
            <a:r>
              <a:rPr lang="en-US" altLang="en-US" dirty="0"/>
              <a:t>Fifth level</a:t>
            </a:r>
          </a:p>
        </p:txBody>
      </p:sp>
      <p:sp>
        <p:nvSpPr>
          <p:cNvPr id="1028" name="Rectangle 7">
            <a:extLst>
              <a:ext uri="{FF2B5EF4-FFF2-40B4-BE49-F238E27FC236}">
                <a16:creationId xmlns:a16="http://schemas.microsoft.com/office/drawing/2014/main" id="{F084CB35-AD75-9311-6499-C1D9CB28C59A}"/>
              </a:ext>
            </a:extLst>
          </p:cNvPr>
          <p:cNvSpPr>
            <a:spLocks noChangeArrowheads="1"/>
          </p:cNvSpPr>
          <p:nvPr userDrawn="1"/>
        </p:nvSpPr>
        <p:spPr bwMode="auto">
          <a:xfrm>
            <a:off x="0" y="4800600"/>
            <a:ext cx="9144000" cy="342900"/>
          </a:xfrm>
          <a:prstGeom prst="rect">
            <a:avLst/>
          </a:prstGeom>
          <a:solidFill>
            <a:srgbClr val="C00000"/>
          </a:solidFill>
          <a:ln w="12700">
            <a:noFill/>
            <a:miter lim="800000"/>
            <a:headEnd type="none" w="sm" len="sm"/>
            <a:tailEnd type="none" w="sm" len="sm"/>
          </a:ln>
        </p:spPr>
        <p:txBody>
          <a:bodyPr wrap="none" anchor="ctr"/>
          <a:lstStyle>
            <a:lvl1pPr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>
              <a:defRPr/>
            </a:pPr>
            <a:r>
              <a:rPr lang="en-GB" altLang="en-US" sz="1200" b="0" i="0" dirty="0">
                <a:solidFill>
                  <a:schemeClr val="bg1"/>
                </a:solidFill>
                <a:latin typeface="Helvetica" pitchFamily="2" charset="0"/>
              </a:rPr>
              <a:t>13 June 2026                                                                                National conference of people living with HIV 2026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D2D8A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D2D8A"/>
          </a:solidFill>
          <a:latin typeface="Arial" charset="0"/>
          <a:ea typeface="ＭＳ Ｐゴシック" charset="-128"/>
          <a:cs typeface="ＭＳ Ｐゴシック" charset="-128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D2D8A"/>
          </a:solidFill>
          <a:latin typeface="Arial" charset="0"/>
          <a:ea typeface="ＭＳ Ｐゴシック" charset="-128"/>
          <a:cs typeface="ＭＳ Ｐゴシック" charset="-128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D2D8A"/>
          </a:solidFill>
          <a:latin typeface="Arial" charset="0"/>
          <a:ea typeface="ＭＳ Ｐゴシック" charset="-128"/>
          <a:cs typeface="ＭＳ Ｐゴシック" charset="-128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rgbClr val="2D2D8A"/>
          </a:solidFill>
          <a:latin typeface="Arial" charset="0"/>
          <a:ea typeface="ＭＳ Ｐゴシック" charset="-128"/>
          <a:cs typeface="ＭＳ Ｐゴシック" charset="-128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rgbClr val="FFCB0A"/>
          </a:solidFill>
          <a:latin typeface="Arial" charset="0"/>
          <a:ea typeface="ＭＳ Ｐゴシック" charset="-128"/>
          <a:cs typeface="ＭＳ Ｐゴシック" charset="-128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rgbClr val="FFCB0A"/>
          </a:solidFill>
          <a:latin typeface="Arial" charset="0"/>
          <a:ea typeface="ＭＳ Ｐゴシック" charset="-128"/>
          <a:cs typeface="ＭＳ Ｐゴシック" charset="-128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rgbClr val="FFCB0A"/>
          </a:solidFill>
          <a:latin typeface="Arial" charset="0"/>
          <a:ea typeface="ＭＳ Ｐゴシック" charset="-128"/>
          <a:cs typeface="ＭＳ Ｐゴシック" charset="-128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rgbClr val="FFCB0A"/>
          </a:solidFill>
          <a:latin typeface="Arial" charset="0"/>
          <a:ea typeface="ＭＳ Ｐゴシック" charset="-128"/>
          <a:cs typeface="ＭＳ Ｐゴシック" charset="-128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rgbClr val="2D2D8A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rgbClr val="2D2D8A"/>
          </a:solidFill>
          <a:latin typeface="+mn-lt"/>
          <a:ea typeface="+mn-ea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rgbClr val="2D2D8A"/>
          </a:solidFill>
          <a:latin typeface="+mn-lt"/>
          <a:ea typeface="+mn-ea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rgbClr val="2D2D8A"/>
          </a:solidFill>
          <a:latin typeface="+mn-lt"/>
          <a:ea typeface="+mn-ea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rgbClr val="2D2D8A"/>
          </a:solidFill>
          <a:latin typeface="+mn-lt"/>
          <a:ea typeface="+mn-ea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+mn-ea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+mn-ea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+mn-ea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bg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tif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gif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emf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i-base.info/htb/53854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7" name="Rectangle 2">
            <a:extLst>
              <a:ext uri="{FF2B5EF4-FFF2-40B4-BE49-F238E27FC236}">
                <a16:creationId xmlns:a16="http://schemas.microsoft.com/office/drawing/2014/main" id="{B9B20531-3E6D-FA85-3424-23C72FF539A3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719708" y="483518"/>
            <a:ext cx="7599030" cy="3960440"/>
          </a:xfrm>
        </p:spPr>
        <p:txBody>
          <a:bodyPr/>
          <a:lstStyle/>
          <a:p>
            <a:pPr algn="l" eaLnBrk="1" hangingPunct="1"/>
            <a:r>
              <a:rPr lang="en-GB" altLang="en-US" sz="2000" b="1" dirty="0"/>
              <a:t>National conference of people living with HIV: 13 June 2026</a:t>
            </a:r>
            <a:br>
              <a:rPr lang="en-GB" altLang="en-US" sz="3200" dirty="0">
                <a:solidFill>
                  <a:srgbClr val="FF0000"/>
                </a:solidFill>
              </a:rPr>
            </a:br>
            <a:br>
              <a:rPr lang="en-GB" altLang="en-US" sz="1600" dirty="0">
                <a:solidFill>
                  <a:srgbClr val="FF0000"/>
                </a:solidFill>
              </a:rPr>
            </a:br>
            <a:r>
              <a:rPr lang="en-GB" altLang="en-US" sz="2000" dirty="0">
                <a:solidFill>
                  <a:srgbClr val="FF0000"/>
                </a:solidFill>
              </a:rPr>
              <a:t>Treatment update and Q&amp;A </a:t>
            </a:r>
            <a:br>
              <a:rPr lang="en-GB" altLang="en-US" sz="3600" dirty="0">
                <a:solidFill>
                  <a:srgbClr val="FF0000"/>
                </a:solidFill>
              </a:rPr>
            </a:br>
            <a:r>
              <a:rPr lang="en-GB" altLang="en-US" dirty="0">
                <a:solidFill>
                  <a:srgbClr val="FF0000"/>
                </a:solidFill>
              </a:rPr>
              <a:t>Are treatment issues </a:t>
            </a:r>
            <a:br>
              <a:rPr lang="en-GB" altLang="en-US" dirty="0">
                <a:solidFill>
                  <a:srgbClr val="FF0000"/>
                </a:solidFill>
              </a:rPr>
            </a:br>
            <a:r>
              <a:rPr lang="en-GB" altLang="en-US" dirty="0">
                <a:solidFill>
                  <a:srgbClr val="FF0000"/>
                </a:solidFill>
              </a:rPr>
              <a:t>still important for HIV?</a:t>
            </a:r>
            <a:br>
              <a:rPr lang="en-GB" altLang="en-US" sz="3200" dirty="0">
                <a:solidFill>
                  <a:srgbClr val="FF0000"/>
                </a:solidFill>
              </a:rPr>
            </a:br>
            <a:br>
              <a:rPr lang="en-US" altLang="en-US" sz="2400" b="1" dirty="0"/>
            </a:br>
            <a:br>
              <a:rPr lang="en-US" altLang="en-US" sz="2400" b="1" dirty="0"/>
            </a:br>
            <a:r>
              <a:rPr lang="en-US" altLang="en-US" sz="2400" b="1" dirty="0"/>
              <a:t>		</a:t>
            </a:r>
            <a:r>
              <a:rPr lang="en-US" altLang="en-US" sz="1800" dirty="0"/>
              <a:t>Angelina </a:t>
            </a:r>
            <a:r>
              <a:rPr lang="en-US" altLang="en-US" sz="1800" dirty="0" err="1"/>
              <a:t>Namiba</a:t>
            </a:r>
            <a:r>
              <a:rPr lang="en-US" altLang="en-US" sz="1800" dirty="0"/>
              <a:t>, 4MMM network</a:t>
            </a:r>
            <a:br>
              <a:rPr lang="en-US" altLang="en-US" sz="1800" dirty="0"/>
            </a:br>
            <a:br>
              <a:rPr lang="en-US" altLang="en-US" sz="1800" dirty="0"/>
            </a:br>
            <a:r>
              <a:rPr lang="en-US" altLang="en-US" sz="1800" dirty="0"/>
              <a:t>		Simon Collins, i-</a:t>
            </a:r>
            <a:r>
              <a:rPr lang="en-US" altLang="en-US" sz="1800" dirty="0" err="1"/>
              <a:t>Base.info</a:t>
            </a:r>
            <a:r>
              <a:rPr lang="en-US" altLang="en-US" sz="2000" dirty="0"/>
              <a:t>	</a:t>
            </a:r>
            <a:br>
              <a:rPr lang="en-US" altLang="en-US" sz="2000" dirty="0"/>
            </a:br>
            <a:endParaRPr lang="en-US" altLang="en-US" sz="2000" dirty="0"/>
          </a:p>
        </p:txBody>
      </p:sp>
      <p:pic>
        <p:nvPicPr>
          <p:cNvPr id="4098" name="Picture 1" descr="logo 2015 orange.pdf">
            <a:extLst>
              <a:ext uri="{FF2B5EF4-FFF2-40B4-BE49-F238E27FC236}">
                <a16:creationId xmlns:a16="http://schemas.microsoft.com/office/drawing/2014/main" id="{A749DDF5-93ED-C91A-0A44-9A385AAF849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5262" y="3907277"/>
            <a:ext cx="1218427" cy="5680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1">
            <a:extLst>
              <a:ext uri="{FF2B5EF4-FFF2-40B4-BE49-F238E27FC236}">
                <a16:creationId xmlns:a16="http://schemas.microsoft.com/office/drawing/2014/main" id="{29EA8EFD-1FFD-07BE-D3FC-B77061A82A0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4110" y="3339585"/>
            <a:ext cx="1686645" cy="53059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4F311030-8C1B-F5E6-4FA1-E59684D5B7DA}"/>
              </a:ext>
            </a:extLst>
          </p:cNvPr>
          <p:cNvSpPr txBox="1"/>
          <p:nvPr/>
        </p:nvSpPr>
        <p:spPr>
          <a:xfrm>
            <a:off x="6896739" y="298430"/>
            <a:ext cx="113387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800" dirty="0">
                <a:solidFill>
                  <a:srgbClr val="92D050"/>
                </a:solidFill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F7342F-87B4-F0A3-A783-DEA479B078D6}"/>
              </a:ext>
            </a:extLst>
          </p:cNvPr>
          <p:cNvSpPr txBox="1"/>
          <p:nvPr/>
        </p:nvSpPr>
        <p:spPr>
          <a:xfrm>
            <a:off x="7317653" y="889719"/>
            <a:ext cx="1133872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900" dirty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4D7687-116E-5EE6-3C85-6F27F9A0D18E}"/>
              </a:ext>
            </a:extLst>
          </p:cNvPr>
          <p:cNvSpPr txBox="1"/>
          <p:nvPr/>
        </p:nvSpPr>
        <p:spPr>
          <a:xfrm>
            <a:off x="6674035" y="1843806"/>
            <a:ext cx="113387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800" dirty="0">
                <a:solidFill>
                  <a:srgbClr val="92D050"/>
                </a:solidFill>
              </a:rPr>
              <a:t>?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0DD1E61-178C-5EB7-C669-5218A38439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3">
            <a:extLst>
              <a:ext uri="{FF2B5EF4-FFF2-40B4-BE49-F238E27FC236}">
                <a16:creationId xmlns:a16="http://schemas.microsoft.com/office/drawing/2014/main" id="{F9983C61-EA0E-BAD0-8CA3-0AD1DC4857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312" y="1311844"/>
            <a:ext cx="6459984" cy="334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GB" sz="18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Do we age faster </a:t>
            </a:r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and/or with more symptoms?</a:t>
            </a:r>
          </a:p>
          <a:p>
            <a:pPr algn="l"/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R</a:t>
            </a:r>
            <a:r>
              <a:rPr lang="en-GB" sz="18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esidual inflammation on ART</a:t>
            </a:r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?</a:t>
            </a:r>
            <a:endParaRPr lang="en-GB" sz="1800" b="0" i="0" u="none" strike="noStrike" dirty="0">
              <a:solidFill>
                <a:srgbClr val="0E1224"/>
              </a:solidFill>
              <a:effectLst/>
              <a:latin typeface="Helvetica" pitchFamily="2" charset="0"/>
            </a:endParaRPr>
          </a:p>
          <a:p>
            <a:pPr algn="l"/>
            <a:r>
              <a:rPr lang="en-GB" sz="18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Impact of HIV history before ART? Longer off-ART before starting treatment might increase all risks – therefore earlier diagnosis helps. &gt;40% still diagnosed late.</a:t>
            </a:r>
          </a:p>
          <a:p>
            <a:pPr algn="l"/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Risk of heart disease, stroke and some cancers.</a:t>
            </a:r>
            <a:endParaRPr lang="en-GB" sz="1800" b="0" i="0" u="none" strike="noStrike" dirty="0">
              <a:solidFill>
                <a:srgbClr val="0E1224"/>
              </a:solidFill>
              <a:effectLst/>
              <a:latin typeface="Helvetica" pitchFamily="2" charset="0"/>
            </a:endParaRPr>
          </a:p>
          <a:p>
            <a:r>
              <a:rPr lang="en-GB" altLang="en-US" sz="1800" dirty="0">
                <a:solidFill>
                  <a:srgbClr val="0E1224"/>
                </a:solidFill>
                <a:latin typeface="Helvetica" pitchFamily="2" charset="0"/>
              </a:rPr>
              <a:t>Menopause.</a:t>
            </a:r>
          </a:p>
          <a:p>
            <a:r>
              <a:rPr lang="en-GB" altLang="en-US" sz="1800" dirty="0">
                <a:solidFill>
                  <a:srgbClr val="0E1224"/>
                </a:solidFill>
                <a:latin typeface="Helvetica" pitchFamily="2" charset="0"/>
              </a:rPr>
              <a:t>Neurological concerns: Memory, Alzheimer’s, Parkinson’s. </a:t>
            </a:r>
          </a:p>
          <a:p>
            <a:r>
              <a:rPr lang="en-GB" altLang="en-US" sz="1800" dirty="0">
                <a:solidFill>
                  <a:srgbClr val="0E1224"/>
                </a:solidFill>
                <a:latin typeface="Helvetica" pitchFamily="2" charset="0"/>
              </a:rPr>
              <a:t>Independent living…</a:t>
            </a:r>
            <a:endParaRPr lang="en-GB" altLang="en-US" sz="1800" dirty="0">
              <a:solidFill>
                <a:schemeClr val="accent2"/>
              </a:solidFill>
              <a:latin typeface="Helvetica" pitchFamily="2" charset="0"/>
            </a:endParaRPr>
          </a:p>
          <a:p>
            <a:endParaRPr lang="en-US" altLang="en-US" sz="2400" dirty="0"/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E438118A-B5A0-3BD9-4B63-45B4BB5C1D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49238"/>
            <a:ext cx="7772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C00000"/>
                </a:solidFill>
              </a:rPr>
              <a:t>3. HIV and ageing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CBC520B2-67EC-C7C6-9C85-40265677434F}"/>
              </a:ext>
            </a:extLst>
          </p:cNvPr>
          <p:cNvSpPr txBox="1"/>
          <p:nvPr/>
        </p:nvSpPr>
        <p:spPr>
          <a:xfrm>
            <a:off x="7112763" y="95329"/>
            <a:ext cx="113387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800" dirty="0">
                <a:solidFill>
                  <a:srgbClr val="92D050"/>
                </a:solidFill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44B967D-C4D5-B6CD-C7E0-7813CDD4EE33}"/>
              </a:ext>
            </a:extLst>
          </p:cNvPr>
          <p:cNvSpPr txBox="1"/>
          <p:nvPr/>
        </p:nvSpPr>
        <p:spPr>
          <a:xfrm>
            <a:off x="7533677" y="686618"/>
            <a:ext cx="1133872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900" dirty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A20793A-DF32-F729-6815-CA1434BEE6C7}"/>
              </a:ext>
            </a:extLst>
          </p:cNvPr>
          <p:cNvSpPr txBox="1"/>
          <p:nvPr/>
        </p:nvSpPr>
        <p:spPr>
          <a:xfrm>
            <a:off x="6890059" y="1640705"/>
            <a:ext cx="113387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800" dirty="0">
                <a:solidFill>
                  <a:srgbClr val="92D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53460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E0C97BC-769B-3D08-F3F5-716F829D4A5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89" name="Picture 1" descr="0310264">
            <a:extLst>
              <a:ext uri="{FF2B5EF4-FFF2-40B4-BE49-F238E27FC236}">
                <a16:creationId xmlns:a16="http://schemas.microsoft.com/office/drawing/2014/main" id="{8D345208-8B9D-9730-0ADD-4D91FF8D79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456" y="672902"/>
            <a:ext cx="7948992" cy="4059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146" name="Rectangle 2">
            <a:extLst>
              <a:ext uri="{FF2B5EF4-FFF2-40B4-BE49-F238E27FC236}">
                <a16:creationId xmlns:a16="http://schemas.microsoft.com/office/drawing/2014/main" id="{95985DEF-CF21-2C32-7E2C-1A110586756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10444"/>
            <a:ext cx="7772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 err="1">
                <a:solidFill>
                  <a:srgbClr val="C00000"/>
                </a:solidFill>
              </a:rPr>
              <a:t>Aceelerated</a:t>
            </a:r>
            <a:r>
              <a:rPr lang="en-US" altLang="en-US" sz="4400" dirty="0">
                <a:solidFill>
                  <a:srgbClr val="C00000"/>
                </a:solidFill>
              </a:rPr>
              <a:t> ageing?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5B4F15EC-48BF-E13D-7272-F917A16F44F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85800" y="2525713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br>
              <a:rPr kumimoji="0" lang="en-US" altLang="en-US" sz="18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rPr>
            </a:b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AA656C8-FE16-9B55-948D-5175C589F027}"/>
              </a:ext>
            </a:extLst>
          </p:cNvPr>
          <p:cNvSpPr txBox="1"/>
          <p:nvPr/>
        </p:nvSpPr>
        <p:spPr>
          <a:xfrm>
            <a:off x="4148352" y="4359205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n-US" altLang="en-US" sz="1400" dirty="0"/>
              <a:t>Winston A et al. UK-CAB talk</a:t>
            </a:r>
          </a:p>
        </p:txBody>
      </p:sp>
    </p:spTree>
    <p:extLst>
      <p:ext uri="{BB962C8B-B14F-4D97-AF65-F5344CB8AC3E}">
        <p14:creationId xmlns:p14="http://schemas.microsoft.com/office/powerpoint/2010/main" val="42412654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DB9A4BF-406F-67DF-7F28-25CC613853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3">
            <a:extLst>
              <a:ext uri="{FF2B5EF4-FFF2-40B4-BE49-F238E27FC236}">
                <a16:creationId xmlns:a16="http://schemas.microsoft.com/office/drawing/2014/main" id="{2133234B-BD39-24CF-5327-5A905B3CBC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1439757"/>
            <a:ext cx="2859584" cy="26280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l">
              <a:buNone/>
            </a:pPr>
            <a:r>
              <a:rPr lang="en-GB" sz="20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Neurological ageing in UK Poppy Study had same average slope of decline with or without HIV in closely matched groups, although function was lower in people with HIV.</a:t>
            </a:r>
            <a:endParaRPr lang="en-GB" altLang="en-US" sz="2400" dirty="0">
              <a:solidFill>
                <a:schemeClr val="accent2"/>
              </a:solidFill>
              <a:latin typeface="Helvetica" pitchFamily="2" charset="0"/>
            </a:endParaRPr>
          </a:p>
          <a:p>
            <a:pPr marL="0" indent="0">
              <a:buNone/>
            </a:pPr>
            <a:endParaRPr lang="en-US" altLang="en-US" sz="1600" dirty="0"/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28212303-637F-9F92-9A40-14B6AB8937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10444"/>
            <a:ext cx="7772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C00000"/>
                </a:solidFill>
              </a:rPr>
              <a:t>HIV and brain ageing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8909D639-0355-BC0F-F01F-ACBE9EFC35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51920" y="1409968"/>
            <a:ext cx="4618235" cy="288032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FBCD9A6-BC32-2F50-C622-BF71679740C7}"/>
              </a:ext>
            </a:extLst>
          </p:cNvPr>
          <p:cNvSpPr txBox="1"/>
          <p:nvPr/>
        </p:nvSpPr>
        <p:spPr>
          <a:xfrm>
            <a:off x="3851920" y="4343042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buNone/>
            </a:pPr>
            <a:r>
              <a:rPr lang="en-US" altLang="en-US" sz="1400" dirty="0"/>
              <a:t>Winston A et al. Poppy Study.</a:t>
            </a:r>
          </a:p>
        </p:txBody>
      </p:sp>
    </p:spTree>
    <p:extLst>
      <p:ext uri="{BB962C8B-B14F-4D97-AF65-F5344CB8AC3E}">
        <p14:creationId xmlns:p14="http://schemas.microsoft.com/office/powerpoint/2010/main" val="34637681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14C496-1BE9-E1FE-2534-ADE1A5A71C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3">
            <a:extLst>
              <a:ext uri="{FF2B5EF4-FFF2-40B4-BE49-F238E27FC236}">
                <a16:creationId xmlns:a16="http://schemas.microsoft.com/office/drawing/2014/main" id="{DB0A54CC-40E0-260C-3EAA-0BA6BE29E68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2048" y="1491630"/>
            <a:ext cx="8000392" cy="2808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sz="24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An approach to quality of life,</a:t>
            </a:r>
          </a:p>
          <a:p>
            <a:r>
              <a:rPr lang="en-GB" altLang="en-US" sz="2400" dirty="0">
                <a:solidFill>
                  <a:srgbClr val="0E1224"/>
                </a:solidFill>
                <a:latin typeface="Helvetica" pitchFamily="2" charset="0"/>
              </a:rPr>
              <a:t>New section in EACS guidelines (2025)</a:t>
            </a:r>
          </a:p>
          <a:p>
            <a:r>
              <a:rPr lang="en-GB" altLang="en-US" sz="2400" dirty="0">
                <a:solidFill>
                  <a:srgbClr val="0E1224"/>
                </a:solidFill>
                <a:latin typeface="Helvetica" pitchFamily="2" charset="0"/>
              </a:rPr>
              <a:t>In addition to lifestyle-related and environmental factors your doctor can run three simple tests to see whether a referral is important.</a:t>
            </a:r>
            <a:endParaRPr lang="en-US" altLang="en-US" sz="4400" dirty="0"/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06D9AC15-0E3C-58F8-EB55-55FB145C37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49238"/>
            <a:ext cx="7772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C00000"/>
                </a:solidFill>
              </a:rPr>
              <a:t>4. HIV and sleep</a:t>
            </a:r>
          </a:p>
        </p:txBody>
      </p:sp>
    </p:spTree>
    <p:extLst>
      <p:ext uri="{BB962C8B-B14F-4D97-AF65-F5344CB8AC3E}">
        <p14:creationId xmlns:p14="http://schemas.microsoft.com/office/powerpoint/2010/main" val="38057779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DA905FD-CF14-656A-2232-F54CF29944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3">
            <a:extLst>
              <a:ext uri="{FF2B5EF4-FFF2-40B4-BE49-F238E27FC236}">
                <a16:creationId xmlns:a16="http://schemas.microsoft.com/office/drawing/2014/main" id="{035F3100-1A02-A7E7-9D57-F9E212E844E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192" y="158003"/>
            <a:ext cx="2499544" cy="288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GB" sz="12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EACS guidelines 2025</a:t>
            </a:r>
            <a:endParaRPr lang="en-US" altLang="en-US" sz="2400" dirty="0"/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06E7EEA2-FF35-A3FE-A800-ED1B3C5A20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49238"/>
            <a:ext cx="7772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C00000"/>
                </a:solidFill>
              </a:rPr>
              <a:t>Insomnia score</a:t>
            </a: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E095CBB7-CB3F-5002-E7E4-6110156BC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930861"/>
            <a:ext cx="8077632" cy="37743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984503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0998544-AD7E-448A-8AC6-9BAF36CAF72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3">
            <a:extLst>
              <a:ext uri="{FF2B5EF4-FFF2-40B4-BE49-F238E27FC236}">
                <a16:creationId xmlns:a16="http://schemas.microsoft.com/office/drawing/2014/main" id="{00F9255D-B274-EF5C-E541-08FE1DD58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192" y="158003"/>
            <a:ext cx="2499544" cy="288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GB" sz="12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EACS guidelines 2025</a:t>
            </a:r>
            <a:endParaRPr lang="en-US" altLang="en-US" sz="2400" dirty="0"/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1406C075-9DA9-F996-4F78-EF33C3CEBFC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49238"/>
            <a:ext cx="7772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C00000"/>
                </a:solidFill>
              </a:rPr>
              <a:t>Daytime sleepiness</a:t>
            </a:r>
          </a:p>
        </p:txBody>
      </p:sp>
      <p:pic>
        <p:nvPicPr>
          <p:cNvPr id="8194" name="Picture 2">
            <a:extLst>
              <a:ext uri="{FF2B5EF4-FFF2-40B4-BE49-F238E27FC236}">
                <a16:creationId xmlns:a16="http://schemas.microsoft.com/office/drawing/2014/main" id="{7F2DF5DA-E927-2E3B-1BFC-662EDC4B0A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2" y="1179893"/>
            <a:ext cx="7916416" cy="33360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1880775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E808460-5482-814B-70FF-128B2C60E2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3">
            <a:extLst>
              <a:ext uri="{FF2B5EF4-FFF2-40B4-BE49-F238E27FC236}">
                <a16:creationId xmlns:a16="http://schemas.microsoft.com/office/drawing/2014/main" id="{20C665C5-07B1-3C86-CF9C-253962F262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00192" y="158003"/>
            <a:ext cx="2499544" cy="2880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r"/>
            <a:r>
              <a:rPr lang="en-GB" sz="12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EACS guidelines 2025</a:t>
            </a:r>
            <a:endParaRPr lang="en-US" altLang="en-US" sz="2400" dirty="0"/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5F425E96-4B03-0EAB-237E-FCC1EF9818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49238"/>
            <a:ext cx="7772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C00000"/>
                </a:solidFill>
              </a:rPr>
              <a:t>Obstructive sleep apnea</a:t>
            </a:r>
          </a:p>
        </p:txBody>
      </p:sp>
      <p:pic>
        <p:nvPicPr>
          <p:cNvPr id="10242" name="Picture 2">
            <a:extLst>
              <a:ext uri="{FF2B5EF4-FFF2-40B4-BE49-F238E27FC236}">
                <a16:creationId xmlns:a16="http://schemas.microsoft.com/office/drawing/2014/main" id="{CB6FE95E-23D2-DE1F-0E53-FADB84B83EA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5" y="1261741"/>
            <a:ext cx="8630418" cy="33262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405485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95E802-3E36-4F8B-BC90-374670CE14E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3">
            <a:extLst>
              <a:ext uri="{FF2B5EF4-FFF2-40B4-BE49-F238E27FC236}">
                <a16:creationId xmlns:a16="http://schemas.microsoft.com/office/drawing/2014/main" id="{E66AC15C-1865-ACBB-A40B-27829BFDF3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312" y="1311844"/>
            <a:ext cx="7324080" cy="334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GB" sz="20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HIV and </a:t>
            </a:r>
            <a:r>
              <a:rPr lang="en-GB" sz="2000" b="0" i="0" u="none" strike="noStrike" dirty="0" err="1">
                <a:solidFill>
                  <a:srgbClr val="0E1224"/>
                </a:solidFill>
                <a:effectLst/>
                <a:latin typeface="Helvetica" pitchFamily="2" charset="0"/>
              </a:rPr>
              <a:t>chemsex</a:t>
            </a:r>
            <a:r>
              <a:rPr lang="en-GB" sz="20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 – lack of data, developing services, could GLP-1 drugs help?</a:t>
            </a:r>
          </a:p>
          <a:p>
            <a:pPr algn="l"/>
            <a:r>
              <a:rPr lang="en-GB" sz="2000" dirty="0">
                <a:solidFill>
                  <a:srgbClr val="0E1224"/>
                </a:solidFill>
                <a:latin typeface="Helvetica" pitchFamily="2" charset="0"/>
              </a:rPr>
              <a:t>Workshop at BHIVA/BASHH included 25% of A&amp;E admissions were people with HIV, half had stopped ART (VL = 250,000)</a:t>
            </a:r>
            <a:endParaRPr lang="en-GB" sz="2000" b="0" i="0" u="none" strike="noStrike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algn="l"/>
            <a:r>
              <a:rPr lang="en-GB" sz="20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Alcohol in moderatio</a:t>
            </a:r>
            <a:r>
              <a:rPr lang="en-GB" sz="2000" dirty="0">
                <a:solidFill>
                  <a:srgbClr val="0E1224"/>
                </a:solidFill>
                <a:latin typeface="Helvetica" pitchFamily="2" charset="0"/>
              </a:rPr>
              <a:t>n</a:t>
            </a:r>
            <a:endParaRPr lang="en-GB" sz="2000" b="0" i="0" u="none" strike="noStrike" dirty="0">
              <a:solidFill>
                <a:srgbClr val="0E1224"/>
              </a:solidFill>
              <a:effectLst/>
              <a:latin typeface="Helvetica" pitchFamily="2" charset="0"/>
            </a:endParaRPr>
          </a:p>
          <a:p>
            <a:pPr algn="l"/>
            <a:r>
              <a:rPr lang="en-GB" sz="2000" dirty="0">
                <a:solidFill>
                  <a:srgbClr val="0E1224"/>
                </a:solidFill>
                <a:latin typeface="Helvetica" pitchFamily="2" charset="0"/>
              </a:rPr>
              <a:t>C</a:t>
            </a:r>
            <a:r>
              <a:rPr lang="en-GB" sz="20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igarettes</a:t>
            </a:r>
            <a:r>
              <a:rPr lang="en-GB" sz="2000" dirty="0">
                <a:solidFill>
                  <a:srgbClr val="0E1224"/>
                </a:solidFill>
                <a:latin typeface="Helvetica" pitchFamily="2" charset="0"/>
              </a:rPr>
              <a:t> have disproportionate impact on people with HIV</a:t>
            </a:r>
          </a:p>
          <a:p>
            <a:pPr algn="l"/>
            <a:r>
              <a:rPr lang="en-GB" sz="20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Statins reduce heart attack and stroke  – why the caution?</a:t>
            </a: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D6434A74-A411-DC91-13DE-CF84A5D2C5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49238"/>
            <a:ext cx="7772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C00000"/>
                </a:solidFill>
              </a:rPr>
              <a:t>5. Life issues and services</a:t>
            </a:r>
          </a:p>
        </p:txBody>
      </p:sp>
    </p:spTree>
    <p:extLst>
      <p:ext uri="{BB962C8B-B14F-4D97-AF65-F5344CB8AC3E}">
        <p14:creationId xmlns:p14="http://schemas.microsoft.com/office/powerpoint/2010/main" val="237702679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76F3D9A-EECA-8F56-5B31-AB60C82BBE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3">
            <a:extLst>
              <a:ext uri="{FF2B5EF4-FFF2-40B4-BE49-F238E27FC236}">
                <a16:creationId xmlns:a16="http://schemas.microsoft.com/office/drawing/2014/main" id="{CC6C476F-D3AB-79DE-6C66-9A99E0365AC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8784" y="1347614"/>
            <a:ext cx="1707456" cy="30963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>
              <a:buNone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Helvetica, Helvetica, Arial, sans-serif"/>
              </a:rPr>
              <a:t>Low-level viral load and unexplained viral rebound</a:t>
            </a:r>
            <a:r>
              <a:rPr lang="en-GB" sz="1800" dirty="0">
                <a:solidFill>
                  <a:srgbClr val="000000"/>
                </a:solidFill>
                <a:latin typeface="Helvetica, Helvetica, Arial, sans-serif"/>
              </a:rPr>
              <a:t>?</a:t>
            </a:r>
          </a:p>
          <a:p>
            <a:pPr marL="0" indent="0">
              <a:buNone/>
            </a:pPr>
            <a:endParaRPr lang="en-GB" sz="1800" b="0" i="0" u="none" strike="noStrike" dirty="0">
              <a:solidFill>
                <a:srgbClr val="000000"/>
              </a:solidFill>
              <a:effectLst/>
              <a:latin typeface="Helvetica, Helvetica, Arial, sans-serif"/>
            </a:endParaRPr>
          </a:p>
          <a:p>
            <a:pPr marL="0" indent="0">
              <a:buNone/>
            </a:pPr>
            <a:r>
              <a:rPr lang="en-GB" sz="1800" b="0" i="0" u="none" strike="noStrike" dirty="0">
                <a:solidFill>
                  <a:srgbClr val="000000"/>
                </a:solidFill>
                <a:effectLst/>
                <a:latin typeface="Helvetica, Helvetica, Arial, sans-serif"/>
              </a:rPr>
              <a:t>What if your doctor doesn’t believe that you </a:t>
            </a:r>
            <a:r>
              <a:rPr lang="en-GB" sz="1800" b="0" i="0" u="none" strike="noStrike">
                <a:solidFill>
                  <a:srgbClr val="000000"/>
                </a:solidFill>
                <a:effectLst/>
                <a:latin typeface="Helvetica, Helvetica, Arial, sans-serif"/>
              </a:rPr>
              <a:t>are adherent?</a:t>
            </a:r>
            <a:endParaRPr lang="en-GB" sz="1800" b="0" i="0" u="none" strike="noStrike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endParaRPr lang="en-GB" altLang="en-US" sz="2000" dirty="0">
              <a:solidFill>
                <a:schemeClr val="accent2"/>
              </a:solidFill>
              <a:latin typeface="Helvetica" pitchFamily="2" charset="0"/>
            </a:endParaRPr>
          </a:p>
          <a:p>
            <a:endParaRPr lang="en-US" altLang="en-US" sz="2400" dirty="0"/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BC315CCC-5CB3-E31C-9E6F-4B5303A677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49238"/>
            <a:ext cx="7772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C00000"/>
                </a:solidFill>
              </a:rPr>
              <a:t>6. Low level viral load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62B7F0E-6DD8-374F-63B5-34590FA104AC}"/>
              </a:ext>
            </a:extLst>
          </p:cNvPr>
          <p:cNvSpPr txBox="1"/>
          <p:nvPr/>
        </p:nvSpPr>
        <p:spPr>
          <a:xfrm>
            <a:off x="4052124" y="4443958"/>
            <a:ext cx="457200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400" b="0" i="0" u="none" strike="noStrike" dirty="0">
                <a:solidFill>
                  <a:srgbClr val="000000"/>
                </a:solidFill>
                <a:effectLst/>
                <a:latin typeface="Helvetica, Helvetica, Arial, sans-serif"/>
              </a:rPr>
              <a:t>Consensus guidelines on LLV. Lancet HIV. June 2026.</a:t>
            </a:r>
            <a:endParaRPr lang="en-GB" altLang="en-US" sz="1600" dirty="0">
              <a:solidFill>
                <a:schemeClr val="accent2"/>
              </a:solidFill>
              <a:latin typeface="Helvetica" pitchFamily="2" charset="0"/>
            </a:endParaRP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6E1A70-61B9-A49E-6F5F-E9FC6C37D8B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355043" y="1203325"/>
            <a:ext cx="6192688" cy="31184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1262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B1419DF-920D-1084-EEA8-6A4219750C6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3">
            <a:extLst>
              <a:ext uri="{FF2B5EF4-FFF2-40B4-BE49-F238E27FC236}">
                <a16:creationId xmlns:a16="http://schemas.microsoft.com/office/drawing/2014/main" id="{2EEA536F-7AAA-0EB2-9565-9AAF6546C7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1600" y="1275606"/>
            <a:ext cx="6912371" cy="3168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sz="2400" dirty="0">
                <a:solidFill>
                  <a:schemeClr val="accent2"/>
                </a:solidFill>
                <a:effectLst/>
                <a:latin typeface="Helvetica" pitchFamily="2" charset="0"/>
              </a:rPr>
              <a:t>ART gives us a chance to live longer.</a:t>
            </a:r>
          </a:p>
          <a:p>
            <a:r>
              <a:rPr lang="en-GB" sz="2400" dirty="0">
                <a:solidFill>
                  <a:schemeClr val="accent2"/>
                </a:solidFill>
                <a:latin typeface="Helvetica" pitchFamily="2" charset="0"/>
              </a:rPr>
              <a:t>Quality of life includes both medical and social issues.</a:t>
            </a:r>
          </a:p>
          <a:p>
            <a:r>
              <a:rPr lang="en-GB" sz="2400" dirty="0">
                <a:solidFill>
                  <a:schemeClr val="accent2"/>
                </a:solidFill>
                <a:effectLst/>
                <a:latin typeface="Helvetica" pitchFamily="2" charset="0"/>
              </a:rPr>
              <a:t>Shorter times with our doctors needs planning.</a:t>
            </a:r>
          </a:p>
          <a:p>
            <a:r>
              <a:rPr lang="en-GB" sz="2400" dirty="0">
                <a:solidFill>
                  <a:schemeClr val="accent2"/>
                </a:solidFill>
                <a:latin typeface="Helvetica" pitchFamily="2" charset="0"/>
              </a:rPr>
              <a:t>Make sure you are getting latest information and advice: ask for second opinion.</a:t>
            </a:r>
            <a:endParaRPr lang="en-GB" sz="1400" dirty="0">
              <a:effectLst/>
            </a:endParaRPr>
          </a:p>
          <a:p>
            <a:endParaRPr lang="en-GB" altLang="en-US" sz="2400" dirty="0">
              <a:solidFill>
                <a:schemeClr val="accent2"/>
              </a:solidFill>
              <a:latin typeface="Helvetica" pitchFamily="2" charset="0"/>
            </a:endParaRPr>
          </a:p>
          <a:p>
            <a:endParaRPr lang="en-US" altLang="en-US" sz="2400" dirty="0"/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9EA4A03C-0BF9-AD69-3C2D-2B674C1D296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5800" y="249238"/>
            <a:ext cx="7772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C00000"/>
                </a:solidFill>
              </a:rPr>
              <a:t>Summary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0FFF85B-4DBF-8D20-31F9-743C7BC9A03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224" y="311469"/>
            <a:ext cx="2150460" cy="89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65172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BD6D63-BC99-8E2F-9FC3-4D161A3D7B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8EBC6AF-21EE-2676-9536-AADEE9FBCF8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6732" y="699542"/>
            <a:ext cx="6910536" cy="286687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65481C92-82FA-5E46-81E1-63FE927C7328}"/>
              </a:ext>
            </a:extLst>
          </p:cNvPr>
          <p:cNvSpPr txBox="1"/>
          <p:nvPr/>
        </p:nvSpPr>
        <p:spPr>
          <a:xfrm>
            <a:off x="3779912" y="4305458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US" altLang="en-US" sz="1200" dirty="0"/>
              <a:t>Source: Wikipedia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132719907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2">
            <a:extLst>
              <a:ext uri="{FF2B5EF4-FFF2-40B4-BE49-F238E27FC236}">
                <a16:creationId xmlns:a16="http://schemas.microsoft.com/office/drawing/2014/main" id="{FB52603F-2AFD-1C2F-F4BD-7AB13E1583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13666" y="223118"/>
            <a:ext cx="7618166" cy="37167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C00000"/>
                </a:solidFill>
              </a:rPr>
              <a:t>Thanks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4400" dirty="0">
              <a:solidFill>
                <a:srgbClr val="C00000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>
                <a:solidFill>
                  <a:schemeClr val="accent2"/>
                </a:solidFill>
              </a:rPr>
              <a:t>anamiba15@gmail.com</a:t>
            </a: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3600" dirty="0" err="1">
                <a:solidFill>
                  <a:schemeClr val="accent2"/>
                </a:solidFill>
              </a:rPr>
              <a:t>simon.collins@i-base.org.uk</a:t>
            </a:r>
            <a:endParaRPr lang="en-US" altLang="en-US" sz="3600" dirty="0">
              <a:solidFill>
                <a:schemeClr val="accent2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8738D90-B88E-629B-BC1A-6D003493A0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224" y="280216"/>
            <a:ext cx="2150460" cy="892129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5" name="Rectangle 3">
            <a:extLst>
              <a:ext uri="{FF2B5EF4-FFF2-40B4-BE49-F238E27FC236}">
                <a16:creationId xmlns:a16="http://schemas.microsoft.com/office/drawing/2014/main" id="{511F2200-F8F7-ABDE-03B6-BE3ADD12E8F1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1064938" y="987574"/>
            <a:ext cx="3095625" cy="2970213"/>
          </a:xfrm>
        </p:spPr>
        <p:txBody>
          <a:bodyPr/>
          <a:lstStyle/>
          <a:p>
            <a:pPr algn="l" eaLnBrk="1" hangingPunct="1"/>
            <a:r>
              <a:rPr lang="en-US" altLang="en-US" dirty="0"/>
              <a:t>i-Base Q&amp;A service</a:t>
            </a:r>
          </a:p>
          <a:p>
            <a:pPr algn="l" eaLnBrk="1" hangingPunct="1"/>
            <a:endParaRPr lang="en-US" altLang="en-US" dirty="0"/>
          </a:p>
          <a:p>
            <a:pPr algn="l" eaLnBrk="1" hangingPunct="1"/>
            <a:r>
              <a:rPr lang="en-US" altLang="en-US" dirty="0" err="1"/>
              <a:t>www.i-Base.info</a:t>
            </a:r>
            <a:endParaRPr lang="en-US" altLang="en-US" dirty="0"/>
          </a:p>
        </p:txBody>
      </p:sp>
      <p:pic>
        <p:nvPicPr>
          <p:cNvPr id="47106" name="Picture 3" descr="Phoneline posters 2014 darft2.pdf">
            <a:extLst>
              <a:ext uri="{FF2B5EF4-FFF2-40B4-BE49-F238E27FC236}">
                <a16:creationId xmlns:a16="http://schemas.microsoft.com/office/drawing/2014/main" id="{182D454B-B645-3A6B-5188-FD9E3CDDF16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19700" y="411510"/>
            <a:ext cx="2651125" cy="3749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7EC03BE6-CBAE-F87F-8BC2-1DE52C0101DA}"/>
              </a:ext>
            </a:extLst>
          </p:cNvPr>
          <p:cNvSpPr/>
          <p:nvPr/>
        </p:nvSpPr>
        <p:spPr bwMode="auto">
          <a:xfrm>
            <a:off x="5219699" y="2643758"/>
            <a:ext cx="2651125" cy="576064"/>
          </a:xfrm>
          <a:prstGeom prst="rect">
            <a:avLst/>
          </a:prstGeom>
          <a:solidFill>
            <a:schemeClr val="accent1">
              <a:lumMod val="7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6" name="Rectangle 3">
            <a:extLst>
              <a:ext uri="{FF2B5EF4-FFF2-40B4-BE49-F238E27FC236}">
                <a16:creationId xmlns:a16="http://schemas.microsoft.com/office/drawing/2014/main" id="{7322EA06-8C3C-9BD1-2D6A-934B56B9854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20072" y="2725950"/>
            <a:ext cx="2651125" cy="41167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marL="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3200">
                <a:solidFill>
                  <a:srgbClr val="2D2D8A"/>
                </a:solidFill>
                <a:latin typeface="+mn-lt"/>
                <a:ea typeface="+mn-ea"/>
                <a:cs typeface="+mn-cs"/>
              </a:defRPr>
            </a:lvl1pPr>
            <a:lvl2pPr marL="4572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800">
                <a:solidFill>
                  <a:srgbClr val="2D2D8A"/>
                </a:solidFill>
                <a:latin typeface="+mn-lt"/>
                <a:ea typeface="+mn-ea"/>
              </a:defRPr>
            </a:lvl2pPr>
            <a:lvl3pPr marL="9144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400">
                <a:solidFill>
                  <a:srgbClr val="2D2D8A"/>
                </a:solidFill>
                <a:latin typeface="+mn-lt"/>
                <a:ea typeface="+mn-ea"/>
              </a:defRPr>
            </a:lvl3pPr>
            <a:lvl4pPr marL="13716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rgbClr val="2D2D8A"/>
                </a:solidFill>
                <a:latin typeface="+mn-lt"/>
                <a:ea typeface="+mn-ea"/>
              </a:defRPr>
            </a:lvl4pPr>
            <a:lvl5pPr marL="1828800" indent="0" algn="ctr" rtl="0" eaLnBrk="0" fontAlgn="base" hangingPunct="0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rgbClr val="2D2D8A"/>
                </a:solidFill>
                <a:latin typeface="+mn-lt"/>
                <a:ea typeface="+mn-ea"/>
              </a:defRPr>
            </a:lvl5pPr>
            <a:lvl6pPr marL="22860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  <a:ea typeface="+mn-ea"/>
              </a:defRPr>
            </a:lvl6pPr>
            <a:lvl7pPr marL="27432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  <a:ea typeface="+mn-ea"/>
              </a:defRPr>
            </a:lvl7pPr>
            <a:lvl8pPr marL="32004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  <a:ea typeface="+mn-ea"/>
              </a:defRPr>
            </a:lvl8pPr>
            <a:lvl9pPr marL="3657600" indent="0" algn="ctr" rtl="0" fontAlgn="base">
              <a:spcBef>
                <a:spcPct val="20000"/>
              </a:spcBef>
              <a:spcAft>
                <a:spcPct val="0"/>
              </a:spcAft>
              <a:buNone/>
              <a:defRPr sz="2000">
                <a:solidFill>
                  <a:schemeClr val="bg1"/>
                </a:solidFill>
                <a:latin typeface="+mn-lt"/>
                <a:ea typeface="+mn-ea"/>
              </a:defRPr>
            </a:lvl9pPr>
          </a:lstStyle>
          <a:p>
            <a:pPr eaLnBrk="1" hangingPunct="1"/>
            <a:r>
              <a:rPr lang="en-US" altLang="en-US" sz="1600" kern="0" dirty="0">
                <a:solidFill>
                  <a:schemeClr val="bg1"/>
                </a:solidFill>
              </a:rPr>
              <a:t>by email and online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34DC62C-99B7-B622-AFA2-2BAB899D2A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3">
            <a:extLst>
              <a:ext uri="{FF2B5EF4-FFF2-40B4-BE49-F238E27FC236}">
                <a16:creationId xmlns:a16="http://schemas.microsoft.com/office/drawing/2014/main" id="{937B42FA-45D2-6627-CE49-B1615E33A64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446" y="1275606"/>
            <a:ext cx="6676008" cy="334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>
              <a:buAutoNum type="arabicPeriod"/>
            </a:pPr>
            <a:r>
              <a:rPr lang="en-GB" sz="24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Introductions (10 mins)</a:t>
            </a:r>
          </a:p>
          <a:p>
            <a:pPr algn="l">
              <a:buAutoNum type="arabicPeriod"/>
            </a:pPr>
            <a:r>
              <a:rPr lang="en-GB" sz="2400" dirty="0">
                <a:solidFill>
                  <a:srgbClr val="0E1224"/>
                </a:solidFill>
                <a:latin typeface="Helvetica" pitchFamily="2" charset="0"/>
              </a:rPr>
              <a:t>D</a:t>
            </a:r>
            <a:r>
              <a:rPr lang="en-GB" sz="24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o we need a treatment update? (5 mins)</a:t>
            </a:r>
          </a:p>
          <a:p>
            <a:pPr algn="l">
              <a:buAutoNum type="arabicPeriod"/>
            </a:pPr>
            <a:r>
              <a:rPr lang="en-GB" altLang="en-US" sz="2400" dirty="0">
                <a:solidFill>
                  <a:srgbClr val="0E1224"/>
                </a:solidFill>
                <a:latin typeface="Helvetica" pitchFamily="2" charset="0"/>
              </a:rPr>
              <a:t>Research examples (20 mins)</a:t>
            </a:r>
          </a:p>
          <a:p>
            <a:pPr algn="l">
              <a:buAutoNum type="arabicPeriod"/>
            </a:pPr>
            <a:r>
              <a:rPr lang="en-GB" altLang="en-US" sz="2400" dirty="0">
                <a:solidFill>
                  <a:srgbClr val="0E1224"/>
                </a:solidFill>
                <a:latin typeface="Helvetica" pitchFamily="2" charset="0"/>
              </a:rPr>
              <a:t>Q&amp;A session – your questions (40 mins)</a:t>
            </a:r>
            <a:endParaRPr lang="en-GB" altLang="en-US" sz="4000" dirty="0">
              <a:solidFill>
                <a:schemeClr val="accent2"/>
              </a:solidFill>
              <a:latin typeface="Helvetica" pitchFamily="2" charset="0"/>
            </a:endParaRPr>
          </a:p>
          <a:p>
            <a:endParaRPr lang="en-US" altLang="en-US" sz="4400" dirty="0"/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6287CB1E-8C4B-AC5A-7FAF-69E3C879F11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49238"/>
            <a:ext cx="7772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 dirty="0">
              <a:solidFill>
                <a:srgbClr val="C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533DD628-6BE8-C69E-474C-5ED4A22C611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88224" y="280216"/>
            <a:ext cx="2150460" cy="8921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8860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2574924-1E03-1A0D-139F-3C8A6250ABD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3">
            <a:extLst>
              <a:ext uri="{FF2B5EF4-FFF2-40B4-BE49-F238E27FC236}">
                <a16:creationId xmlns:a16="http://schemas.microsoft.com/office/drawing/2014/main" id="{16C6EBC5-DBC1-E7D0-383C-333829DE3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7446" y="1275606"/>
            <a:ext cx="5481699" cy="334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l">
              <a:buNone/>
            </a:pPr>
            <a:r>
              <a:rPr lang="en-GB" sz="20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• Do we still need to know about science and treatment literacy?</a:t>
            </a:r>
          </a:p>
          <a:p>
            <a:pPr marL="0" indent="0" algn="l">
              <a:buNone/>
            </a:pPr>
            <a:endParaRPr lang="en-GB" sz="1050" b="0" i="0" u="none" strike="noStrike" dirty="0">
              <a:solidFill>
                <a:srgbClr val="0E1224"/>
              </a:solidFill>
              <a:effectLst/>
              <a:latin typeface="Helvetica" pitchFamily="2" charset="0"/>
            </a:endParaRPr>
          </a:p>
          <a:p>
            <a:pPr marL="0" indent="0">
              <a:buNone/>
            </a:pPr>
            <a:r>
              <a:rPr lang="en-GB" sz="2000" b="0" i="0" u="none" strike="noStrike" dirty="0">
                <a:solidFill>
                  <a:srgbClr val="000000"/>
                </a:solidFill>
                <a:effectLst/>
                <a:latin typeface="Helvetica, Helvetica, Arial, sans-serif"/>
              </a:rPr>
              <a:t>• Is everything sorted with one pill a day or shots every two months?</a:t>
            </a:r>
          </a:p>
          <a:p>
            <a:pPr marL="0" indent="0">
              <a:buNone/>
            </a:pPr>
            <a:endParaRPr lang="en-GB" sz="1100" b="0" i="0" u="none" strike="noStrike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0" indent="0" algn="l">
              <a:buNone/>
            </a:pPr>
            <a:r>
              <a:rPr lang="en-GB" sz="20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• Is everything now just about access to ART and psychological issues/support?</a:t>
            </a:r>
            <a:endParaRPr lang="en-GB" altLang="en-US" sz="3600" dirty="0">
              <a:solidFill>
                <a:schemeClr val="accent2"/>
              </a:solidFill>
              <a:latin typeface="Helvetica" pitchFamily="2" charset="0"/>
            </a:endParaRPr>
          </a:p>
          <a:p>
            <a:endParaRPr lang="en-US" altLang="en-US" sz="4400" dirty="0"/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38E92A83-0280-2387-0D48-79993D905D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49238"/>
            <a:ext cx="7772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endParaRPr lang="en-US" altLang="en-US" sz="3600" dirty="0">
              <a:solidFill>
                <a:srgbClr val="C00000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679BA3A5-58FC-A79E-E14B-99AE8F9C0A7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32240" y="280216"/>
            <a:ext cx="2006444" cy="832383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5E3EE33A-8F78-16A7-E9E8-66DC0002FEB8}"/>
              </a:ext>
            </a:extLst>
          </p:cNvPr>
          <p:cNvSpPr txBox="1"/>
          <p:nvPr/>
        </p:nvSpPr>
        <p:spPr>
          <a:xfrm>
            <a:off x="6905646" y="802486"/>
            <a:ext cx="113387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800" dirty="0">
                <a:solidFill>
                  <a:srgbClr val="92D050"/>
                </a:solidFill>
              </a:rPr>
              <a:t>?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24037F0-6D49-2B95-CDC9-2BA749CB2065}"/>
              </a:ext>
            </a:extLst>
          </p:cNvPr>
          <p:cNvSpPr txBox="1"/>
          <p:nvPr/>
        </p:nvSpPr>
        <p:spPr>
          <a:xfrm>
            <a:off x="7326560" y="1393775"/>
            <a:ext cx="1133872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900" dirty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290F6FCE-EC69-E785-47A5-1266E8DFD647}"/>
              </a:ext>
            </a:extLst>
          </p:cNvPr>
          <p:cNvSpPr txBox="1"/>
          <p:nvPr/>
        </p:nvSpPr>
        <p:spPr>
          <a:xfrm>
            <a:off x="6682942" y="2347862"/>
            <a:ext cx="113387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800" dirty="0">
                <a:solidFill>
                  <a:srgbClr val="92D050"/>
                </a:solidFill>
              </a:rPr>
              <a:t>?</a:t>
            </a:r>
          </a:p>
        </p:txBody>
      </p:sp>
    </p:spTree>
    <p:extLst>
      <p:ext uri="{BB962C8B-B14F-4D97-AF65-F5344CB8AC3E}">
        <p14:creationId xmlns:p14="http://schemas.microsoft.com/office/powerpoint/2010/main" val="26578060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69B710-3265-69D5-7F3B-9FA5858833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3">
            <a:extLst>
              <a:ext uri="{FF2B5EF4-FFF2-40B4-BE49-F238E27FC236}">
                <a16:creationId xmlns:a16="http://schemas.microsoft.com/office/drawing/2014/main" id="{282A53D9-2FBC-567B-030A-E1A26EB279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312" y="1311844"/>
            <a:ext cx="3291632" cy="334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GB" sz="18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New ART and PrEP</a:t>
            </a:r>
          </a:p>
          <a:p>
            <a:pPr algn="l"/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Side effects</a:t>
            </a:r>
          </a:p>
          <a:p>
            <a:pPr algn="l"/>
            <a:r>
              <a:rPr lang="en-GB" sz="18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Cure-related research</a:t>
            </a:r>
          </a:p>
          <a:p>
            <a:pPr algn="l"/>
            <a:r>
              <a:rPr lang="en-GB" sz="18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HIV and ageing</a:t>
            </a:r>
          </a:p>
          <a:p>
            <a:pPr algn="l"/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Inflammation </a:t>
            </a:r>
            <a:endParaRPr lang="en-GB" sz="1800" b="0" i="0" u="none" strike="noStrike" dirty="0">
              <a:solidFill>
                <a:srgbClr val="0E1224"/>
              </a:solidFill>
              <a:effectLst/>
              <a:latin typeface="Helvetica" pitchFamily="2" charset="0"/>
            </a:endParaRPr>
          </a:p>
          <a:p>
            <a:pPr algn="l"/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Body changes and weight</a:t>
            </a:r>
          </a:p>
          <a:p>
            <a:pPr algn="l"/>
            <a:r>
              <a:rPr lang="en-GB" sz="18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Menopause</a:t>
            </a:r>
          </a:p>
          <a:p>
            <a:pPr algn="l"/>
            <a:r>
              <a:rPr lang="en-GB" sz="1800" dirty="0" err="1">
                <a:solidFill>
                  <a:srgbClr val="0E1224"/>
                </a:solidFill>
                <a:latin typeface="Helvetica" pitchFamily="2" charset="0"/>
              </a:rPr>
              <a:t>Chemsex</a:t>
            </a:r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, alcohol, smoking</a:t>
            </a:r>
          </a:p>
          <a:p>
            <a:pPr algn="l"/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Low level viral load (LLV)</a:t>
            </a:r>
          </a:p>
          <a:p>
            <a:pPr algn="l"/>
            <a:endParaRPr lang="en-GB" sz="1800" dirty="0">
              <a:solidFill>
                <a:srgbClr val="0E1224"/>
              </a:solidFill>
              <a:latin typeface="Helvetica" pitchFamily="2" charset="0"/>
            </a:endParaRPr>
          </a:p>
          <a:p>
            <a:pPr algn="l"/>
            <a:endParaRPr lang="en-GB" sz="1800" b="0" i="0" u="none" strike="noStrike" dirty="0">
              <a:solidFill>
                <a:srgbClr val="0E1224"/>
              </a:solidFill>
              <a:effectLst/>
              <a:latin typeface="Helvetica" pitchFamily="2" charset="0"/>
            </a:endParaRPr>
          </a:p>
          <a:p>
            <a:pPr algn="l"/>
            <a:endParaRPr lang="en-GB" sz="1050" b="0" i="0" u="none" strike="noStrike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algn="l"/>
            <a:endParaRPr lang="en-GB" sz="1200" b="0" i="0" u="none" strike="noStrike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4567A9D1-812E-5BCC-63F8-57845E709A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49238"/>
            <a:ext cx="7772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C00000"/>
                </a:solidFill>
              </a:rPr>
              <a:t>Key areas for Qs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FDDAD35-A80B-A7AF-DE9C-096BA608AAEB}"/>
              </a:ext>
            </a:extLst>
          </p:cNvPr>
          <p:cNvSpPr txBox="1"/>
          <p:nvPr/>
        </p:nvSpPr>
        <p:spPr>
          <a:xfrm>
            <a:off x="7112763" y="95329"/>
            <a:ext cx="113387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800" dirty="0">
                <a:solidFill>
                  <a:srgbClr val="92D050"/>
                </a:solidFill>
              </a:rPr>
              <a:t>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269D6A6-48D9-92EE-0C45-9958E67E393D}"/>
              </a:ext>
            </a:extLst>
          </p:cNvPr>
          <p:cNvSpPr txBox="1"/>
          <p:nvPr/>
        </p:nvSpPr>
        <p:spPr>
          <a:xfrm>
            <a:off x="7533677" y="686618"/>
            <a:ext cx="1133872" cy="37702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23900" dirty="0">
                <a:solidFill>
                  <a:schemeClr val="accent1">
                    <a:lumMod val="50000"/>
                  </a:schemeClr>
                </a:solidFill>
              </a:rPr>
              <a:t>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EEA5C14-9F21-0C81-DAE8-5625340FF040}"/>
              </a:ext>
            </a:extLst>
          </p:cNvPr>
          <p:cNvSpPr txBox="1"/>
          <p:nvPr/>
        </p:nvSpPr>
        <p:spPr>
          <a:xfrm>
            <a:off x="6890059" y="1640705"/>
            <a:ext cx="1133872" cy="221599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800" dirty="0">
                <a:solidFill>
                  <a:srgbClr val="92D050"/>
                </a:solidFill>
              </a:rPr>
              <a:t>?</a:t>
            </a:r>
          </a:p>
        </p:txBody>
      </p:sp>
      <p:sp>
        <p:nvSpPr>
          <p:cNvPr id="2" name="Rectangle 3">
            <a:extLst>
              <a:ext uri="{FF2B5EF4-FFF2-40B4-BE49-F238E27FC236}">
                <a16:creationId xmlns:a16="http://schemas.microsoft.com/office/drawing/2014/main" id="{2DFB9C6D-3D23-A0AE-5308-FC83C0CD50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290648" y="1311843"/>
            <a:ext cx="3291632" cy="334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GB" sz="18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Complications: cancer, heart disease, stroke</a:t>
            </a:r>
          </a:p>
          <a:p>
            <a:pPr algn="l"/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Memory loss, Alzheimer’s, </a:t>
            </a:r>
            <a:r>
              <a:rPr lang="en-GB" sz="1800" dirty="0" err="1">
                <a:solidFill>
                  <a:srgbClr val="0E1224"/>
                </a:solidFill>
                <a:latin typeface="Helvetica" pitchFamily="2" charset="0"/>
              </a:rPr>
              <a:t>Parkinsons</a:t>
            </a:r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, independent living.</a:t>
            </a:r>
          </a:p>
          <a:p>
            <a:pPr algn="l"/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HIV and sleep (EACS guidelines).</a:t>
            </a:r>
          </a:p>
          <a:p>
            <a:pPr algn="l"/>
            <a:endParaRPr lang="en-GB" sz="1800" dirty="0">
              <a:solidFill>
                <a:srgbClr val="0E1224"/>
              </a:solidFill>
              <a:latin typeface="Helvetica" pitchFamily="2" charset="0"/>
            </a:endParaRPr>
          </a:p>
          <a:p>
            <a:pPr algn="l"/>
            <a:endParaRPr lang="en-GB" sz="1800" b="0" i="0" u="none" strike="noStrike" dirty="0">
              <a:solidFill>
                <a:srgbClr val="0E1224"/>
              </a:solidFill>
              <a:effectLst/>
              <a:latin typeface="Helvetica" pitchFamily="2" charset="0"/>
            </a:endParaRPr>
          </a:p>
          <a:p>
            <a:pPr algn="l"/>
            <a:endParaRPr lang="en-GB" sz="1050" b="0" i="0" u="none" strike="noStrike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algn="l"/>
            <a:endParaRPr lang="en-GB" sz="1200" b="0" i="0" u="none" strike="noStrike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9620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D47A80-9892-B286-F10A-42AB1F80717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3">
            <a:extLst>
              <a:ext uri="{FF2B5EF4-FFF2-40B4-BE49-F238E27FC236}">
                <a16:creationId xmlns:a16="http://schemas.microsoft.com/office/drawing/2014/main" id="{7FAB92C1-4778-CDCC-C28A-1E7339589D0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6312" y="1311844"/>
            <a:ext cx="5739904" cy="334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l"/>
            <a:r>
              <a:rPr lang="en-GB" sz="18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Do we need better meds?</a:t>
            </a:r>
          </a:p>
          <a:p>
            <a:pPr algn="l"/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Better daily options?</a:t>
            </a:r>
            <a:endParaRPr lang="en-GB" sz="1800" b="0" i="0" u="none" strike="noStrike" dirty="0">
              <a:solidFill>
                <a:srgbClr val="0E1224"/>
              </a:solidFill>
              <a:effectLst/>
              <a:latin typeface="Helvetica" pitchFamily="2" charset="0"/>
            </a:endParaRPr>
          </a:p>
          <a:p>
            <a:pPr algn="l"/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L</a:t>
            </a:r>
            <a:r>
              <a:rPr lang="en-GB" sz="18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onger-acting ART? </a:t>
            </a:r>
          </a:p>
          <a:p>
            <a:pPr lvl="1"/>
            <a:r>
              <a:rPr lang="en-GB" sz="105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oral weekly pills</a:t>
            </a:r>
          </a:p>
          <a:p>
            <a:pPr lvl="1"/>
            <a:r>
              <a:rPr lang="en-GB" sz="105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3/4/6-monthly injections.</a:t>
            </a:r>
            <a:endParaRPr lang="en-GB" sz="1050" b="0" i="0" u="none" strike="noStrike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algn="l"/>
            <a:r>
              <a:rPr lang="en-GB" sz="18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PrEP pipeline?</a:t>
            </a:r>
            <a:endParaRPr lang="en-GB" sz="1800" dirty="0">
              <a:solidFill>
                <a:srgbClr val="0E1224"/>
              </a:solidFill>
              <a:latin typeface="Helvetica" pitchFamily="2" charset="0"/>
            </a:endParaRPr>
          </a:p>
          <a:p>
            <a:pPr lvl="1"/>
            <a:r>
              <a:rPr lang="en-GB" sz="105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one pill a month – MK-8527 (</a:t>
            </a:r>
            <a:r>
              <a:rPr lang="en-GB" sz="1050" b="0" i="0" u="none" strike="noStrike" dirty="0" err="1">
                <a:solidFill>
                  <a:srgbClr val="0E1224"/>
                </a:solidFill>
                <a:effectLst/>
                <a:latin typeface="Helvetica" pitchFamily="2" charset="0"/>
              </a:rPr>
              <a:t>alimatrevir</a:t>
            </a:r>
            <a:r>
              <a:rPr lang="en-GB" sz="105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)</a:t>
            </a:r>
            <a:endParaRPr lang="en-GB" sz="1050" dirty="0">
              <a:solidFill>
                <a:srgbClr val="0E1224"/>
              </a:solidFill>
              <a:latin typeface="Helvetica" pitchFamily="2" charset="0"/>
            </a:endParaRPr>
          </a:p>
          <a:p>
            <a:pPr lvl="1"/>
            <a:r>
              <a:rPr lang="en-GB" sz="105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annual injections</a:t>
            </a:r>
            <a:r>
              <a:rPr lang="en-GB" sz="1050" dirty="0">
                <a:solidFill>
                  <a:srgbClr val="0E1224"/>
                </a:solidFill>
                <a:latin typeface="Helvetica" pitchFamily="2" charset="0"/>
              </a:rPr>
              <a:t> (</a:t>
            </a:r>
            <a:r>
              <a:rPr lang="en-GB" sz="1050" dirty="0" err="1">
                <a:solidFill>
                  <a:srgbClr val="0E1224"/>
                </a:solidFill>
                <a:latin typeface="Helvetica" pitchFamily="2" charset="0"/>
              </a:rPr>
              <a:t>lenacapavir</a:t>
            </a:r>
            <a:r>
              <a:rPr lang="en-GB" sz="1050" dirty="0">
                <a:solidFill>
                  <a:srgbClr val="0E1224"/>
                </a:solidFill>
                <a:latin typeface="Helvetica" pitchFamily="2" charset="0"/>
              </a:rPr>
              <a:t>, LEN)</a:t>
            </a:r>
            <a:endParaRPr lang="en-GB" sz="1050" b="0" i="0" u="none" strike="noStrike" dirty="0">
              <a:solidFill>
                <a:srgbClr val="0E1224"/>
              </a:solidFill>
              <a:effectLst/>
              <a:latin typeface="Helvetica" pitchFamily="2" charset="0"/>
            </a:endParaRPr>
          </a:p>
          <a:p>
            <a:r>
              <a:rPr lang="en-GB" sz="18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Pharmacology of long-acting ART and PrEP</a:t>
            </a:r>
          </a:p>
          <a:p>
            <a:pPr lvl="1"/>
            <a:r>
              <a:rPr lang="en-GB" sz="1050" dirty="0">
                <a:solidFill>
                  <a:srgbClr val="0E1224"/>
                </a:solidFill>
                <a:latin typeface="Helvetica" pitchFamily="2" charset="0"/>
              </a:rPr>
              <a:t>How long do the drugs stay in our bodies</a:t>
            </a:r>
          </a:p>
          <a:p>
            <a:pPr lvl="1"/>
            <a:r>
              <a:rPr lang="en-GB" sz="105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What about missed doses?</a:t>
            </a:r>
          </a:p>
          <a:p>
            <a:pPr lvl="1"/>
            <a:r>
              <a:rPr lang="en-GB" sz="1050" dirty="0">
                <a:solidFill>
                  <a:srgbClr val="0E1224"/>
                </a:solidFill>
                <a:latin typeface="Helvetica" pitchFamily="2" charset="0"/>
              </a:rPr>
              <a:t>D</a:t>
            </a:r>
            <a:r>
              <a:rPr lang="en-GB" sz="105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rug interactions and drug resistance: 57 contraindicated drugs for </a:t>
            </a:r>
            <a:r>
              <a:rPr lang="en-GB" sz="1050" b="0" i="0" u="none" strike="noStrike" dirty="0" err="1">
                <a:solidFill>
                  <a:srgbClr val="0E1224"/>
                </a:solidFill>
                <a:effectLst/>
                <a:latin typeface="Helvetica" pitchFamily="2" charset="0"/>
              </a:rPr>
              <a:t>lenacapavir</a:t>
            </a:r>
            <a:r>
              <a:rPr lang="en-GB" sz="105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 and more than 170 cautions about potential interactions. </a:t>
            </a:r>
          </a:p>
          <a:p>
            <a:pPr lvl="1"/>
            <a:r>
              <a:rPr lang="en-GB" sz="1050" b="0" i="0" u="none" strike="noStrike" dirty="0">
                <a:solidFill>
                  <a:srgbClr val="C8295E"/>
                </a:solidFill>
                <a:effectLst/>
                <a:latin typeface="Helvetica" pitchFamily="2" charset="0"/>
                <a:hlinkClick r:id="rId3"/>
              </a:rPr>
              <a:t>https://i-base.info/htb/53854</a:t>
            </a:r>
            <a:r>
              <a:rPr lang="en-GB" sz="105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 </a:t>
            </a:r>
            <a:endParaRPr lang="en-GB" sz="1050" b="0" i="0" u="none" strike="noStrike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algn="l"/>
            <a:endParaRPr lang="en-GB" sz="1200" b="0" i="0" u="none" strike="noStrike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81621842-4F75-D64C-E00A-2AE4F9A5348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49238"/>
            <a:ext cx="7772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C00000"/>
                </a:solidFill>
              </a:rPr>
              <a:t>1. New drugs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42ADF2EF-F40F-49F3-90BF-F8BFEF724E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16216" y="729882"/>
            <a:ext cx="1973276" cy="142753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7117885-7BE9-DEF7-536F-B841FDE1E9F9}"/>
              </a:ext>
            </a:extLst>
          </p:cNvPr>
          <p:cNvSpPr txBox="1"/>
          <p:nvPr/>
        </p:nvSpPr>
        <p:spPr>
          <a:xfrm>
            <a:off x="6372200" y="2263973"/>
            <a:ext cx="2448272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4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BIC/LEN, </a:t>
            </a:r>
            <a:r>
              <a:rPr lang="en-GB" sz="1400" b="0" i="0" u="none" strike="noStrike" dirty="0" err="1">
                <a:solidFill>
                  <a:srgbClr val="0E1224"/>
                </a:solidFill>
                <a:effectLst/>
                <a:latin typeface="Helvetica" pitchFamily="2" charset="0"/>
              </a:rPr>
              <a:t>Biktarvy</a:t>
            </a:r>
            <a:r>
              <a:rPr lang="en-GB" sz="14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, </a:t>
            </a:r>
            <a:r>
              <a:rPr lang="en-GB" sz="1400" b="0" i="0" u="none" strike="noStrike" dirty="0" err="1">
                <a:solidFill>
                  <a:srgbClr val="0E1224"/>
                </a:solidFill>
                <a:effectLst/>
                <a:latin typeface="Helvetica" pitchFamily="2" charset="0"/>
              </a:rPr>
              <a:t>Triumeq</a:t>
            </a:r>
            <a:endParaRPr lang="en-GB" sz="1400" b="0" i="0" u="none" strike="noStrike" dirty="0">
              <a:solidFill>
                <a:srgbClr val="0E1224"/>
              </a:solidFill>
              <a:effectLst/>
              <a:latin typeface="Helvetica" pitchFamily="2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ED08738F-60C4-E4B0-8034-0502FFA31E1E}"/>
              </a:ext>
            </a:extLst>
          </p:cNvPr>
          <p:cNvSpPr txBox="1"/>
          <p:nvPr/>
        </p:nvSpPr>
        <p:spPr>
          <a:xfrm>
            <a:off x="8367688" y="1311844"/>
            <a:ext cx="576064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en-GB" sz="1400" b="0" i="0" u="none" strike="noStrike" dirty="0" err="1">
                <a:solidFill>
                  <a:srgbClr val="0E1224"/>
                </a:solidFill>
                <a:effectLst/>
                <a:latin typeface="Helvetica" pitchFamily="2" charset="0"/>
              </a:rPr>
              <a:t>cms</a:t>
            </a:r>
            <a:endParaRPr lang="en-GB" sz="1400" b="0" i="0" u="none" strike="noStrike" dirty="0">
              <a:solidFill>
                <a:srgbClr val="0E1224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888237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784C65-56F6-EFA1-97E7-13FB43D07FA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3">
            <a:extLst>
              <a:ext uri="{FF2B5EF4-FFF2-40B4-BE49-F238E27FC236}">
                <a16:creationId xmlns:a16="http://schemas.microsoft.com/office/drawing/2014/main" id="{ECDCF9EA-86B7-734A-0F97-E28A6FEA052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5576" y="483518"/>
            <a:ext cx="8064896" cy="43924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l">
              <a:buNone/>
            </a:pPr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Daily oral 	BIC/LEN for complex 		Ph3 week 48</a:t>
            </a:r>
          </a:p>
          <a:p>
            <a:pPr marL="0" indent="0" algn="l">
              <a:buNone/>
            </a:pPr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		DOR/ISL                        		US approval April 2026</a:t>
            </a:r>
          </a:p>
          <a:p>
            <a:pPr marL="0" indent="0" algn="l">
              <a:buNone/>
            </a:pPr>
            <a:r>
              <a:rPr lang="en-GB" sz="18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Weekly oral	ISL/LEN                        		Ph3 week 48</a:t>
            </a:r>
          </a:p>
          <a:p>
            <a:pPr marL="0" indent="0" algn="l">
              <a:buNone/>
            </a:pPr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                          	ISL/ULO </a:t>
            </a:r>
            <a:r>
              <a:rPr lang="en-GB" sz="1800" b="0" i="0" u="none" strike="noStrike" dirty="0">
                <a:solidFill>
                  <a:srgbClr val="222222"/>
                </a:solidFill>
                <a:effectLst/>
                <a:latin typeface="Helvetica Neue" panose="02000503000000020004" pitchFamily="2" charset="0"/>
              </a:rPr>
              <a:t>(</a:t>
            </a:r>
            <a:r>
              <a:rPr lang="en-GB" sz="1800" b="0" i="0" u="none" strike="noStrike" dirty="0" err="1">
                <a:solidFill>
                  <a:srgbClr val="222222"/>
                </a:solidFill>
                <a:effectLst/>
                <a:latin typeface="Helvetica Neue" panose="02000503000000020004" pitchFamily="2" charset="0"/>
              </a:rPr>
              <a:t>islatravir+ulonivirine</a:t>
            </a:r>
            <a:r>
              <a:rPr lang="en-GB" sz="1800" dirty="0">
                <a:solidFill>
                  <a:srgbClr val="222222"/>
                </a:solidFill>
                <a:latin typeface="Helvetica Neue" panose="02000503000000020004" pitchFamily="2" charset="0"/>
              </a:rPr>
              <a:t>)   </a:t>
            </a:r>
            <a:r>
              <a:rPr lang="en-GB" sz="1200" dirty="0">
                <a:solidFill>
                  <a:srgbClr val="222222"/>
                </a:solidFill>
                <a:latin typeface="Helvetica Neue" panose="02000503000000020004" pitchFamily="2" charset="0"/>
              </a:rPr>
              <a:t>	</a:t>
            </a:r>
            <a:r>
              <a:rPr lang="en-GB" sz="1800" dirty="0">
                <a:solidFill>
                  <a:srgbClr val="222222"/>
                </a:solidFill>
                <a:latin typeface="Helvetica Neue" panose="02000503000000020004" pitchFamily="2" charset="0"/>
              </a:rPr>
              <a:t>Early phase</a:t>
            </a:r>
            <a:endParaRPr lang="en-GB" b="0" i="0" u="none" strike="noStrike" dirty="0">
              <a:solidFill>
                <a:srgbClr val="0E1224"/>
              </a:solidFill>
              <a:effectLst/>
              <a:latin typeface="Helvetica" pitchFamily="2" charset="0"/>
            </a:endParaRPr>
          </a:p>
          <a:p>
            <a:pPr marL="0" indent="0">
              <a:buNone/>
            </a:pPr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4 monthly inject   	</a:t>
            </a:r>
            <a:r>
              <a:rPr lang="en-GB" sz="1800" dirty="0" err="1">
                <a:solidFill>
                  <a:srgbClr val="0E1224"/>
                </a:solidFill>
                <a:latin typeface="Helvetica" pitchFamily="2" charset="0"/>
              </a:rPr>
              <a:t>bNAb</a:t>
            </a:r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 </a:t>
            </a:r>
            <a:r>
              <a:rPr lang="en-GB" sz="1800" i="0" u="none" strike="noStrike" dirty="0" err="1">
                <a:solidFill>
                  <a:srgbClr val="222222"/>
                </a:solidFill>
                <a:effectLst/>
                <a:latin typeface="Helvetica Neue" panose="02000503000000020004" pitchFamily="2" charset="0"/>
              </a:rPr>
              <a:t>lotivibart</a:t>
            </a:r>
            <a:r>
              <a:rPr lang="en-GB" sz="1800" dirty="0">
                <a:solidFill>
                  <a:srgbClr val="222222"/>
                </a:solidFill>
                <a:latin typeface="Helvetica Neue" panose="02000503000000020004" pitchFamily="2" charset="0"/>
              </a:rPr>
              <a:t> (N6LS)</a:t>
            </a:r>
          </a:p>
          <a:p>
            <a:pPr marL="0" indent="0">
              <a:buNone/>
            </a:pPr>
            <a:r>
              <a:rPr lang="en-GB" sz="1800" dirty="0">
                <a:solidFill>
                  <a:srgbClr val="222222"/>
                </a:solidFill>
                <a:latin typeface="Helvetica Neue" panose="02000503000000020004" pitchFamily="2" charset="0"/>
              </a:rPr>
              <a:t>4 mo. cabotegravir</a:t>
            </a:r>
            <a:endParaRPr lang="en-GB" sz="1800" b="0" i="0" u="none" strike="noStrike" dirty="0">
              <a:solidFill>
                <a:srgbClr val="0E1224"/>
              </a:solidFill>
              <a:effectLst/>
              <a:latin typeface="Helvetica" pitchFamily="2" charset="0"/>
            </a:endParaRPr>
          </a:p>
          <a:p>
            <a:pPr marL="0" indent="0">
              <a:buNone/>
            </a:pPr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6 monthly inject   	</a:t>
            </a:r>
            <a:r>
              <a:rPr lang="en-GB" sz="1800" i="0" u="none" strike="noStrike" dirty="0" err="1">
                <a:solidFill>
                  <a:srgbClr val="222222"/>
                </a:solidFill>
                <a:effectLst/>
                <a:latin typeface="Helvetica Neue" panose="02000503000000020004" pitchFamily="2" charset="0"/>
              </a:rPr>
              <a:t>bNAbs</a:t>
            </a:r>
            <a:r>
              <a:rPr lang="en-GB" sz="1800" i="0" u="none" strike="noStrike" dirty="0">
                <a:solidFill>
                  <a:srgbClr val="222222"/>
                </a:solidFill>
                <a:effectLst/>
                <a:latin typeface="Helvetica Neue" panose="02000503000000020004" pitchFamily="2" charset="0"/>
              </a:rPr>
              <a:t> (TAB+ZAB) + LEN		Phase 2</a:t>
            </a:r>
            <a:endParaRPr lang="en-GB" sz="1800" b="0" i="0" u="none" strike="noStrike" dirty="0">
              <a:solidFill>
                <a:srgbClr val="0E1224"/>
              </a:solidFill>
              <a:effectLst/>
              <a:latin typeface="Helvetica" pitchFamily="2" charset="0"/>
            </a:endParaRPr>
          </a:p>
          <a:p>
            <a:pPr marL="0" indent="0" algn="l">
              <a:buNone/>
            </a:pPr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6 monthly inject 	</a:t>
            </a:r>
            <a:r>
              <a:rPr lang="en-GB" sz="18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GS-3242 integrase                   	Phase 2 (with LEN)</a:t>
            </a:r>
          </a:p>
          <a:p>
            <a:pPr marL="0" indent="0">
              <a:buNone/>
            </a:pPr>
            <a:r>
              <a:rPr lang="en-GB" sz="18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1,2,4,6 monthly	VH-184 integrase            		</a:t>
            </a:r>
            <a:r>
              <a:rPr lang="en-GB" sz="1800" i="0" u="none" strike="noStrike" dirty="0">
                <a:solidFill>
                  <a:srgbClr val="222222"/>
                </a:solidFill>
                <a:effectLst/>
                <a:latin typeface="Helvetica Neue" panose="02000503000000020004" pitchFamily="2" charset="0"/>
              </a:rPr>
              <a:t>Phase 2</a:t>
            </a:r>
            <a:endParaRPr lang="en-GB" sz="1800" b="0" i="0" u="none" strike="noStrike" dirty="0">
              <a:solidFill>
                <a:srgbClr val="0E1224"/>
              </a:solidFill>
              <a:effectLst/>
              <a:latin typeface="Helvetica" pitchFamily="2" charset="0"/>
            </a:endParaRPr>
          </a:p>
          <a:p>
            <a:pPr marL="0" indent="0" algn="l">
              <a:buNone/>
            </a:pPr>
            <a:r>
              <a:rPr lang="en-GB" sz="18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6 monthly	VH-499 capsid			Phase 2</a:t>
            </a:r>
          </a:p>
          <a:p>
            <a:pPr marL="0" indent="0" algn="l">
              <a:buNone/>
            </a:pPr>
            <a:endParaRPr lang="en-GB" sz="1400" dirty="0">
              <a:solidFill>
                <a:srgbClr val="0E1224"/>
              </a:solidFill>
              <a:latin typeface="Helvetica" pitchFamily="2" charset="0"/>
            </a:endParaRPr>
          </a:p>
          <a:p>
            <a:pPr marL="0" indent="0" algn="l">
              <a:buNone/>
            </a:pPr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PrEP monthly oral 	MK-8527 (</a:t>
            </a:r>
            <a:r>
              <a:rPr lang="en-GB" sz="1800" dirty="0" err="1">
                <a:solidFill>
                  <a:srgbClr val="0E1224"/>
                </a:solidFill>
                <a:latin typeface="Helvetica" pitchFamily="2" charset="0"/>
              </a:rPr>
              <a:t>alimatrevir</a:t>
            </a:r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)   	Phase 3</a:t>
            </a:r>
          </a:p>
          <a:p>
            <a:pPr marL="0" indent="0" algn="l">
              <a:buNone/>
            </a:pPr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PrEP annual injections 	</a:t>
            </a:r>
            <a:r>
              <a:rPr lang="en-GB" sz="1800" dirty="0" err="1">
                <a:solidFill>
                  <a:srgbClr val="0E1224"/>
                </a:solidFill>
                <a:latin typeface="Helvetica" pitchFamily="2" charset="0"/>
              </a:rPr>
              <a:t>lenacapavir</a:t>
            </a:r>
            <a:r>
              <a:rPr lang="en-GB" sz="1800" dirty="0">
                <a:solidFill>
                  <a:srgbClr val="0E1224"/>
                </a:solidFill>
                <a:latin typeface="Helvetica" pitchFamily="2" charset="0"/>
              </a:rPr>
              <a:t> (LEN)        	Phase 2</a:t>
            </a:r>
          </a:p>
          <a:p>
            <a:pPr marL="0" indent="0" algn="l">
              <a:buNone/>
            </a:pPr>
            <a:endParaRPr lang="en-GB" sz="1200" b="0" i="0" u="none" strike="noStrike" dirty="0">
              <a:solidFill>
                <a:srgbClr val="000000"/>
              </a:solidFill>
              <a:effectLst/>
              <a:latin typeface="Helvetica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191922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80FBB2-28AF-44A0-A3D2-B8C7812BD36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3">
            <a:extLst>
              <a:ext uri="{FF2B5EF4-FFF2-40B4-BE49-F238E27FC236}">
                <a16:creationId xmlns:a16="http://schemas.microsoft.com/office/drawing/2014/main" id="{BC103F18-89B1-B19D-1990-F0509E5EB3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177" y="1203325"/>
            <a:ext cx="7151184" cy="334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r>
              <a:rPr lang="en-GB" sz="24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How important is a cure?</a:t>
            </a:r>
          </a:p>
          <a:p>
            <a:r>
              <a:rPr lang="en-GB" altLang="en-US" sz="2400" dirty="0">
                <a:solidFill>
                  <a:srgbClr val="0E1224"/>
                </a:solidFill>
                <a:latin typeface="Helvetica" pitchFamily="2" charset="0"/>
              </a:rPr>
              <a:t>For a few people, some people or all people?</a:t>
            </a:r>
          </a:p>
          <a:p>
            <a:r>
              <a:rPr lang="en-GB" altLang="en-US" sz="2400" dirty="0">
                <a:solidFill>
                  <a:srgbClr val="0E1224"/>
                </a:solidFill>
                <a:latin typeface="Helvetica" pitchFamily="2" charset="0"/>
              </a:rPr>
              <a:t>Priority for children or oldest?</a:t>
            </a:r>
          </a:p>
          <a:p>
            <a:r>
              <a:rPr lang="en-GB" altLang="en-US" sz="2400" dirty="0">
                <a:solidFill>
                  <a:srgbClr val="0E1224"/>
                </a:solidFill>
                <a:latin typeface="Helvetica" pitchFamily="2" charset="0"/>
              </a:rPr>
              <a:t>How relatively important?</a:t>
            </a:r>
          </a:p>
          <a:p>
            <a:r>
              <a:rPr lang="en-GB" altLang="en-US" sz="2400" dirty="0">
                <a:solidFill>
                  <a:srgbClr val="0E1224"/>
                </a:solidFill>
                <a:latin typeface="Helvetica" pitchFamily="2" charset="0"/>
              </a:rPr>
              <a:t>Exciting results with </a:t>
            </a:r>
            <a:r>
              <a:rPr lang="en-GB" altLang="en-US" sz="2400" dirty="0" err="1">
                <a:solidFill>
                  <a:srgbClr val="0E1224"/>
                </a:solidFill>
                <a:latin typeface="Helvetica" pitchFamily="2" charset="0"/>
              </a:rPr>
              <a:t>bNAbs</a:t>
            </a:r>
            <a:r>
              <a:rPr lang="en-GB" altLang="en-US" sz="2400" dirty="0">
                <a:solidFill>
                  <a:srgbClr val="0E1224"/>
                </a:solidFill>
                <a:latin typeface="Helvetica" pitchFamily="2" charset="0"/>
              </a:rPr>
              <a:t> – but need a sensitivity test first and need better </a:t>
            </a:r>
            <a:r>
              <a:rPr lang="en-GB" altLang="en-US" sz="2400" dirty="0" err="1">
                <a:solidFill>
                  <a:srgbClr val="0E1224"/>
                </a:solidFill>
                <a:latin typeface="Helvetica" pitchFamily="2" charset="0"/>
              </a:rPr>
              <a:t>bNAbs</a:t>
            </a:r>
            <a:r>
              <a:rPr lang="en-GB" altLang="en-US" sz="2400" dirty="0">
                <a:solidFill>
                  <a:srgbClr val="0E1224"/>
                </a:solidFill>
                <a:latin typeface="Helvetica" pitchFamily="2" charset="0"/>
              </a:rPr>
              <a:t>.</a:t>
            </a:r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AA662A1C-EC0C-3548-79FA-600F9B53F74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49238"/>
            <a:ext cx="7772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C00000"/>
                </a:solidFill>
              </a:rPr>
              <a:t>2. Cure-related research</a:t>
            </a:r>
          </a:p>
        </p:txBody>
      </p:sp>
    </p:spTree>
    <p:extLst>
      <p:ext uri="{BB962C8B-B14F-4D97-AF65-F5344CB8AC3E}">
        <p14:creationId xmlns:p14="http://schemas.microsoft.com/office/powerpoint/2010/main" val="24510295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9682252-1EBC-7D1B-DE39-357D5BE44E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5" name="Rectangle 3">
            <a:extLst>
              <a:ext uri="{FF2B5EF4-FFF2-40B4-BE49-F238E27FC236}">
                <a16:creationId xmlns:a16="http://schemas.microsoft.com/office/drawing/2014/main" id="{06B3BA65-FA09-1C86-7005-8A8C511C631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61176" y="1203325"/>
            <a:ext cx="8087287" cy="3348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457200" indent="-457200"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marL="0" indent="0" algn="l">
              <a:buNone/>
            </a:pPr>
            <a:r>
              <a:rPr lang="en-GB" sz="20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RIO study – UK (n=68): after 2 years 7 vs 2 have undetectable VL</a:t>
            </a:r>
            <a:endParaRPr lang="en-GB" sz="2000" b="0" i="0" u="none" strike="noStrike" dirty="0">
              <a:solidFill>
                <a:srgbClr val="000000"/>
              </a:solidFill>
              <a:effectLst/>
              <a:latin typeface="Helvetica" pitchFamily="2" charset="0"/>
            </a:endParaRPr>
          </a:p>
          <a:p>
            <a:pPr marL="0" indent="0">
              <a:buNone/>
            </a:pPr>
            <a:endParaRPr lang="en-US" altLang="en-US" sz="4000" dirty="0"/>
          </a:p>
        </p:txBody>
      </p:sp>
      <p:sp>
        <p:nvSpPr>
          <p:cNvPr id="6146" name="Rectangle 2">
            <a:extLst>
              <a:ext uri="{FF2B5EF4-FFF2-40B4-BE49-F238E27FC236}">
                <a16:creationId xmlns:a16="http://schemas.microsoft.com/office/drawing/2014/main" id="{B9F1EFC3-40B9-B56E-6B79-8231D588E9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552" y="249238"/>
            <a:ext cx="7772400" cy="9540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spcBef>
                <a:spcPct val="20000"/>
              </a:spcBef>
              <a:buChar char="•"/>
              <a:defRPr sz="32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rgbClr val="2D2D8A"/>
                </a:solidFill>
                <a:latin typeface="Arial" panose="020B0604020202020204" pitchFamily="34" charset="0"/>
                <a:ea typeface="ＭＳ Ｐゴシック" panose="020B0600070205080204" pitchFamily="34" charset="-128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en-US" altLang="en-US" sz="4400" dirty="0">
                <a:solidFill>
                  <a:srgbClr val="C00000"/>
                </a:solidFill>
              </a:rPr>
              <a:t>2. Cure-related research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D3ABDDDB-3C62-9595-EE3C-F201C1EFFD8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9552" y="1923678"/>
            <a:ext cx="3214323" cy="247255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DB7AF4B1-3728-1C48-BD6C-50B088A227F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283564" y="1705245"/>
            <a:ext cx="4227455" cy="26760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14AE013-6F98-647C-B71A-3904B9EFBA36}"/>
              </a:ext>
            </a:extLst>
          </p:cNvPr>
          <p:cNvSpPr txBox="1"/>
          <p:nvPr/>
        </p:nvSpPr>
        <p:spPr>
          <a:xfrm>
            <a:off x="3995936" y="4501276"/>
            <a:ext cx="4572000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/>
            <a:r>
              <a:rPr lang="en-GB" sz="1200" b="0" i="0" u="none" strike="noStrike" dirty="0">
                <a:solidFill>
                  <a:srgbClr val="0E1224"/>
                </a:solidFill>
                <a:effectLst/>
                <a:latin typeface="Helvetica" pitchFamily="2" charset="0"/>
              </a:rPr>
              <a:t>Lee M et al, Lancet HIV, May 2026</a:t>
            </a:r>
            <a:endParaRPr lang="en-US" sz="1200" dirty="0"/>
          </a:p>
        </p:txBody>
      </p:sp>
    </p:spTree>
    <p:extLst>
      <p:ext uri="{BB962C8B-B14F-4D97-AF65-F5344CB8AC3E}">
        <p14:creationId xmlns:p14="http://schemas.microsoft.com/office/powerpoint/2010/main" val="528219499"/>
      </p:ext>
    </p:extLst>
  </p:cSld>
  <p:clrMapOvr>
    <a:masterClrMapping/>
  </p:clrMapOvr>
</p:sld>
</file>

<file path=ppt/theme/theme1.xml><?xml version="1.0" encoding="utf-8"?>
<a:theme xmlns:a="http://schemas.openxmlformats.org/drawingml/2006/main" name="Blank Presentation">
  <a:themeElements>
    <a:clrScheme name="Blank Presentatio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Blank Presentation">
      <a:majorFont>
        <a:latin typeface="Arial"/>
        <a:ea typeface="ＭＳ Ｐゴシック"/>
        <a:cs typeface="ＭＳ Ｐゴシック"/>
      </a:majorFont>
      <a:minorFont>
        <a:latin typeface="Arial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  <a:cs typeface="ＭＳ Ｐゴシック" charset="-128"/>
          </a:defRPr>
        </a:defPPr>
      </a:lstStyle>
    </a:lnDef>
  </a:objectDefaults>
  <a:extraClrSchemeLst>
    <a:extraClrScheme>
      <a:clrScheme name="Blank Presentatio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ank Presentatio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713E39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BBAFAE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ank Presentatio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32135</TotalTime>
  <Words>1177</Words>
  <Application>Microsoft Macintosh PowerPoint</Application>
  <PresentationFormat>On-screen Show (16:9)</PresentationFormat>
  <Paragraphs>182</Paragraphs>
  <Slides>21</Slides>
  <Notes>21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Helvetica</vt:lpstr>
      <vt:lpstr>Helvetica Neue</vt:lpstr>
      <vt:lpstr>Helvetica, Helvetica, Arial, sans-serif</vt:lpstr>
      <vt:lpstr>Blank Presentation</vt:lpstr>
      <vt:lpstr>National conference of people living with HIV: 13 June 2026  Treatment update and Q&amp;A  Are treatment issues  still important for HIV?     Angelina Namiba, 4MMM network    Simon Collins, i-Base.info 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Admin admin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 admin</dc:creator>
  <cp:lastModifiedBy>simon collins</cp:lastModifiedBy>
  <cp:revision>754</cp:revision>
  <cp:lastPrinted>2026-06-12T21:32:53Z</cp:lastPrinted>
  <dcterms:created xsi:type="dcterms:W3CDTF">2010-02-24T16:57:07Z</dcterms:created>
  <dcterms:modified xsi:type="dcterms:W3CDTF">2026-06-14T12:25:30Z</dcterms:modified>
</cp:coreProperties>
</file>