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679" r:id="rId3"/>
    <p:sldId id="697" r:id="rId4"/>
    <p:sldId id="686" r:id="rId5"/>
    <p:sldId id="687" r:id="rId6"/>
    <p:sldId id="688" r:id="rId7"/>
    <p:sldId id="678" r:id="rId8"/>
    <p:sldId id="696" r:id="rId9"/>
    <p:sldId id="685" r:id="rId10"/>
    <p:sldId id="699" r:id="rId11"/>
    <p:sldId id="698" r:id="rId12"/>
    <p:sldId id="695" r:id="rId13"/>
    <p:sldId id="2145707317" r:id="rId14"/>
    <p:sldId id="2145707307" r:id="rId15"/>
    <p:sldId id="2145707309" r:id="rId16"/>
    <p:sldId id="2145707310" r:id="rId17"/>
    <p:sldId id="2145707312" r:id="rId18"/>
    <p:sldId id="2145707315" r:id="rId19"/>
    <p:sldId id="2145707318" r:id="rId20"/>
    <p:sldId id="285" r:id="rId21"/>
    <p:sldId id="267" r:id="rId22"/>
    <p:sldId id="297" r:id="rId23"/>
    <p:sldId id="2145707306" r:id="rId24"/>
    <p:sldId id="2145707319" r:id="rId25"/>
    <p:sldId id="2145707322" r:id="rId26"/>
    <p:sldId id="2145707323" r:id="rId27"/>
    <p:sldId id="2145707321" r:id="rId28"/>
    <p:sldId id="694" r:id="rId29"/>
    <p:sldId id="2145707311" r:id="rId30"/>
    <p:sldId id="2145707313" r:id="rId31"/>
    <p:sldId id="2145707314" r:id="rId32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75"/>
    <p:restoredTop sz="82041"/>
  </p:normalViewPr>
  <p:slideViewPr>
    <p:cSldViewPr>
      <p:cViewPr varScale="1">
        <p:scale>
          <a:sx n="133" d="100"/>
          <a:sy n="133" d="100"/>
        </p:scale>
        <p:origin x="1216" y="1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04" y="30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65" d="100"/>
          <a:sy n="165" d="100"/>
        </p:scale>
        <p:origin x="-1088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B97DF85-792D-3458-2652-4F07D89CBED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CF752E-63BB-4457-F7BF-2BDD5D49F91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22BFF91-84A5-0746-837E-88E380D34C11}" type="datetimeFigureOut">
              <a:rPr lang="en-US" altLang="en-US"/>
              <a:pPr>
                <a:defRPr/>
              </a:pPr>
              <a:t>8/14/26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A8D1E7-BAFB-F036-3ED9-0E219E8B08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65CF12-0136-40A3-343A-6F72548833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9683E4D-F7E0-4844-A174-F07087680B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3BAF1338-2825-61C4-E9FB-C1CE505CAF3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B0AE1F4A-C805-2300-8316-2F4ABA27850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145DAB74-D10E-DA9B-428A-F989208A92F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F45CDD3E-D024-BF60-DC5B-69663E1C461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D3A5E1CE-F25F-4D68-A8A0-5A11FE12782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0DBF1024-1281-DAC8-29F8-771068BD3A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1E1ECAF-FAEC-5946-9A7E-8EED4258857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Slide Image Placeholder 1">
            <a:extLst>
              <a:ext uri="{FF2B5EF4-FFF2-40B4-BE49-F238E27FC236}">
                <a16:creationId xmlns:a16="http://schemas.microsoft.com/office/drawing/2014/main" id="{06B9171F-D858-7398-3E6F-CB00BE05CF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2" name="Notes Placeholder 2">
            <a:extLst>
              <a:ext uri="{FF2B5EF4-FFF2-40B4-BE49-F238E27FC236}">
                <a16:creationId xmlns:a16="http://schemas.microsoft.com/office/drawing/2014/main" id="{E9A1F3EA-347A-1ECA-C614-BEE52E2B3A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Thank you for the chance to talk.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r>
              <a:rPr lang="en-US" altLang="en-US" dirty="0">
                <a:latin typeface="Arial" panose="020B0604020202020204" pitchFamily="34" charset="0"/>
                <a:ea typeface="ＭＳ Ｐゴシック" panose="020B0600070205080204" pitchFamily="34" charset="-128"/>
              </a:rPr>
              <a:t>This is a really dynamic part of research</a:t>
            </a:r>
          </a:p>
          <a:p>
            <a:endParaRPr lang="en-US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123" name="Slide Number Placeholder 3">
            <a:extLst>
              <a:ext uri="{FF2B5EF4-FFF2-40B4-BE49-F238E27FC236}">
                <a16:creationId xmlns:a16="http://schemas.microsoft.com/office/drawing/2014/main" id="{54C401AD-8A27-1F57-6CB0-E1B35AD7A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7D84C83-5E6C-194B-8BD7-6545D81CEB48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230A1-5A34-260F-C3D8-4D8096670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7C73E58B-6057-EADC-7F36-5375D98D6A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EC505E2D-5173-309E-9D80-F64D7A402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C17FA4D0-F745-23AF-5199-64068AE35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590098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9F8A3-F617-59AA-0CF5-39F9C7CD9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9AE62384-90F6-35C7-9449-E2422D070CB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97EB78E4-B91B-37E8-0BA9-E149088B5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609CD67E-0901-D5B6-C608-BEBF4502EB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6627131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25C06-07CC-0CDF-D8C6-40C5EBFC08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28519478-D362-B1CD-D443-93458705AF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4BDA5CB0-1935-71F8-AB6B-5F018E9241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13C69106-0C01-3A15-688B-D569D669EB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41784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9E080C-36AD-2DC1-F976-32656DAA6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FACBC340-8103-D12E-23D0-3B7DE918FF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2E522166-434B-9E66-8927-4FAF89C175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endParaRPr lang="en-US" altLang="en-US" sz="1400" dirty="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6EF49B6F-9EAD-9C6A-D855-A9952EC06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87990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D1AD9-3422-7EBD-DFB1-AF5C4947B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213D0801-F91C-3F0A-8A5A-79BB997295B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2AB82D18-1404-6F92-C8BC-D9920AE1E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GB" altLang="en-US" sz="1400" dirty="0">
                <a:solidFill>
                  <a:srgbClr val="FF0000"/>
                </a:solidFill>
                <a:latin typeface="Helvetica" pitchFamily="2" charset="0"/>
              </a:rPr>
              <a:t>Six themes – all connected and overlapping</a:t>
            </a:r>
            <a:endParaRPr lang="en-US" altLang="en-US" sz="1400" dirty="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2C84E831-A96E-2119-7DF6-3B27B2BF77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864445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6392FF-C37F-E44D-6A82-AEEE9C1F7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8ABB3404-D313-7261-694D-B2F26EDC59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97F7B8C9-6BC7-BBDD-BC74-AFF8D14EE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5E53023B-EE2A-AEEB-C11D-7257138C36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490594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E7726-79AE-BB68-8C38-3CE9C80E6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DB3A0B7B-1D8B-8BF0-85C0-EC37D3EDED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F8629BD5-ABC3-BA04-7A19-03F9AFC144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E19086E4-7695-A929-6F02-7284948BF8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805943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35015-E80D-4333-6BC1-DF2725999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FCDE6D2A-833E-D345-18F7-556DBFCC9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3CBF19DE-7E18-8A2B-1EE7-A55BECAEE7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203A0CB7-B1DF-CC55-2402-F68A18AD05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80336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BD66D8-0B8B-7269-3FDE-C01B34617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5276ED59-D754-02C5-9E9C-CF2AAA0C9C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E46B8FF8-DE04-C74C-D9EC-D92329926D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A31CFBD5-5DF3-C194-2016-F0324045A1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218637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86CD-796C-C015-A076-D7EC04EA71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22D6830D-4DF1-675C-EAEC-30F6749876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7E10B1D8-D11F-527B-7AC5-C8481409A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395D34EF-4AAB-2F91-FAAE-0CFB965621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782573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23143-DA95-4C7C-CAB0-2309CA99F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D95DBDA8-0E98-63DC-D934-3DA428F196B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8C53FCBC-B4FA-C52C-4B35-E61270EB6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GB" altLang="en-US" sz="1400" dirty="0">
                <a:solidFill>
                  <a:srgbClr val="FF0000"/>
                </a:solidFill>
                <a:latin typeface="Helvetica" pitchFamily="2" charset="0"/>
              </a:rPr>
              <a:t>Six themes – all connected and overlapping</a:t>
            </a:r>
            <a:endParaRPr lang="en-US" altLang="en-US" sz="1400" dirty="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A2F8589B-AFAE-EF1B-FD12-D54C76D23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403734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1FFE4-9F37-06EC-38D1-3184A928D0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3262425A-A573-8B62-D17B-954378FB3B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A1FF532A-3D35-5225-1E96-1AB55A578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91B976B4-0549-0764-4986-5CC10F66CD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464080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9827AD-7144-34B2-5E68-FF03496DE9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66E94D36-57CA-691B-1493-E2A2B1454B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B3BFFC3B-7B91-6FDF-CE57-90037F484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1C609A62-44AB-3ADC-0374-B55D3A7271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582314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E6179-B2AB-D8E5-C17B-2671860D7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89E7B92D-BD82-46A9-0295-E1C824BD69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DC5B78D7-FE7F-B4DD-A753-E05FC242C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C36E947B-5186-B279-AA10-7D98C490E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0437087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71A6F-9CD1-1B9F-6E27-0CF7DC984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8026735F-FE62-6903-A9E5-85A10C25B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3A3714DE-61B5-205C-A3DC-135C14C1A7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A66A95C2-BFD7-8B2E-C10B-DE5642018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954677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3A733-B73E-17C5-9C4E-0FFEE5A4F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DDE30881-F429-F747-1207-543ACD84D3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6780FA93-8A0D-147A-7604-BC9E1482F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8DD8FD87-22CD-D1B3-E547-825ADD3B83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585655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055207-E484-45E8-4C3E-D2E0A4C49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417E8909-3FAA-178D-A989-2535B1F6E3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E73871A4-D767-D1EE-71EA-70AC73CB5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30A75EF7-4430-AA9C-081C-9D298C3A5B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7414221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735D5-1698-24FD-5218-1D839D38A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7729DA56-51EC-BFBB-CF73-A9A2463313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AA0B9FFA-BBE3-0E9D-552A-AA3A7C64CD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C90D6C4A-FED5-8C59-5240-A743B6B7C2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202570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2EA04-A8D5-A92E-4558-2431C3D5A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8B8A5-C6FD-3285-0F1B-F3581EF17F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11F385-079D-3833-6424-CFADC8887B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331451-1162-3CD1-5676-2753F49F8A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28B4F5-EA27-244B-8CE8-6D340654FF5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4603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07802C-CD8A-1F7C-39F1-3E9FE45D9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92F21E-B201-8813-AA28-2D784AEFE8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412627-3EEB-3477-8348-A6CC25942F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1A3A9-79A5-B542-A2FC-F28ACA655D2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7177137-FF23-724B-9363-8F5AC2390D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97777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19517-88FE-A438-C215-5307A9158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1D01823D-BCD6-65ED-96BB-031F53AB79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AB30D6C1-9836-734D-A62E-89FD55257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C2162D7D-0BD1-562E-A010-2DF4510989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3257722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304631-97F9-6141-14C2-493B9B4CF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1BF21506-92CF-B3A8-D145-037D05866C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6760D235-C099-8C1E-4E2A-E06AA1544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206A0652-AD10-A8AD-2AB5-5D7AE33E4E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5840145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D6C16-8028-8C78-8FFF-6AB4CB731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B74B73B9-EB9F-8D4C-FCD1-C0A8999BB4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83E26414-A062-85A3-0BBD-39958A0EE4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AF0B0881-9D24-B237-E55F-4350C101C3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046559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B9DDDA-F7FA-DBA4-39AB-AB822C67A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7207DE6D-1099-7CC8-3AD4-7D3DFAD984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3B246025-A31B-B708-EDA3-42F6F166C5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E53FD434-95FD-6432-2047-05292E487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27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1855773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D84FE9-2CC2-836F-7FA7-504A6B6E3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64FBC86D-7FF4-0476-1561-5F501FA8A4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DFC83CD2-F2A5-40F1-07B2-57516BE973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GB" altLang="en-US" sz="1400" dirty="0">
                <a:solidFill>
                  <a:srgbClr val="FF0000"/>
                </a:solidFill>
                <a:latin typeface="Helvetica" pitchFamily="2" charset="0"/>
              </a:rPr>
              <a:t>Six themes – all connected and overlapping</a:t>
            </a:r>
            <a:endParaRPr lang="en-US" altLang="en-US" sz="1400" dirty="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59195DB0-666C-2DF4-249E-92FE81EC93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28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01934172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C0AAA5-BFB9-FD6B-3B97-CF95D7AC7E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972265D8-CF3C-CD31-BC6E-F2BA18A68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30DFF2E3-7874-FDAB-1C32-612143763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indent="0">
              <a:buNone/>
            </a:pPr>
            <a:r>
              <a:rPr lang="en-GB" altLang="en-US" sz="1400" dirty="0">
                <a:solidFill>
                  <a:srgbClr val="FF0000"/>
                </a:solidFill>
                <a:latin typeface="Helvetica" pitchFamily="2" charset="0"/>
              </a:rPr>
              <a:t>Six themes – all connected and overlapping</a:t>
            </a:r>
            <a:endParaRPr lang="en-US" altLang="en-US" sz="1400" dirty="0"/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718C18B5-FE85-923A-A879-7B4BF3390E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29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87937107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910332-6479-2685-9B97-8C8228065B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B4EF3DBB-0196-A80B-6966-4C53683166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3C1DB677-1789-4962-4DB9-F22995CABA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8FF50CA5-1C4E-DA4A-7BD0-7C83B70D1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30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7919244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72F0C7-34AE-2F6B-9C04-E9F15FE95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Slide Image Placeholder 1">
            <a:extLst>
              <a:ext uri="{FF2B5EF4-FFF2-40B4-BE49-F238E27FC236}">
                <a16:creationId xmlns:a16="http://schemas.microsoft.com/office/drawing/2014/main" id="{2FCBB0A6-4811-DD6D-1C53-6AC2B7B1AB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0" name="Notes Placeholder 2">
            <a:extLst>
              <a:ext uri="{FF2B5EF4-FFF2-40B4-BE49-F238E27FC236}">
                <a16:creationId xmlns:a16="http://schemas.microsoft.com/office/drawing/2014/main" id="{76BD6842-8D17-95B6-943B-D28BDD71C6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171" name="Slide Number Placeholder 3">
            <a:extLst>
              <a:ext uri="{FF2B5EF4-FFF2-40B4-BE49-F238E27FC236}">
                <a16:creationId xmlns:a16="http://schemas.microsoft.com/office/drawing/2014/main" id="{C6A166EB-0CBD-C3E9-DF59-B30A9A427C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3903ABF4-8827-9B46-8BC4-F07E49CD6C11}" type="slidenum">
              <a:rPr lang="en-US" altLang="en-US" sz="1200" smtClean="0"/>
              <a:pPr/>
              <a:t>31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91655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103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85894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130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57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922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5132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85012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2980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0369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540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8650" y="273845"/>
            <a:ext cx="8162058" cy="54737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headline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B7360-C084-D846-AED8-C06AFEFD52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62495"/>
            <a:ext cx="8162059" cy="3370227"/>
          </a:xfrm>
          <a:prstGeom prst="rect">
            <a:avLst/>
          </a:prstGeom>
        </p:spPr>
        <p:txBody>
          <a:bodyPr/>
          <a:lstStyle>
            <a:lvl1pPr>
              <a:buSzPct val="80000"/>
              <a:buFont typeface="Wingdings" pitchFamily="2" charset="2"/>
              <a:buChar char="§"/>
              <a:defRPr sz="1875" baseline="0"/>
            </a:lvl1pPr>
            <a:lvl2pPr marL="600075" indent="-257175">
              <a:buSzPct val="60000"/>
              <a:buFont typeface="Arial" panose="020B0604020202020204" pitchFamily="34" charset="0"/>
              <a:buChar char="—"/>
              <a:defRPr sz="1875" baseline="0"/>
            </a:lvl2pPr>
            <a:lvl3pPr>
              <a:buSzPct val="60000"/>
              <a:buFont typeface="Arial" panose="020B0604020202020204" pitchFamily="34" charset="0"/>
              <a:buChar char="•"/>
              <a:defRPr sz="1875" baseline="0"/>
            </a:lvl3pPr>
            <a:lvl4pPr>
              <a:buSzPct val="60000"/>
              <a:buFont typeface="Wingdings" pitchFamily="2" charset="2"/>
              <a:buChar char="§"/>
              <a:defRPr sz="2100" baseline="0"/>
            </a:lvl4pPr>
            <a:lvl5pPr>
              <a:buSzPct val="60000"/>
              <a:buFont typeface="Wingdings" pitchFamily="2" charset="2"/>
              <a:buChar char="§"/>
              <a:defRPr sz="210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8650" y="821215"/>
            <a:ext cx="8162058" cy="410324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75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499" y="787190"/>
            <a:ext cx="8300127" cy="5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054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5A9381F-4AA8-2FCE-81C5-36D8FC968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698035D-3B5A-FE04-DDB8-5EC851FB6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7">
            <a:extLst>
              <a:ext uri="{FF2B5EF4-FFF2-40B4-BE49-F238E27FC236}">
                <a16:creationId xmlns:a16="http://schemas.microsoft.com/office/drawing/2014/main" id="{F084CB35-AD75-9311-6499-C1D9CB28C5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800600"/>
            <a:ext cx="9144000" cy="342900"/>
          </a:xfrm>
          <a:prstGeom prst="rect">
            <a:avLst/>
          </a:prstGeom>
          <a:solidFill>
            <a:srgbClr val="C00000"/>
          </a:solidFill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defRPr/>
            </a:pPr>
            <a:r>
              <a:rPr lang="en-GB" altLang="en-US" sz="1200" dirty="0">
                <a:solidFill>
                  <a:schemeClr val="bg1"/>
                </a:solidFill>
              </a:rPr>
              <a:t>UK-CAB August 2026                                                                        i-Base feedback from AIDS 2026, Rio de Janeiro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2D2D8A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FFCB0A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FFCB0A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FFCB0A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FFCB0A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rgbClr val="2D2D8A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rgbClr val="2D2D8A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2D2D8A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2D2D8A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rgbClr val="2D2D8A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ramme.aids2026.org/Abstract/Abstract/?abstractid=12349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hyperlink" Target="https://www.nejm.org/doi/full/10.1056/NEJMoa2607973" TargetMode="External"/><Relationship Id="rId4" Type="http://schemas.openxmlformats.org/officeDocument/2006/relationships/hyperlink" Target="https://programme.aids2026.org/Abstract/Abstract/?abstractid=12363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ramme.aids2026.org/Abstract/Abstract/?abstractid=419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png"/><Relationship Id="rId7" Type="http://schemas.openxmlformats.org/officeDocument/2006/relationships/image" Target="../media/image26.jpeg"/><Relationship Id="rId12" Type="http://schemas.openxmlformats.org/officeDocument/2006/relationships/image" Target="../media/image3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avac.org/blog/resource_type/presentation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programme.aids2026.org/Programme/Session/3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2">
            <a:extLst>
              <a:ext uri="{FF2B5EF4-FFF2-40B4-BE49-F238E27FC236}">
                <a16:creationId xmlns:a16="http://schemas.microsoft.com/office/drawing/2014/main" id="{B9B20531-3E6D-FA85-3424-23C72FF539A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01795" y="663575"/>
            <a:ext cx="6102453" cy="3816350"/>
          </a:xfrm>
        </p:spPr>
        <p:txBody>
          <a:bodyPr/>
          <a:lstStyle/>
          <a:p>
            <a:pPr algn="l"/>
            <a:r>
              <a:rPr lang="en-GB" altLang="en-US" sz="2000" dirty="0"/>
              <a:t>UK-CAB – August 2026</a:t>
            </a:r>
            <a:br>
              <a:rPr lang="en-GB" altLang="en-US" sz="2000" dirty="0"/>
            </a:br>
            <a:br>
              <a:rPr lang="en-GB" altLang="en-US" sz="600" dirty="0"/>
            </a:br>
            <a:r>
              <a:rPr lang="en-GB" altLang="en-US" sz="2800" dirty="0"/>
              <a:t>Feedback from AIDS 2026 conference</a:t>
            </a:r>
            <a:br>
              <a:rPr lang="en-GB" altLang="en-US" sz="2800" dirty="0"/>
            </a:br>
            <a:br>
              <a:rPr lang="en-GB" altLang="en-US" sz="2000" dirty="0"/>
            </a:br>
            <a:br>
              <a:rPr lang="en-GB" altLang="en-US" sz="3200" dirty="0">
                <a:solidFill>
                  <a:srgbClr val="FF0000"/>
                </a:solidFill>
              </a:rPr>
            </a:br>
            <a:br>
              <a:rPr lang="en-GB" altLang="en-US" sz="3200" dirty="0">
                <a:solidFill>
                  <a:srgbClr val="FF0000"/>
                </a:solidFill>
              </a:rPr>
            </a:br>
            <a:br>
              <a:rPr lang="en-GB" altLang="en-US" sz="3200" dirty="0">
                <a:solidFill>
                  <a:srgbClr val="FF0000"/>
                </a:solidFill>
              </a:rPr>
            </a:br>
            <a:br>
              <a:rPr lang="en-GB" altLang="en-US" sz="3200" dirty="0">
                <a:solidFill>
                  <a:srgbClr val="FF0000"/>
                </a:solidFill>
              </a:rPr>
            </a:br>
            <a:br>
              <a:rPr lang="en-US" altLang="en-US" sz="1600" dirty="0"/>
            </a:br>
            <a:r>
              <a:rPr lang="en-US" altLang="en-US" sz="1600" dirty="0"/>
              <a:t>Simon Collins, i-</a:t>
            </a:r>
            <a:r>
              <a:rPr lang="en-US" altLang="en-US" sz="1600" dirty="0" err="1"/>
              <a:t>Base.info</a:t>
            </a:r>
            <a:r>
              <a:rPr lang="en-US" altLang="en-US" sz="1600" dirty="0"/>
              <a:t>	</a:t>
            </a:r>
            <a:br>
              <a:rPr lang="en-US" altLang="en-US" sz="1600" dirty="0"/>
            </a:br>
            <a:endParaRPr lang="en-US" alt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FD539F-FF2B-1AEC-C2D1-9BA4E0278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1779662"/>
            <a:ext cx="5287702" cy="209055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3FA9A9-18F3-43AC-7D8A-AE09D9B8E3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2360" y="267494"/>
            <a:ext cx="808237" cy="1186403"/>
          </a:xfrm>
          <a:prstGeom prst="rect">
            <a:avLst/>
          </a:prstGeom>
        </p:spPr>
      </p:pic>
      <p:pic>
        <p:nvPicPr>
          <p:cNvPr id="5" name="Picture 1" descr="logo 2015 orange.pdf">
            <a:extLst>
              <a:ext uri="{FF2B5EF4-FFF2-40B4-BE49-F238E27FC236}">
                <a16:creationId xmlns:a16="http://schemas.microsoft.com/office/drawing/2014/main" id="{1F65F04C-3ACB-84A1-644D-44E470777C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042" y="1576194"/>
            <a:ext cx="1619555" cy="75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4E8D5-06C1-2F56-F9C5-96ECAA223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74290F2-2DA4-319D-3018-0CAAFB55EB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339502"/>
            <a:ext cx="7126560" cy="4018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575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548D6-BF61-D999-F9BD-833CDAC19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6D85F136-95F5-F165-2F37-9B21DA2E9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592" y="627534"/>
            <a:ext cx="7112762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800" dirty="0">
                <a:solidFill>
                  <a:srgbClr val="C00000"/>
                </a:solidFill>
              </a:rPr>
              <a:t>AIDS 2026: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rgbClr val="C00000"/>
                </a:solidFill>
              </a:rPr>
              <a:t>7500 delegates, 700 scholarships.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24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2000" dirty="0">
                <a:solidFill>
                  <a:schemeClr val="accent6"/>
                </a:solidFill>
              </a:rPr>
              <a:t>Abstracts and programme online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chemeClr val="accent6"/>
                </a:solidFill>
              </a:rPr>
              <a:t>https://programme.aids2026.org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Opening ceremony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https://</a:t>
            </a:r>
            <a:r>
              <a:rPr lang="en-US" altLang="en-US" sz="2000" dirty="0" err="1">
                <a:solidFill>
                  <a:schemeClr val="accent6"/>
                </a:solidFill>
              </a:rPr>
              <a:t>www.youtube.com</a:t>
            </a:r>
            <a:r>
              <a:rPr lang="en-US" altLang="en-US" sz="2000" dirty="0">
                <a:solidFill>
                  <a:schemeClr val="accent6"/>
                </a:solidFill>
              </a:rPr>
              <a:t>/live/Xfgnx-s0woY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Rapporteur summaries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https://</a:t>
            </a:r>
            <a:r>
              <a:rPr lang="en-US" altLang="en-US" sz="2000" dirty="0" err="1">
                <a:solidFill>
                  <a:schemeClr val="accent6"/>
                </a:solidFill>
              </a:rPr>
              <a:t>www.youtube.com</a:t>
            </a:r>
            <a:r>
              <a:rPr lang="en-US" altLang="en-US" sz="2000" dirty="0">
                <a:solidFill>
                  <a:schemeClr val="accent6"/>
                </a:solidFill>
              </a:rPr>
              <a:t>/live/_DwcVL8-DmA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454774-1206-15DE-0B56-24B87DAF50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6216" y="431738"/>
            <a:ext cx="19685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536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9BDB54-5131-E6DB-5DE0-857BF8E56A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90B0CBC-3A71-5DBE-EA12-637CF7AEC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487"/>
            <a:ext cx="77724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6"/>
                </a:solidFill>
              </a:rPr>
              <a:t>AIDS 2026: #</a:t>
            </a:r>
            <a:r>
              <a:rPr lang="en-GB" sz="1600" dirty="0">
                <a:solidFill>
                  <a:schemeClr val="accent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Rethink, Rebuild and Rise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B5E70BE-0643-B399-0184-3FF5AB69BF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9712" y="768826"/>
            <a:ext cx="4968552" cy="3605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973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5934-A7E5-8F07-82B5-31E028E7C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3770C5A-0902-1F63-9D07-99F52CD28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487"/>
            <a:ext cx="77724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6"/>
                </a:solidFill>
              </a:rPr>
              <a:t>AIDS 2026: #</a:t>
            </a:r>
            <a:r>
              <a:rPr lang="en-GB" sz="1600" dirty="0">
                <a:solidFill>
                  <a:schemeClr val="accent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Rethink, Rebuild and Rise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DA6F0CA-A13D-F714-1190-6C3E969FE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915566"/>
            <a:ext cx="5982260" cy="3410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18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67144B-CBA4-4523-908A-6AF07FA8B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ED0431E2-7F60-4EDE-02BE-1BC9DF39ED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487"/>
            <a:ext cx="77724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6"/>
                </a:solidFill>
              </a:rPr>
              <a:t>AIDS 2026: #</a:t>
            </a:r>
            <a:r>
              <a:rPr lang="en-GB" sz="1600" dirty="0">
                <a:solidFill>
                  <a:schemeClr val="accent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Rethink, Rebuild and Rise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F5A444-2841-B09C-E7ED-19289A8A53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588" y="810119"/>
            <a:ext cx="7124328" cy="3049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GB" altLang="en-US" sz="2800" dirty="0">
                <a:solidFill>
                  <a:schemeClr val="accent2"/>
                </a:solidFill>
                <a:latin typeface="Helvetica" pitchFamily="2" charset="0"/>
              </a:rPr>
              <a:t>Six overlapping themes</a:t>
            </a:r>
          </a:p>
          <a:p>
            <a:pPr marL="0" indent="0">
              <a:buNone/>
            </a:pPr>
            <a:endParaRPr lang="en-GB" altLang="en-US" sz="1400" dirty="0">
              <a:solidFill>
                <a:schemeClr val="accent2"/>
              </a:solidFill>
              <a:latin typeface="Helvetica" pitchFamily="2" charset="0"/>
            </a:endParaRPr>
          </a:p>
          <a:p>
            <a:pPr>
              <a:buFont typeface="+mj-lt"/>
              <a:buAutoNum type="arabicPeriod"/>
            </a:pPr>
            <a:r>
              <a:rPr lang="en-GB" altLang="en-US" sz="2400" dirty="0">
                <a:solidFill>
                  <a:srgbClr val="FF0000"/>
                </a:solidFill>
                <a:latin typeface="Helvetica" pitchFamily="2" charset="0"/>
              </a:rPr>
              <a:t>Global funding crisis.</a:t>
            </a:r>
          </a:p>
          <a:p>
            <a:pPr>
              <a:buFont typeface="+mj-lt"/>
              <a:buAutoNum type="arabicPeriod"/>
            </a:pPr>
            <a:r>
              <a:rPr lang="en-GB" altLang="en-US" sz="2400" dirty="0">
                <a:solidFill>
                  <a:srgbClr val="FF0000"/>
                </a:solidFill>
                <a:latin typeface="Helvetica" pitchFamily="2" charset="0"/>
              </a:rPr>
              <a:t>New ART pipeline.</a:t>
            </a:r>
          </a:p>
          <a:p>
            <a:pPr>
              <a:buFont typeface="+mj-lt"/>
              <a:buAutoNum type="arabicPeriod"/>
            </a:pPr>
            <a:r>
              <a:rPr lang="en-GB" altLang="en-US" sz="2400" dirty="0">
                <a:solidFill>
                  <a:srgbClr val="FF0000"/>
                </a:solidFill>
                <a:latin typeface="Helvetica" pitchFamily="2" charset="0"/>
              </a:rPr>
              <a:t>Long-acting PrEP.</a:t>
            </a:r>
          </a:p>
          <a:p>
            <a:pPr>
              <a:buFont typeface="+mj-lt"/>
              <a:buAutoNum type="arabicPeriod"/>
            </a:pPr>
            <a:r>
              <a:rPr lang="en-GB" altLang="en-US" sz="2400" dirty="0">
                <a:solidFill>
                  <a:srgbClr val="FF0000"/>
                </a:solidFill>
                <a:latin typeface="Helvetica" pitchFamily="2" charset="0"/>
              </a:rPr>
              <a:t>Advanced HIV, ageing</a:t>
            </a:r>
          </a:p>
          <a:p>
            <a:pPr>
              <a:buFont typeface="+mj-lt"/>
              <a:buAutoNum type="arabicPeriod"/>
            </a:pPr>
            <a:r>
              <a:rPr lang="en-GB" altLang="en-US" sz="2400" dirty="0">
                <a:solidFill>
                  <a:srgbClr val="FF0000"/>
                </a:solidFill>
                <a:latin typeface="Helvetica" pitchFamily="2" charset="0"/>
              </a:rPr>
              <a:t>Cure-related research.</a:t>
            </a:r>
          </a:p>
          <a:p>
            <a:pPr>
              <a:buFont typeface="+mj-lt"/>
              <a:buAutoNum type="arabicPeriod"/>
            </a:pPr>
            <a:r>
              <a:rPr lang="en-GB" altLang="en-US" sz="2400" dirty="0">
                <a:solidFill>
                  <a:srgbClr val="FF0000"/>
                </a:solidFill>
                <a:latin typeface="Helvetica" pitchFamily="2" charset="0"/>
              </a:rPr>
              <a:t>Community activism.</a:t>
            </a:r>
          </a:p>
          <a:p>
            <a:pPr marL="0" indent="0">
              <a:buNone/>
            </a:pPr>
            <a:endParaRPr lang="en-GB" altLang="en-US" sz="2400" dirty="0">
              <a:solidFill>
                <a:schemeClr val="accent6"/>
              </a:solidFill>
              <a:latin typeface="Helvetica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B3B640-36C1-68A5-08CA-6C8C0636F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2280" y="632664"/>
            <a:ext cx="1320428" cy="13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3722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AF565-3A3C-75D9-F37D-3BDC7732C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FBF0BE0-722B-EE97-3920-98F4D45BA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735546"/>
            <a:ext cx="5400600" cy="367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000" i="1" dirty="0">
                <a:solidFill>
                  <a:srgbClr val="C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"We gather in the shadow of decisions made by a few and felt by too many in communities and clinics across the planet ... increasing hostility to communities".</a:t>
            </a:r>
            <a:r>
              <a:rPr lang="en-GB" sz="1400" i="1" dirty="0">
                <a:solidFill>
                  <a:srgbClr val="C00000"/>
                </a:solidFill>
                <a:effectLst/>
              </a:rPr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1400" i="1" dirty="0">
                <a:solidFill>
                  <a:srgbClr val="C00000"/>
                </a:solidFill>
                <a:effectLst/>
              </a:rPr>
              <a:t>- Beatriz </a:t>
            </a:r>
            <a:r>
              <a:rPr lang="en-GB" sz="1400" i="1" dirty="0" err="1">
                <a:solidFill>
                  <a:srgbClr val="C00000"/>
                </a:solidFill>
                <a:effectLst/>
              </a:rPr>
              <a:t>Grinsztein</a:t>
            </a:r>
            <a:r>
              <a:rPr lang="en-GB" sz="1400" i="1" dirty="0">
                <a:solidFill>
                  <a:srgbClr val="C00000"/>
                </a:solidFill>
                <a:effectLst/>
              </a:rPr>
              <a:t>, IAS President, opening ceremony.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sz="1200" dirty="0">
              <a:effectLst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High profile to funding and access.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PEPFAR satellite meeting.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PEPFAR data – closing 1700 community clinics and changing funded </a:t>
            </a:r>
            <a:r>
              <a:rPr lang="en-US" altLang="en-US" sz="2000" dirty="0" err="1">
                <a:solidFill>
                  <a:schemeClr val="accent6"/>
                </a:solidFill>
              </a:rPr>
              <a:t>programmes</a:t>
            </a:r>
            <a:r>
              <a:rPr lang="en-US" altLang="en-US" sz="2000" dirty="0">
                <a:solidFill>
                  <a:schemeClr val="accent6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Some countries have no condoms, lube or PrEP.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D1E2EA-DCF3-99B4-BB2A-E233177FEA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411510"/>
            <a:ext cx="3888432" cy="24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1. Global Access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489F92-86C2-ED40-1FF7-BE8ABCB93C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766" y="817823"/>
            <a:ext cx="2392050" cy="3507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112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6592C3-5FC4-D05A-FF35-9486F5614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49232C2-318E-8A3E-9C47-FC78EC3DEC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915566"/>
            <a:ext cx="5400600" cy="34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</a:t>
            </a:r>
            <a:r>
              <a:rPr lang="en-US" altLang="en-US" sz="2000" dirty="0">
                <a:solidFill>
                  <a:srgbClr val="C00000"/>
                </a:solidFill>
              </a:rPr>
              <a:t>Once-weekly</a:t>
            </a:r>
            <a:r>
              <a:rPr lang="en-US" altLang="en-US" sz="2000" dirty="0">
                <a:solidFill>
                  <a:schemeClr val="accent6"/>
                </a:solidFill>
              </a:rPr>
              <a:t> ISL/LEN: ISLEND-1 and -2.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</a:t>
            </a:r>
            <a:r>
              <a:rPr lang="en-US" altLang="en-US" sz="2000" dirty="0">
                <a:solidFill>
                  <a:srgbClr val="C00000"/>
                </a:solidFill>
              </a:rPr>
              <a:t>Once-weekly</a:t>
            </a:r>
            <a:r>
              <a:rPr lang="en-US" altLang="en-US" sz="2000" dirty="0">
                <a:solidFill>
                  <a:schemeClr val="accent6"/>
                </a:solidFill>
              </a:rPr>
              <a:t> ISL/ULO (</a:t>
            </a:r>
            <a:r>
              <a:rPr lang="en-US" altLang="en-US" sz="2000" dirty="0" err="1">
                <a:solidFill>
                  <a:schemeClr val="accent6"/>
                </a:solidFill>
              </a:rPr>
              <a:t>ulonivirine</a:t>
            </a:r>
            <a:r>
              <a:rPr lang="en-US" altLang="en-US" sz="2000" dirty="0">
                <a:solidFill>
                  <a:schemeClr val="accent6"/>
                </a:solidFill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6-monthly LEN + 2bNAbs – phase 2 104 week – now phase 3 – Gilead.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 CAB-LA + </a:t>
            </a:r>
            <a:r>
              <a:rPr lang="en-US" altLang="en-US" sz="2000" dirty="0" err="1">
                <a:solidFill>
                  <a:schemeClr val="accent6"/>
                </a:solidFill>
              </a:rPr>
              <a:t>lotivibart</a:t>
            </a:r>
            <a:r>
              <a:rPr lang="en-US" altLang="en-US" sz="2000" dirty="0">
                <a:solidFill>
                  <a:schemeClr val="accent6"/>
                </a:solidFill>
              </a:rPr>
              <a:t> (N6LS) - </a:t>
            </a:r>
            <a:r>
              <a:rPr lang="en-US" altLang="en-US" sz="2000" dirty="0" err="1">
                <a:solidFill>
                  <a:schemeClr val="accent6"/>
                </a:solidFill>
              </a:rPr>
              <a:t>ViiV</a:t>
            </a:r>
            <a:endParaRPr lang="en-US" altLang="en-US" sz="20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US" altLang="en-US" sz="20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Plenary talk by Monica Gandhi: ACCESS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Including to </a:t>
            </a:r>
            <a:r>
              <a:rPr lang="en-US" altLang="en-US" sz="2000" dirty="0">
                <a:solidFill>
                  <a:srgbClr val="C00000"/>
                </a:solidFill>
              </a:rPr>
              <a:t>LEN + CAB-LA.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Also: CAB/RPV with VL &gt;50 copies/mL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9882BFC-D6F0-163E-EB29-527E5F9CE8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411510"/>
            <a:ext cx="3888432" cy="24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2. New ART pipeline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9B68E7-AD72-6CCB-69E2-C4E8158276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921018"/>
            <a:ext cx="2160240" cy="3465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540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31AD3-9E32-EFE7-61D2-4278B59F44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A6ABE2EB-AF23-9985-ECB0-1A4801E0F3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915566"/>
            <a:ext cx="5672846" cy="34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PURPOSE-1 and -2 OLE studies: Continued high efficacy, high demand, low access.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en-US" sz="2000" i="1" dirty="0">
                <a:solidFill>
                  <a:srgbClr val="C00000"/>
                </a:solidFill>
              </a:rPr>
              <a:t>“It is not right that the whole continent is excluded” </a:t>
            </a:r>
            <a:r>
              <a:rPr lang="en-US" altLang="en-US" sz="1600" i="1" dirty="0">
                <a:solidFill>
                  <a:srgbClr val="C00000"/>
                </a:solidFill>
              </a:rPr>
              <a:t>– MSF symposium.</a:t>
            </a:r>
            <a:endParaRPr lang="en-US" altLang="en-US" sz="16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LEN access excludes Latin America.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Challenge for Brazil to manufacture?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Will </a:t>
            </a:r>
            <a:r>
              <a:rPr lang="en-US" altLang="en-US" sz="2000" dirty="0" err="1">
                <a:solidFill>
                  <a:schemeClr val="accent6"/>
                </a:solidFill>
              </a:rPr>
              <a:t>alimatravir</a:t>
            </a:r>
            <a:r>
              <a:rPr lang="en-US" altLang="en-US" sz="2000" dirty="0">
                <a:solidFill>
                  <a:schemeClr val="accent6"/>
                </a:solidFill>
              </a:rPr>
              <a:t> (MK-8527) be different: licenses signed with 7 generic companies (3 in Africa).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Agreement with Brazilian MoH – for continent?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Once-monthly for &lt;US$15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770A06-5580-0934-E24C-212C2F9C7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411510"/>
            <a:ext cx="3888432" cy="242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3. Long-Acting PrEP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EC7921-F50A-78E1-4E27-BF5DC3AD0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279584"/>
            <a:ext cx="2666819" cy="307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022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DDD4E-D543-05ED-7E65-FB5C678A3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C6C46E5-B5E4-82B9-7E6D-35C44C0FC5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9504" y="1033599"/>
            <a:ext cx="4226137" cy="34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</a:t>
            </a:r>
            <a:r>
              <a:rPr lang="en-US" altLang="en-US" sz="2000" dirty="0">
                <a:solidFill>
                  <a:srgbClr val="C00000"/>
                </a:solidFill>
              </a:rPr>
              <a:t>Late diagnosis common (50%)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2"/>
                </a:solidFill>
              </a:rPr>
              <a:t>• Funding crises restricting care: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00000"/>
                </a:solidFill>
              </a:rPr>
              <a:t>  - </a:t>
            </a:r>
            <a:r>
              <a:rPr lang="en-US" altLang="en-US" sz="2000" dirty="0">
                <a:solidFill>
                  <a:schemeClr val="accent2"/>
                </a:solidFill>
              </a:rPr>
              <a:t>No CD4 tests, </a:t>
            </a:r>
            <a:r>
              <a:rPr lang="en-US" altLang="en-US" sz="2000" dirty="0">
                <a:solidFill>
                  <a:schemeClr val="accent6"/>
                </a:solidFill>
              </a:rPr>
              <a:t>cotrimoxazole or fluconazole prophylaxis in some LMICs.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   - No access to CAB-LA or LEN for treatment or research.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 LANCET commission on HIV and ageing: a global perspective.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1200" b="0" i="1" u="none" strike="noStrike" dirty="0">
                <a:solidFill>
                  <a:srgbClr val="2E2E2E"/>
                </a:solidFill>
                <a:effectLst/>
                <a:latin typeface="Source Sans Pro"/>
              </a:rPr>
              <a:t>The Lancet HIV </a:t>
            </a:r>
            <a:r>
              <a:rPr lang="en-GB" sz="1200" b="0" i="0" u="none" strike="noStrike" dirty="0">
                <a:solidFill>
                  <a:srgbClr val="2E2E2E"/>
                </a:solidFill>
                <a:effectLst/>
                <a:latin typeface="Source Sans Pro"/>
              </a:rPr>
              <a:t>Vol13, No. 8e569-e610.</a:t>
            </a:r>
            <a:endParaRPr lang="en-US" altLang="en-US" sz="20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accent6"/>
                </a:solidFill>
              </a:rPr>
              <a:t>https://</a:t>
            </a:r>
            <a:r>
              <a:rPr lang="en-US" altLang="en-US" sz="1400" dirty="0" err="1">
                <a:solidFill>
                  <a:schemeClr val="accent6"/>
                </a:solidFill>
              </a:rPr>
              <a:t>www.youtube.com</a:t>
            </a:r>
            <a:r>
              <a:rPr lang="en-US" altLang="en-US" sz="1400" dirty="0">
                <a:solidFill>
                  <a:schemeClr val="accent6"/>
                </a:solidFill>
              </a:rPr>
              <a:t>/</a:t>
            </a:r>
            <a:r>
              <a:rPr lang="en-US" altLang="en-US" sz="1400" dirty="0" err="1">
                <a:solidFill>
                  <a:schemeClr val="accent6"/>
                </a:solidFill>
              </a:rPr>
              <a:t>watch?v</a:t>
            </a:r>
            <a:r>
              <a:rPr lang="en-US" altLang="en-US" sz="1400" dirty="0">
                <a:solidFill>
                  <a:schemeClr val="accent6"/>
                </a:solidFill>
              </a:rPr>
              <a:t>=WHhBYh1zKMI</a:t>
            </a:r>
            <a:endParaRPr lang="en-US" altLang="en-US" sz="2000" dirty="0">
              <a:solidFill>
                <a:srgbClr val="C00000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A5373FF-90C1-57F2-864B-D17C8F8C8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848" y="411510"/>
            <a:ext cx="4131793" cy="33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4. Advanced HIV, ageing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488F5B-A7DC-A8C7-A86E-163E4DFED0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6800" y="509265"/>
            <a:ext cx="1512168" cy="216932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0D64D8-8FA3-5A02-B0E8-D9182F509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033598"/>
            <a:ext cx="2490474" cy="349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9397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43A82-C020-8B24-D563-8C2C2D9EED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B7A502A7-5185-D82D-B918-E5443B778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9634" y="1851670"/>
            <a:ext cx="5400600" cy="2628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IAS satellite: Equity of global cure research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Michel </a:t>
            </a:r>
            <a:r>
              <a:rPr lang="en-US" altLang="en-US" sz="2000" dirty="0" err="1">
                <a:solidFill>
                  <a:schemeClr val="accent6"/>
                </a:solidFill>
              </a:rPr>
              <a:t>Nussensweig</a:t>
            </a:r>
            <a:r>
              <a:rPr lang="en-US" altLang="en-US" sz="2000" dirty="0">
                <a:solidFill>
                  <a:schemeClr val="accent6"/>
                </a:solidFill>
              </a:rPr>
              <a:t>: </a:t>
            </a:r>
            <a:r>
              <a:rPr lang="en-US" altLang="en-US" sz="2000" dirty="0" err="1">
                <a:solidFill>
                  <a:schemeClr val="accent6"/>
                </a:solidFill>
              </a:rPr>
              <a:t>bNAbs</a:t>
            </a:r>
            <a:r>
              <a:rPr lang="en-US" altLang="en-US" sz="2000" dirty="0">
                <a:solidFill>
                  <a:schemeClr val="accent6"/>
                </a:solidFill>
              </a:rPr>
              <a:t> –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new data supports use in chronic infection</a:t>
            </a:r>
            <a:r>
              <a:rPr lang="en-US" altLang="en-US" sz="2000" dirty="0">
                <a:solidFill>
                  <a:schemeClr val="accent6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Sarah Fidler: Q&amp;A panel on cure advances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4 talks (2 from the UK) on novel approaches including CAR-T cell studies.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chemeClr val="accent6"/>
                </a:solidFill>
              </a:rPr>
              <a:t>• 2 new stem-cell transplant cures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E5EC5C-A4EB-FF2D-E9E6-B8AE9AD54C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9535" y="483518"/>
            <a:ext cx="5240798" cy="100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5. HIV-related cure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800" dirty="0">
                <a:solidFill>
                  <a:srgbClr val="C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"América Latina </a:t>
            </a:r>
            <a:r>
              <a:rPr lang="en-GB" sz="2800" dirty="0" err="1">
                <a:solidFill>
                  <a:srgbClr val="C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</a:t>
            </a:r>
            <a:r>
              <a:rPr lang="en-GB" sz="2800" dirty="0">
                <a:solidFill>
                  <a:srgbClr val="C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GB" sz="2800" dirty="0" err="1">
                <a:solidFill>
                  <a:srgbClr val="C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cura</a:t>
            </a:r>
            <a:r>
              <a:rPr lang="en-GB" sz="2800" dirty="0">
                <a:solidFill>
                  <a:srgbClr val="C00000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en-GB" sz="2400" dirty="0">
                <a:solidFill>
                  <a:srgbClr val="C00000"/>
                </a:solidFill>
                <a:effectLst/>
              </a:rPr>
              <a:t> </a:t>
            </a:r>
            <a:endParaRPr lang="en-US" altLang="en-US" sz="4000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ADDA5-DB96-AF62-C786-3DADD2BE4F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987574"/>
            <a:ext cx="2567759" cy="34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320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2B18C-A737-847F-6071-31611CCA5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80417B6E-041F-9AD0-AD65-83367C5D05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487"/>
            <a:ext cx="77724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6"/>
                </a:solidFill>
              </a:rPr>
              <a:t>AIDS 2026: #</a:t>
            </a:r>
            <a:r>
              <a:rPr lang="en-GB" sz="1600" dirty="0">
                <a:solidFill>
                  <a:schemeClr val="accent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Rethink, Rebuild and Rise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91D510-0AF8-D754-5345-BEFD41826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896" y="868608"/>
            <a:ext cx="4464496" cy="343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GB" altLang="en-US" sz="2400" dirty="0">
                <a:solidFill>
                  <a:schemeClr val="tx2"/>
                </a:solidFill>
                <a:latin typeface="Helvetica" pitchFamily="2" charset="0"/>
              </a:rPr>
              <a:t>6. Community activism.</a:t>
            </a:r>
          </a:p>
          <a:p>
            <a:pPr marL="0" indent="0">
              <a:buNone/>
            </a:pPr>
            <a:r>
              <a:rPr lang="en-GB" altLang="en-US" sz="2400" i="1" dirty="0" err="1">
                <a:solidFill>
                  <a:srgbClr val="FF0000"/>
                </a:solidFill>
                <a:latin typeface="Helvetica" pitchFamily="2" charset="0"/>
              </a:rPr>
              <a:t>Quebra</a:t>
            </a:r>
            <a:r>
              <a:rPr lang="en-GB" altLang="en-US" sz="2400" i="1" dirty="0">
                <a:solidFill>
                  <a:srgbClr val="FF0000"/>
                </a:solidFill>
                <a:latin typeface="Helvetica" pitchFamily="2" charset="0"/>
              </a:rPr>
              <a:t> de </a:t>
            </a:r>
            <a:r>
              <a:rPr lang="en-GB" altLang="en-US" sz="2400" i="1" dirty="0" err="1">
                <a:solidFill>
                  <a:srgbClr val="FF0000"/>
                </a:solidFill>
                <a:latin typeface="Helvetica" pitchFamily="2" charset="0"/>
              </a:rPr>
              <a:t>patente</a:t>
            </a:r>
            <a:r>
              <a:rPr lang="en-GB" altLang="en-US" sz="2400" i="1" dirty="0">
                <a:solidFill>
                  <a:srgbClr val="FF0000"/>
                </a:solidFill>
                <a:latin typeface="Helvetica" pitchFamily="2" charset="0"/>
              </a:rPr>
              <a:t> </a:t>
            </a:r>
            <a:r>
              <a:rPr lang="en-GB" altLang="en-US" sz="2400" i="1" dirty="0" err="1">
                <a:solidFill>
                  <a:srgbClr val="FF0000"/>
                </a:solidFill>
                <a:latin typeface="Helvetica" pitchFamily="2" charset="0"/>
              </a:rPr>
              <a:t>já</a:t>
            </a:r>
            <a:endParaRPr lang="en-GB" altLang="en-US" sz="2400" i="1" dirty="0">
              <a:solidFill>
                <a:srgbClr val="FF0000"/>
              </a:solidFill>
              <a:latin typeface="Helvetica" pitchFamily="2" charset="0"/>
            </a:endParaRPr>
          </a:p>
          <a:p>
            <a:pPr marL="0" indent="0" algn="r">
              <a:buNone/>
            </a:pPr>
            <a:r>
              <a:rPr lang="en-GB" altLang="en-US" sz="1800" i="1" dirty="0">
                <a:solidFill>
                  <a:schemeClr val="accent2"/>
                </a:solidFill>
                <a:latin typeface="Helvetica" pitchFamily="2" charset="0"/>
              </a:rPr>
              <a:t>(break the patents)</a:t>
            </a:r>
          </a:p>
          <a:p>
            <a:pPr marL="0" indent="0">
              <a:buNone/>
            </a:pPr>
            <a:endParaRPr lang="en-GB" altLang="en-US" sz="2400" dirty="0">
              <a:solidFill>
                <a:srgbClr val="FF0000"/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GB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100s of exhibition stands in Global Village.</a:t>
            </a:r>
          </a:p>
          <a:p>
            <a:pPr marL="0" indent="0">
              <a:buNone/>
            </a:pPr>
            <a:r>
              <a:rPr lang="en-GB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Community HIV+ leaders as key speakers. </a:t>
            </a:r>
            <a:r>
              <a:rPr lang="en-GB" altLang="en-US" sz="1800" i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(see opening and closing).</a:t>
            </a:r>
          </a:p>
          <a:p>
            <a:pPr marL="0" indent="0">
              <a:buNone/>
            </a:pPr>
            <a:r>
              <a:rPr lang="en-GB" altLang="en-US" sz="1800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All key </a:t>
            </a:r>
            <a:r>
              <a:rPr lang="en-GB" altLang="en-US" sz="2000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populations</a:t>
            </a:r>
            <a:r>
              <a:rPr lang="en-GB" altLang="en-US" sz="1800" dirty="0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.</a:t>
            </a:r>
            <a:endParaRPr lang="en-GB" altLang="en-US" sz="2000" dirty="0">
              <a:solidFill>
                <a:schemeClr val="accent2">
                  <a:lumMod val="60000"/>
                  <a:lumOff val="40000"/>
                </a:schemeClr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GB" altLang="en-US" sz="2400" dirty="0">
                <a:solidFill>
                  <a:schemeClr val="accent6"/>
                </a:solidFill>
                <a:latin typeface="Helvetica" pitchFamily="2" charset="0"/>
              </a:rPr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849A49-DA41-7025-C37E-970081A2EB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1559" y="915567"/>
            <a:ext cx="2576885" cy="3435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04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BFB90-E054-C5B3-2138-88B2E7D8E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0FE9BB7-2E24-A451-0FB8-ADC29E143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673284"/>
            <a:ext cx="6768752" cy="8903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Once-weekly ISL/LEN phase 3 studies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0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20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JK et al. </a:t>
            </a:r>
            <a:endParaRPr lang="en-GB" sz="2000" dirty="0">
              <a:solidFill>
                <a:srgbClr val="222222"/>
              </a:solidFill>
              <a:latin typeface="Helvetica Neue" panose="02000503000000020004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sz="20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Late-breaking oral abstract OAB1406LB.</a:t>
            </a:r>
            <a:endParaRPr lang="en-US" altLang="en-US" sz="2000" dirty="0">
              <a:solidFill>
                <a:schemeClr val="accent6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3DF4F1-8610-5409-E181-7068EEBFE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993" y="2139702"/>
            <a:ext cx="2145008" cy="213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231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F66CF5-5C4F-2379-01A6-82EE27E412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0A024EF-8586-2453-9784-D44BFD97ED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1131590"/>
            <a:ext cx="5400600" cy="349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None/>
            </a:pP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JK et al. Once-weekly oral 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islatravir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lenacapavir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(ISL/LEN) versus daily 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bictegravir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/emtricitabine/tenofovir alafenamide (B/F/TAF) in virologically suppressed adults with HIV-1: Week 48 results of the ISLEND-1 phase 3 trial. Late-breaking oral abstract OAB1406LB.</a:t>
            </a:r>
            <a:b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</a:br>
            <a:r>
              <a:rPr lang="en-GB" sz="1200" b="1" i="0" u="none" strike="noStrike" dirty="0">
                <a:solidFill>
                  <a:srgbClr val="00399E"/>
                </a:solidFill>
                <a:effectLst/>
                <a:latin typeface="Helvetica Neue" panose="02000503000000020004" pitchFamily="2" charset="0"/>
                <a:hlinkClick r:id="rId3"/>
              </a:rPr>
              <a:t>https://programme.aids2026.org/Abstract/Abstract/?abstractid=12349</a:t>
            </a:r>
            <a:endParaRPr lang="en-GB" sz="1200" b="0" i="0" u="none" strike="noStrike" dirty="0">
              <a:solidFill>
                <a:srgbClr val="222222"/>
              </a:solidFill>
              <a:effectLst/>
              <a:latin typeface="Helvetica Neue" panose="02000503000000020004" pitchFamily="2" charset="0"/>
            </a:endParaRPr>
          </a:p>
          <a:p>
            <a:pPr algn="l">
              <a:buNone/>
            </a:pPr>
            <a:endParaRPr lang="en-GB" sz="1200" b="0" i="0" u="none" strike="noStrike" dirty="0">
              <a:solidFill>
                <a:srgbClr val="222222"/>
              </a:solidFill>
              <a:effectLst/>
              <a:latin typeface="Helvetica Neue" panose="02000503000000020004" pitchFamily="2" charset="0"/>
            </a:endParaRPr>
          </a:p>
          <a:p>
            <a:pPr algn="l">
              <a:buNone/>
            </a:pP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Colson AE et al. Once-weekly oral 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islatravir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/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lenacapavir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(ISL/LEN) versus daily standard-of-care therapy in virologically suppressed adults with HIV-1: week 48 results of the ISLEND-2 phase 3 trial. Late breaking oral abstract OAX1106LB.</a:t>
            </a:r>
            <a:b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</a:br>
            <a:r>
              <a:rPr lang="en-GB" sz="1200" b="1" i="0" u="none" strike="noStrike" dirty="0">
                <a:solidFill>
                  <a:srgbClr val="00399E"/>
                </a:solidFill>
                <a:effectLst/>
                <a:latin typeface="Helvetica Neue" panose="02000503000000020004" pitchFamily="2" charset="0"/>
                <a:hlinkClick r:id="rId4"/>
              </a:rPr>
              <a:t>https://programme.aids2026.org/Abstract/Abstract/?abstractid=12363</a:t>
            </a:r>
            <a:endParaRPr lang="en-GB" sz="1200" dirty="0">
              <a:solidFill>
                <a:srgbClr val="222222"/>
              </a:solidFill>
              <a:latin typeface="Helvetica Neue" panose="02000503000000020004" pitchFamily="2" charset="0"/>
            </a:endParaRPr>
          </a:p>
          <a:p>
            <a:pPr algn="l">
              <a:buNone/>
            </a:pPr>
            <a:endParaRPr lang="en-GB" sz="1200" b="0" i="0" u="none" strike="noStrike" dirty="0">
              <a:solidFill>
                <a:srgbClr val="222222"/>
              </a:solidFill>
              <a:effectLst/>
              <a:latin typeface="Helvetica Neue" panose="02000503000000020004" pitchFamily="2" charset="0"/>
            </a:endParaRPr>
          </a:p>
          <a:p>
            <a:pPr algn="l">
              <a:buNone/>
            </a:pP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JK et al for the ISLEND-1 Study Team. Phase 3 Trial of Weekly Oral 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Islatravir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–</a:t>
            </a:r>
            <a:r>
              <a:rPr lang="en-GB" sz="1200" b="0" i="0" u="none" strike="noStrike" dirty="0" err="1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Lenacapavir</a:t>
            </a:r>
            <a: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  <a:t> for HIV-1 Treatment, for the ISLEND-1 NEJM. DOI: 10.1056/NEJMoa2607973. (29 July 2026).</a:t>
            </a:r>
            <a:br>
              <a:rPr lang="en-GB" sz="1200" b="0" i="0" u="none" strike="noStrike" dirty="0">
                <a:solidFill>
                  <a:srgbClr val="222222"/>
                </a:solidFill>
                <a:effectLst/>
                <a:latin typeface="Helvetica Neue" panose="02000503000000020004" pitchFamily="2" charset="0"/>
              </a:rPr>
            </a:br>
            <a:r>
              <a:rPr lang="en-GB" sz="1200" b="1" i="0" u="none" strike="noStrike" dirty="0">
                <a:solidFill>
                  <a:srgbClr val="00399E"/>
                </a:solidFill>
                <a:effectLst/>
                <a:latin typeface="Helvetica Neue" panose="02000503000000020004" pitchFamily="2" charset="0"/>
                <a:hlinkClick r:id="rId5"/>
              </a:rPr>
              <a:t>https://www.nejm.org/doi/full/10.1056/NEJMoa2607973</a:t>
            </a:r>
            <a:endParaRPr lang="en-GB" sz="1200" b="0" i="0" u="none" strike="noStrike" dirty="0">
              <a:solidFill>
                <a:srgbClr val="222222"/>
              </a:solidFill>
              <a:effectLst/>
              <a:latin typeface="Helvetica Neue" panose="02000503000000020004" pitchFamily="2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>
              <a:solidFill>
                <a:schemeClr val="accent6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E8F9247-39C3-3C1F-B808-1C82BFA49D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411510"/>
            <a:ext cx="6768752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Once-weekly ISL/LEN phase 3 studies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6D4C1E-EF45-3E95-47AD-EC8581AF8B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3832" y="1059582"/>
            <a:ext cx="2145008" cy="2133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2939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0C2A8B-740F-16C3-81D4-4D4F58B66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19C2E0-C84E-35E3-D163-49E1EE23B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80621"/>
            <a:ext cx="7772400" cy="42889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470512-3051-9673-8376-D055100C7CCA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0" i="0" u="none" strike="noStrike" dirty="0" err="1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400" b="0" i="0" u="none" strike="noStrike" dirty="0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 JK et al. OAB1406LB.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293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0B278-E682-4152-BA2F-F68CCE16B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FD1DE3-BC37-A1C1-6254-CD12F6E0DA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84" y="339502"/>
            <a:ext cx="7772400" cy="435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1270A2-5DCE-D480-A7D5-1B1A52E17312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0" i="0" u="none" strike="noStrike" dirty="0" err="1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400" b="0" i="0" u="none" strike="noStrike" dirty="0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 JK et al. OAB1406LB.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471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12FAA-1D8A-82E4-5372-B33920928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79AE23-DF63-4A07-29D9-EE98FD2E3203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0" i="0" u="none" strike="noStrike" dirty="0" err="1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400" b="0" i="0" u="none" strike="noStrike" dirty="0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 JK et al. OAB1406LB.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60793F-A67F-2914-605D-FF64A765EC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08" y="482562"/>
            <a:ext cx="7342584" cy="4178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64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B16D71-ECA6-A6E1-336A-525E0038C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F21F31E4-D1DE-17DC-1411-6201A173504C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0" i="0" u="none" strike="noStrike" dirty="0" err="1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400" b="0" i="0" u="none" strike="noStrike" dirty="0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 JK et al. OAB1406LB.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E846A-80B0-C876-C42C-38ABBBCF8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441585"/>
            <a:ext cx="7486600" cy="4260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420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34652-F715-0167-4B31-A187F4572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570784-5637-C009-97C7-6B27E2A30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0200" y="555526"/>
            <a:ext cx="7260192" cy="136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accent6"/>
                </a:solidFill>
              </a:rPr>
              <a:t>Once-monthly oral PrEP for $US 3/year</a:t>
            </a:r>
          </a:p>
          <a:p>
            <a:pPr lvl="0">
              <a:buNone/>
              <a:tabLst>
                <a:tab pos="457200" algn="l"/>
              </a:tabLst>
            </a:pPr>
            <a:endParaRPr lang="en-GB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 lvl="0">
              <a:buNone/>
              <a:tabLst>
                <a:tab pos="457200" algn="l"/>
              </a:tabLst>
            </a:pPr>
            <a:r>
              <a:rPr lang="en-GB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Cross S et al. MK-8527: mass production for US $15/year as PrEP. Oral abstract OAE0504.</a:t>
            </a:r>
            <a:br>
              <a:rPr lang="en-GB" sz="18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</a:br>
            <a:r>
              <a:rPr lang="en-GB" sz="1800" dirty="0">
                <a:solidFill>
                  <a:srgbClr val="0000FF"/>
                </a:solidFill>
                <a:effectLst/>
                <a:latin typeface="+mj-lt"/>
                <a:ea typeface="Times New Roman" panose="02020603050405020304" pitchFamily="18" charset="0"/>
                <a:hlinkClick r:id="rId3"/>
              </a:rPr>
              <a:t>https://programme.aids2026.org/Abstract/Abstract/?abstractid=4194</a:t>
            </a:r>
            <a:endParaRPr lang="en-GB" sz="1800" dirty="0">
              <a:effectLst/>
              <a:latin typeface="+mj-lt"/>
              <a:ea typeface="Times New Roman" panose="02020603050405020304" pitchFamily="18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FB8016-B6DB-BC80-B171-7BEB7FF9B9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2283718"/>
            <a:ext cx="1738435" cy="1496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6329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61E3F9-7C29-FB21-7B5D-67F0AE0896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B88062-CA0F-862F-152E-6A505D54F8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1"/>
            <a:ext cx="2373923" cy="782753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311DCCD9-8E60-48FE-311E-F1176F8E531E}"/>
              </a:ext>
            </a:extLst>
          </p:cNvPr>
          <p:cNvGrpSpPr/>
          <p:nvPr/>
        </p:nvGrpSpPr>
        <p:grpSpPr>
          <a:xfrm>
            <a:off x="559912" y="890471"/>
            <a:ext cx="7943892" cy="3435499"/>
            <a:chOff x="559912" y="890471"/>
            <a:chExt cx="7943892" cy="3435499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ECFB7C-77E5-E13F-16B0-1D0208B77FCC}"/>
                </a:ext>
              </a:extLst>
            </p:cNvPr>
            <p:cNvSpPr txBox="1"/>
            <p:nvPr/>
          </p:nvSpPr>
          <p:spPr>
            <a:xfrm>
              <a:off x="640195" y="890471"/>
              <a:ext cx="7863609" cy="4154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 sz="3600" b="1" i="0" u="none" strike="noStrike" kern="1200" spc="0" baseline="0">
                  <a:solidFill>
                    <a:prstClr val="black"/>
                  </a:solidFill>
                  <a:latin typeface="+mn-lt"/>
                  <a:ea typeface="+mn-ea"/>
                  <a:cs typeface="+mn-cs"/>
                </a:defRPr>
              </a:pPr>
              <a:r>
                <a:rPr lang="en-US" sz="2100" b="1" dirty="0"/>
                <a:t>UK National Health Service: prices for cheap generics:  &lt;</a:t>
              </a:r>
              <a:r>
                <a:rPr lang="en-GB" sz="2100" dirty="0"/>
                <a:t> $1</a:t>
              </a:r>
              <a:r>
                <a:rPr lang="en-US" sz="2100" b="1" dirty="0"/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1665CC2-FE6C-2435-A83D-0E3B88FF5DCB}"/>
                </a:ext>
              </a:extLst>
            </p:cNvPr>
            <p:cNvSpPr txBox="1"/>
            <p:nvPr/>
          </p:nvSpPr>
          <p:spPr>
            <a:xfrm>
              <a:off x="559912" y="4146134"/>
              <a:ext cx="4067530" cy="179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750" dirty="0"/>
                <a:t>https://</a:t>
              </a:r>
              <a:r>
                <a:rPr lang="en-US" sz="750" dirty="0" err="1"/>
                <a:t>www.gov.uk</a:t>
              </a:r>
              <a:r>
                <a:rPr lang="en-US" sz="750" dirty="0"/>
                <a:t>/government/publications/drugs-and-pharmaceutical-electronic-market-information-emit</a:t>
              </a:r>
            </a:p>
          </p:txBody>
        </p:sp>
        <p:pic>
          <p:nvPicPr>
            <p:cNvPr id="1028" name="Picture 4" descr="Atorvastatin 20mg Generic Drugs at Best Price in Vasai | Pedicon  Pharmaceuticals">
              <a:extLst>
                <a:ext uri="{FF2B5EF4-FFF2-40B4-BE49-F238E27FC236}">
                  <a16:creationId xmlns:a16="http://schemas.microsoft.com/office/drawing/2014/main" id="{6BE42C09-BC4D-EB68-E774-FDDA72A6FD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614" y="1515825"/>
              <a:ext cx="1561474" cy="10345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Lasix (Furosemide) | PharmaServe">
              <a:extLst>
                <a:ext uri="{FF2B5EF4-FFF2-40B4-BE49-F238E27FC236}">
                  <a16:creationId xmlns:a16="http://schemas.microsoft.com/office/drawing/2014/main" id="{CACAC694-ED23-F285-A999-5B0D560A4E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53088" y="1353069"/>
              <a:ext cx="1637454" cy="11973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2" name="Picture 8" descr="Amlodipine 5mg Tab, For Analgesics And Pain Relief Medicines, Packaging  Type: Strips at ₹ 15/stripe in Nagpur">
              <a:extLst>
                <a:ext uri="{FF2B5EF4-FFF2-40B4-BE49-F238E27FC236}">
                  <a16:creationId xmlns:a16="http://schemas.microsoft.com/office/drawing/2014/main" id="{16972F08-29F7-0281-5328-B3D6F02970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8412" y="1495967"/>
              <a:ext cx="1203541" cy="11973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4" name="Picture 10" descr="Amoxicillin Capsules USP 500mg">
              <a:extLst>
                <a:ext uri="{FF2B5EF4-FFF2-40B4-BE49-F238E27FC236}">
                  <a16:creationId xmlns:a16="http://schemas.microsoft.com/office/drawing/2014/main" id="{92EAD7DB-6BE4-FC17-0C38-510429E3533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2286" y="1560469"/>
              <a:ext cx="1300436" cy="10012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6" name="Picture 12" descr="Metformin Hydrochloride Tablets - 500mg, Generic Anti-Diabetes Medication |  2-Year Shelf Life, Store in Dry Place, Physician Dosage Guidelines - 500mg,  Generic Anti-diabetes Medication | 2-year Shelf Life, Store In Dry Place,">
              <a:extLst>
                <a:ext uri="{FF2B5EF4-FFF2-40B4-BE49-F238E27FC236}">
                  <a16:creationId xmlns:a16="http://schemas.microsoft.com/office/drawing/2014/main" id="{79B58583-FC1E-2B8B-FCA1-A6A888235E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21740" y="1495967"/>
              <a:ext cx="1316502" cy="13097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2" name="Picture 18" descr="Altace Ramipril Capsules - Generic Drug, 10x10 Capsules/Box | ACE Inhibitor  for Hypertension, Congestive Heart Failure, Heart Attack Survival - Generic  Drug, 10x10 Capsules/box | Ace Inhibitor For Hypertension, Congestive Heart  Failure,">
              <a:extLst>
                <a:ext uri="{FF2B5EF4-FFF2-40B4-BE49-F238E27FC236}">
                  <a16:creationId xmlns:a16="http://schemas.microsoft.com/office/drawing/2014/main" id="{6357643C-AA87-505C-614E-0C0C9B171DE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614" y="3013009"/>
              <a:ext cx="1871219" cy="819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4" name="Picture 20" descr="Product">
              <a:extLst>
                <a:ext uri="{FF2B5EF4-FFF2-40B4-BE49-F238E27FC236}">
                  <a16:creationId xmlns:a16="http://schemas.microsoft.com/office/drawing/2014/main" id="{AB4BCA10-54AD-4C28-68F3-D2D2481B54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69436" y="2824881"/>
              <a:ext cx="1300895" cy="1294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6" name="Picture 22" descr="Product">
              <a:extLst>
                <a:ext uri="{FF2B5EF4-FFF2-40B4-BE49-F238E27FC236}">
                  <a16:creationId xmlns:a16="http://schemas.microsoft.com/office/drawing/2014/main" id="{79DF6149-75F6-2B23-ABAD-987647DB6F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82486" y="2599329"/>
              <a:ext cx="1611969" cy="1603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48" name="Picture 24" descr="Product">
              <a:extLst>
                <a:ext uri="{FF2B5EF4-FFF2-40B4-BE49-F238E27FC236}">
                  <a16:creationId xmlns:a16="http://schemas.microsoft.com/office/drawing/2014/main" id="{7289A2AD-F514-4759-92A0-49D5FAE638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4456" y="2939941"/>
              <a:ext cx="1513666" cy="10039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0" name="Picture 26" descr="aspirin ~ Nursing Path">
              <a:extLst>
                <a:ext uri="{FF2B5EF4-FFF2-40B4-BE49-F238E27FC236}">
                  <a16:creationId xmlns:a16="http://schemas.microsoft.com/office/drawing/2014/main" id="{9692CFFF-733F-97CB-6381-866164AAAD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41807" y="2996264"/>
              <a:ext cx="1624841" cy="1003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E5599D60-45EE-3D2B-07C7-A55C35660496}"/>
                </a:ext>
              </a:extLst>
            </p:cNvPr>
            <p:cNvSpPr txBox="1"/>
            <p:nvPr/>
          </p:nvSpPr>
          <p:spPr>
            <a:xfrm>
              <a:off x="1017362" y="1425803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$0.64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655D935-F655-06AC-745D-316011746783}"/>
                </a:ext>
              </a:extLst>
            </p:cNvPr>
            <p:cNvSpPr txBox="1"/>
            <p:nvPr/>
          </p:nvSpPr>
          <p:spPr>
            <a:xfrm>
              <a:off x="2230118" y="1560470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$0.27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7E2E605-8E95-0273-55AE-4AF2B42D223C}"/>
                </a:ext>
              </a:extLst>
            </p:cNvPr>
            <p:cNvSpPr txBox="1"/>
            <p:nvPr/>
          </p:nvSpPr>
          <p:spPr>
            <a:xfrm>
              <a:off x="4085696" y="1297291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$0.29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759607-C59F-5DFD-D802-91BEF208B857}"/>
                </a:ext>
              </a:extLst>
            </p:cNvPr>
            <p:cNvSpPr txBox="1"/>
            <p:nvPr/>
          </p:nvSpPr>
          <p:spPr>
            <a:xfrm>
              <a:off x="5612182" y="1353069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21 Tablets = </a:t>
              </a:r>
              <a:r>
                <a:rPr lang="en-US" sz="1200" b="1" dirty="0">
                  <a:solidFill>
                    <a:srgbClr val="FF0000"/>
                  </a:solidFill>
                </a:rPr>
                <a:t>$0</a:t>
              </a:r>
              <a:r>
                <a:rPr lang="en-GB" sz="1200" b="1" dirty="0">
                  <a:solidFill>
                    <a:srgbClr val="FF0000"/>
                  </a:solidFill>
                </a:rPr>
                <a:t>.97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06C9690-CE65-4AD6-2A25-173598CD1489}"/>
                </a:ext>
              </a:extLst>
            </p:cNvPr>
            <p:cNvSpPr txBox="1"/>
            <p:nvPr/>
          </p:nvSpPr>
          <p:spPr>
            <a:xfrm>
              <a:off x="7113167" y="1360815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$0.61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3717263-27DC-D1D0-1D6D-EBA8EE0B7CA8}"/>
                </a:ext>
              </a:extLst>
            </p:cNvPr>
            <p:cNvSpPr txBox="1"/>
            <p:nvPr/>
          </p:nvSpPr>
          <p:spPr>
            <a:xfrm>
              <a:off x="1010873" y="2784480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$0.63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4754C73-1213-CCA0-08A5-AF7D8FA32DA9}"/>
                </a:ext>
              </a:extLst>
            </p:cNvPr>
            <p:cNvSpPr txBox="1"/>
            <p:nvPr/>
          </p:nvSpPr>
          <p:spPr>
            <a:xfrm>
              <a:off x="2528729" y="2715489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$0.79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F7258AB-F91D-04F7-16D6-7591002734EC}"/>
                </a:ext>
              </a:extLst>
            </p:cNvPr>
            <p:cNvSpPr txBox="1"/>
            <p:nvPr/>
          </p:nvSpPr>
          <p:spPr>
            <a:xfrm>
              <a:off x="3813092" y="2865616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$0.45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9917108-8667-2DE6-D04F-B4CBF50ACA55}"/>
                </a:ext>
              </a:extLst>
            </p:cNvPr>
            <p:cNvSpPr txBox="1"/>
            <p:nvPr/>
          </p:nvSpPr>
          <p:spPr>
            <a:xfrm>
              <a:off x="5330592" y="2864385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32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$0.57</a:t>
              </a:r>
            </a:p>
            <a:p>
              <a:r>
                <a:rPr lang="en-US" sz="1200" dirty="0"/>
                <a:t> 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EA2C220-2E80-6679-096A-2FFF0007A6FC}"/>
                </a:ext>
              </a:extLst>
            </p:cNvPr>
            <p:cNvSpPr txBox="1"/>
            <p:nvPr/>
          </p:nvSpPr>
          <p:spPr>
            <a:xfrm>
              <a:off x="6978850" y="2844490"/>
              <a:ext cx="1253707" cy="3996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28 Tablets = </a:t>
              </a:r>
              <a:r>
                <a:rPr lang="en-GB" sz="1200" b="1" dirty="0">
                  <a:solidFill>
                    <a:srgbClr val="FF0000"/>
                  </a:solidFill>
                </a:rPr>
                <a:t>$0.57</a:t>
              </a:r>
            </a:p>
            <a:p>
              <a:r>
                <a:rPr lang="en-US" sz="1200" dirty="0"/>
                <a:t> </a:t>
              </a:r>
            </a:p>
          </p:txBody>
        </p:sp>
      </p:grpSp>
      <p:sp>
        <p:nvSpPr>
          <p:cNvPr id="19" name="Rectangle 2">
            <a:extLst>
              <a:ext uri="{FF2B5EF4-FFF2-40B4-BE49-F238E27FC236}">
                <a16:creationId xmlns:a16="http://schemas.microsoft.com/office/drawing/2014/main" id="{FCF6BD39-6436-71E3-5261-0365BF4414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403" y="181178"/>
            <a:ext cx="309372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accent6"/>
                </a:solidFill>
                <a:latin typeface="+mj-lt"/>
              </a:rPr>
              <a:t>Cross S et al. </a:t>
            </a:r>
            <a:r>
              <a:rPr lang="en-GB" sz="12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Oral abstract OAE0504</a:t>
            </a:r>
            <a:r>
              <a:rPr lang="en-GB" sz="1200" dirty="0">
                <a:effectLst/>
                <a:latin typeface="+mj-lt"/>
              </a:rPr>
              <a:t> </a:t>
            </a:r>
            <a:r>
              <a:rPr lang="en-US" altLang="en-US" sz="1200" dirty="0">
                <a:solidFill>
                  <a:schemeClr val="accent6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188033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16D11D-899D-8B23-E73A-CA82B68861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5F25E83-3B8F-D0F4-9613-CA51E24597E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160870"/>
            <a:ext cx="1790340" cy="5903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3E91703-9A30-46CA-7E13-FDA5559349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08731"/>
            <a:ext cx="9144000" cy="6347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FB8823A-B45C-2B1A-002D-9202CBFAFF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035593"/>
            <a:ext cx="4841204" cy="31275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B51F01-F2CA-6DD0-06F1-C5EF1DA63EA7}"/>
              </a:ext>
            </a:extLst>
          </p:cNvPr>
          <p:cNvSpPr txBox="1"/>
          <p:nvPr/>
        </p:nvSpPr>
        <p:spPr>
          <a:xfrm>
            <a:off x="5680909" y="1316553"/>
            <a:ext cx="22875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>
                <a:solidFill>
                  <a:srgbClr val="FF0000"/>
                </a:solidFill>
              </a:rPr>
              <a:t>TDF/FTC – 500 mg/day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9715A7-6E8F-9F96-4F3D-B6BD0BC9D40F}"/>
              </a:ext>
            </a:extLst>
          </p:cNvPr>
          <p:cNvSpPr txBox="1"/>
          <p:nvPr/>
        </p:nvSpPr>
        <p:spPr>
          <a:xfrm>
            <a:off x="5652120" y="2719167"/>
            <a:ext cx="273630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000" b="1" dirty="0" err="1">
                <a:solidFill>
                  <a:srgbClr val="FFC000"/>
                </a:solidFill>
              </a:rPr>
              <a:t>Alimatrevir</a:t>
            </a:r>
            <a:r>
              <a:rPr lang="en-GB" sz="3000" b="1" dirty="0">
                <a:solidFill>
                  <a:srgbClr val="FFC000"/>
                </a:solidFill>
              </a:rPr>
              <a:t> -132 mg/year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C31753FB-E3DC-C875-CF9A-A57FBE1E61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9832" y="4015470"/>
            <a:ext cx="567284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accent6"/>
                </a:solidFill>
              </a:rPr>
              <a:t>Slide: Samuel Cross et al.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7A3C3766-82BD-F30E-E0B9-666AE63692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403" y="181178"/>
            <a:ext cx="309372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accent6"/>
                </a:solidFill>
                <a:latin typeface="+mj-lt"/>
              </a:rPr>
              <a:t>Cross S et al. </a:t>
            </a:r>
            <a:r>
              <a:rPr lang="en-GB" sz="12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Oral abstract OAE0504</a:t>
            </a:r>
            <a:r>
              <a:rPr lang="en-GB" sz="1200" dirty="0">
                <a:effectLst/>
                <a:latin typeface="+mj-lt"/>
              </a:rPr>
              <a:t> </a:t>
            </a:r>
            <a:r>
              <a:rPr lang="en-US" altLang="en-US" sz="1200" dirty="0">
                <a:solidFill>
                  <a:schemeClr val="accent6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24367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683CAC-9D3F-C8E9-C0FC-81BA35616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3E5A87-3299-EAE4-B717-96FFC51AD8B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4508731"/>
            <a:ext cx="9144000" cy="63476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CAD3A6B-680B-03BB-0A24-AA23779533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82" y="92915"/>
            <a:ext cx="1958028" cy="645620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04E433F3-8A3A-1087-7DFC-5F360B10EEBB}"/>
              </a:ext>
            </a:extLst>
          </p:cNvPr>
          <p:cNvSpPr/>
          <p:nvPr/>
        </p:nvSpPr>
        <p:spPr>
          <a:xfrm>
            <a:off x="1227338" y="1342429"/>
            <a:ext cx="1925591" cy="29575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AE16AFA-B1E6-743E-6A37-695DAE3660E3}"/>
              </a:ext>
            </a:extLst>
          </p:cNvPr>
          <p:cNvSpPr txBox="1"/>
          <p:nvPr/>
        </p:nvSpPr>
        <p:spPr>
          <a:xfrm>
            <a:off x="395536" y="568294"/>
            <a:ext cx="8846847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defRPr sz="3600" b="1" i="0" u="none" strike="noStrike" kern="1200" spc="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sz="2100" b="1" dirty="0"/>
              <a:t>Results: Estimated cost of production </a:t>
            </a:r>
          </a:p>
        </p:txBody>
      </p:sp>
      <p:sp>
        <p:nvSpPr>
          <p:cNvPr id="11" name="Text Box 5">
            <a:extLst>
              <a:ext uri="{FF2B5EF4-FFF2-40B4-BE49-F238E27FC236}">
                <a16:creationId xmlns:a16="http://schemas.microsoft.com/office/drawing/2014/main" id="{34E3CECD-41A8-DCA8-5D65-B39CC2E863F9}"/>
              </a:ext>
            </a:extLst>
          </p:cNvPr>
          <p:cNvSpPr txBox="1">
            <a:spLocks/>
          </p:cNvSpPr>
          <p:nvPr/>
        </p:nvSpPr>
        <p:spPr bwMode="auto">
          <a:xfrm>
            <a:off x="1439871" y="2839804"/>
            <a:ext cx="1571446" cy="666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altLang="en-US" sz="1200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Annual API dose</a:t>
            </a:r>
            <a:endParaRPr lang="en-US" altLang="en-US" sz="1200" dirty="0"/>
          </a:p>
          <a:p>
            <a:pPr defTabSz="685800"/>
            <a:r>
              <a:rPr lang="en-US" altLang="en-US" sz="1200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11mg once monthly </a:t>
            </a:r>
            <a:r>
              <a:rPr lang="en-US" altLang="en-US" sz="1200" b="1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=132mg ppy</a:t>
            </a:r>
            <a:endParaRPr lang="en-US" altLang="en-US" sz="1200" b="1" dirty="0"/>
          </a:p>
        </p:txBody>
      </p:sp>
      <p:sp>
        <p:nvSpPr>
          <p:cNvPr id="13" name="Rectangle 3">
            <a:extLst>
              <a:ext uri="{FF2B5EF4-FFF2-40B4-BE49-F238E27FC236}">
                <a16:creationId xmlns:a16="http://schemas.microsoft.com/office/drawing/2014/main" id="{5970A6B0-9AB7-612A-A63A-4D0F0C80C8C3}"/>
              </a:ext>
            </a:extLst>
          </p:cNvPr>
          <p:cNvSpPr>
            <a:spLocks/>
          </p:cNvSpPr>
          <p:nvPr/>
        </p:nvSpPr>
        <p:spPr bwMode="auto">
          <a:xfrm>
            <a:off x="1358260" y="3668765"/>
            <a:ext cx="1683451" cy="335757"/>
          </a:xfrm>
          <a:prstGeom prst="rect">
            <a:avLst/>
          </a:prstGeom>
          <a:noFill/>
          <a:ln w="34925">
            <a:solidFill>
              <a:srgbClr val="0070C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altLang="en-US" sz="1800" b="1" dirty="0"/>
              <a:t>$1.21</a:t>
            </a:r>
            <a:r>
              <a:rPr lang="en-US" altLang="en-US" sz="1800" dirty="0"/>
              <a:t>ppy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0B4336C-FDAE-4B16-00F8-E1A3CB0989A7}"/>
              </a:ext>
            </a:extLst>
          </p:cNvPr>
          <p:cNvSpPr/>
          <p:nvPr/>
        </p:nvSpPr>
        <p:spPr>
          <a:xfrm>
            <a:off x="1937453" y="1154894"/>
            <a:ext cx="525066" cy="469683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/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0F864E-064D-B804-6AA9-ADFE505C700F}"/>
              </a:ext>
            </a:extLst>
          </p:cNvPr>
          <p:cNvSpPr txBox="1"/>
          <p:nvPr/>
        </p:nvSpPr>
        <p:spPr>
          <a:xfrm>
            <a:off x="1427034" y="2104497"/>
            <a:ext cx="1526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Weighted mean API cost = </a:t>
            </a:r>
            <a:r>
              <a:rPr lang="en-US" sz="1200" b="1" dirty="0"/>
              <a:t>$9,138/kg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65E17BE-ADA0-EEC2-180C-EBC365DE3F68}"/>
              </a:ext>
            </a:extLst>
          </p:cNvPr>
          <p:cNvSpPr txBox="1"/>
          <p:nvPr/>
        </p:nvSpPr>
        <p:spPr>
          <a:xfrm>
            <a:off x="2078203" y="2520882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/>
              <a:t>x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F975826-7949-B1B7-A42F-43A558D6AC52}"/>
              </a:ext>
            </a:extLst>
          </p:cNvPr>
          <p:cNvSpPr txBox="1"/>
          <p:nvPr/>
        </p:nvSpPr>
        <p:spPr>
          <a:xfrm>
            <a:off x="1323927" y="1684563"/>
            <a:ext cx="17832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70C0"/>
                </a:solidFill>
              </a:rPr>
              <a:t>Annual API Cost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9BC6E7C-CD69-0829-7324-4563C254824F}"/>
              </a:ext>
            </a:extLst>
          </p:cNvPr>
          <p:cNvSpPr/>
          <p:nvPr/>
        </p:nvSpPr>
        <p:spPr>
          <a:xfrm>
            <a:off x="3751826" y="1319125"/>
            <a:ext cx="1925591" cy="29575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34" name="Rectangle 3">
            <a:extLst>
              <a:ext uri="{FF2B5EF4-FFF2-40B4-BE49-F238E27FC236}">
                <a16:creationId xmlns:a16="http://schemas.microsoft.com/office/drawing/2014/main" id="{AE34E2CD-28E5-6710-1087-728B2A6B3153}"/>
              </a:ext>
            </a:extLst>
          </p:cNvPr>
          <p:cNvSpPr>
            <a:spLocks/>
          </p:cNvSpPr>
          <p:nvPr/>
        </p:nvSpPr>
        <p:spPr bwMode="auto">
          <a:xfrm>
            <a:off x="3882748" y="3645461"/>
            <a:ext cx="1683451" cy="335757"/>
          </a:xfrm>
          <a:prstGeom prst="rect">
            <a:avLst/>
          </a:prstGeom>
          <a:noFill/>
          <a:ln w="34925">
            <a:solidFill>
              <a:srgbClr val="7030A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altLang="en-US" sz="1800" b="1" dirty="0"/>
              <a:t>$1.80</a:t>
            </a:r>
            <a:r>
              <a:rPr lang="en-US" altLang="en-US" sz="1800" dirty="0"/>
              <a:t>ppy</a:t>
            </a: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819CCC52-92EB-880F-B5AF-AD0FC5CD8176}"/>
              </a:ext>
            </a:extLst>
          </p:cNvPr>
          <p:cNvSpPr/>
          <p:nvPr/>
        </p:nvSpPr>
        <p:spPr>
          <a:xfrm>
            <a:off x="4461941" y="1131590"/>
            <a:ext cx="525066" cy="469683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/>
              <a:t>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B9FEEAE-D13B-5F45-E05A-16CB4F8941F1}"/>
              </a:ext>
            </a:extLst>
          </p:cNvPr>
          <p:cNvSpPr txBox="1"/>
          <p:nvPr/>
        </p:nvSpPr>
        <p:spPr>
          <a:xfrm>
            <a:off x="3832065" y="1639375"/>
            <a:ext cx="17848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</a:rPr>
              <a:t>Formulation and Logistics</a:t>
            </a:r>
          </a:p>
        </p:txBody>
      </p:sp>
      <p:sp>
        <p:nvSpPr>
          <p:cNvPr id="4" name="Text Box 1">
            <a:extLst>
              <a:ext uri="{FF2B5EF4-FFF2-40B4-BE49-F238E27FC236}">
                <a16:creationId xmlns:a16="http://schemas.microsoft.com/office/drawing/2014/main" id="{53F51EDB-F38D-6236-0AE3-245950FC2179}"/>
              </a:ext>
            </a:extLst>
          </p:cNvPr>
          <p:cNvSpPr txBox="1">
            <a:spLocks/>
          </p:cNvSpPr>
          <p:nvPr/>
        </p:nvSpPr>
        <p:spPr bwMode="auto">
          <a:xfrm>
            <a:off x="3882748" y="2226876"/>
            <a:ext cx="1683452" cy="130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altLang="en-US" sz="1200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Formulation ($0.01), packaging ($0.10), excipients,</a:t>
            </a:r>
          </a:p>
          <a:p>
            <a:pPr defTabSz="685800"/>
            <a:r>
              <a:rPr lang="en-US" altLang="en-US" sz="1200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5% API loss ($0.28ppy)</a:t>
            </a:r>
          </a:p>
          <a:p>
            <a:pPr defTabSz="685800"/>
            <a:endParaRPr lang="en-US" altLang="en-US" sz="1200" dirty="0"/>
          </a:p>
          <a:p>
            <a:pPr defTabSz="685800"/>
            <a:r>
              <a:rPr lang="en-US" altLang="en-US" sz="1200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Transportation, tariffs and labour (21%)</a:t>
            </a:r>
            <a:endParaRPr lang="en-US" altLang="en-US" sz="1200" dirty="0"/>
          </a:p>
          <a:p>
            <a:pPr defTabSz="685800"/>
            <a:endParaRPr lang="en-US" altLang="en-US" sz="1200" dirty="0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E858336F-7C3A-BADD-27C8-BE13C1870D29}"/>
              </a:ext>
            </a:extLst>
          </p:cNvPr>
          <p:cNvSpPr/>
          <p:nvPr/>
        </p:nvSpPr>
        <p:spPr>
          <a:xfrm>
            <a:off x="6276314" y="1342429"/>
            <a:ext cx="1925591" cy="2957513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0" name="Rectangle 3">
            <a:extLst>
              <a:ext uri="{FF2B5EF4-FFF2-40B4-BE49-F238E27FC236}">
                <a16:creationId xmlns:a16="http://schemas.microsoft.com/office/drawing/2014/main" id="{0E60DE9F-13B1-2137-AE5B-3F592177C395}"/>
              </a:ext>
            </a:extLst>
          </p:cNvPr>
          <p:cNvSpPr>
            <a:spLocks/>
          </p:cNvSpPr>
          <p:nvPr/>
        </p:nvSpPr>
        <p:spPr bwMode="auto">
          <a:xfrm>
            <a:off x="6407236" y="3668765"/>
            <a:ext cx="1683451" cy="335757"/>
          </a:xfrm>
          <a:prstGeom prst="rect">
            <a:avLst/>
          </a:prstGeom>
          <a:noFill/>
          <a:ln w="34925">
            <a:solidFill>
              <a:srgbClr val="00B050"/>
            </a:solidFill>
            <a:miter lim="800000"/>
            <a:headEnd/>
            <a:tailEnd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 defTabSz="685800"/>
            <a:r>
              <a:rPr lang="en-US" altLang="en-US" sz="1800" b="1" dirty="0"/>
              <a:t>$2.49</a:t>
            </a:r>
            <a:r>
              <a:rPr lang="en-US" altLang="en-US" sz="1800" dirty="0"/>
              <a:t>ppy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BF744D4E-EB82-4F27-FC95-96462CD896FE}"/>
              </a:ext>
            </a:extLst>
          </p:cNvPr>
          <p:cNvSpPr/>
          <p:nvPr/>
        </p:nvSpPr>
        <p:spPr>
          <a:xfrm>
            <a:off x="6986429" y="1154894"/>
            <a:ext cx="525066" cy="469683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00" b="1" dirty="0"/>
              <a:t>3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9A58AF6-30BE-5A13-CD57-548CA9834875}"/>
              </a:ext>
            </a:extLst>
          </p:cNvPr>
          <p:cNvSpPr txBox="1"/>
          <p:nvPr/>
        </p:nvSpPr>
        <p:spPr>
          <a:xfrm>
            <a:off x="6397383" y="1662708"/>
            <a:ext cx="1683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B050"/>
                </a:solidFill>
              </a:rPr>
              <a:t>Profit and Taxation</a:t>
            </a:r>
          </a:p>
        </p:txBody>
      </p:sp>
      <p:sp>
        <p:nvSpPr>
          <p:cNvPr id="43" name="Text Box 1">
            <a:extLst>
              <a:ext uri="{FF2B5EF4-FFF2-40B4-BE49-F238E27FC236}">
                <a16:creationId xmlns:a16="http://schemas.microsoft.com/office/drawing/2014/main" id="{6AE582EC-53E2-1A30-24A3-7C8BAAA8CB1C}"/>
              </a:ext>
            </a:extLst>
          </p:cNvPr>
          <p:cNvSpPr txBox="1">
            <a:spLocks/>
          </p:cNvSpPr>
          <p:nvPr/>
        </p:nvSpPr>
        <p:spPr bwMode="auto">
          <a:xfrm>
            <a:off x="6407236" y="2250180"/>
            <a:ext cx="1683452" cy="1303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r>
              <a:rPr lang="en-US" altLang="en-US" sz="1200" b="1" dirty="0">
                <a:solidFill>
                  <a:srgbClr val="212121"/>
                </a:solidFill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Profit 30%</a:t>
            </a:r>
          </a:p>
          <a:p>
            <a:pPr defTabSz="685800"/>
            <a:r>
              <a:rPr lang="en-US" altLang="en-US" sz="1200" b="1" dirty="0">
                <a:solidFill>
                  <a:srgbClr val="21212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Taxation 27% </a:t>
            </a:r>
            <a:r>
              <a:rPr lang="en-US" altLang="en-US" sz="1200" dirty="0">
                <a:solidFill>
                  <a:srgbClr val="21212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(Standard Indian tax rates for generic suppliers)</a:t>
            </a:r>
            <a:endParaRPr lang="en-US" altLang="en-US" sz="1200" dirty="0"/>
          </a:p>
          <a:p>
            <a:pPr defTabSz="685800"/>
            <a:endParaRPr lang="en-US" altLang="en-US" sz="1200" dirty="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B80DF34-DA0C-244E-6346-E7F6239BD299}"/>
              </a:ext>
            </a:extLst>
          </p:cNvPr>
          <p:cNvSpPr/>
          <p:nvPr/>
        </p:nvSpPr>
        <p:spPr>
          <a:xfrm>
            <a:off x="6276314" y="3530867"/>
            <a:ext cx="2026054" cy="63476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4" name="Right Arrow 43">
            <a:extLst>
              <a:ext uri="{FF2B5EF4-FFF2-40B4-BE49-F238E27FC236}">
                <a16:creationId xmlns:a16="http://schemas.microsoft.com/office/drawing/2014/main" id="{74587761-6155-B751-A90D-DC35E515A10A}"/>
              </a:ext>
            </a:extLst>
          </p:cNvPr>
          <p:cNvSpPr/>
          <p:nvPr/>
        </p:nvSpPr>
        <p:spPr>
          <a:xfrm>
            <a:off x="3159007" y="2374730"/>
            <a:ext cx="567703" cy="635520"/>
          </a:xfrm>
          <a:prstGeom prst="right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5" name="Right Arrow 44">
            <a:extLst>
              <a:ext uri="{FF2B5EF4-FFF2-40B4-BE49-F238E27FC236}">
                <a16:creationId xmlns:a16="http://schemas.microsoft.com/office/drawing/2014/main" id="{5AEA7259-ED6A-DF99-E4F0-F8674CC2C856}"/>
              </a:ext>
            </a:extLst>
          </p:cNvPr>
          <p:cNvSpPr/>
          <p:nvPr/>
        </p:nvSpPr>
        <p:spPr>
          <a:xfrm>
            <a:off x="5677417" y="2374730"/>
            <a:ext cx="567703" cy="635520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2976DD2-D2EB-49C4-F21F-31AB09ABE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9403" y="181178"/>
            <a:ext cx="3093720" cy="415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>
                <a:solidFill>
                  <a:schemeClr val="accent6"/>
                </a:solidFill>
                <a:latin typeface="+mj-lt"/>
              </a:rPr>
              <a:t>Cross S et al. </a:t>
            </a:r>
            <a:r>
              <a:rPr lang="en-GB" sz="1200" dirty="0">
                <a:solidFill>
                  <a:srgbClr val="000000"/>
                </a:solidFill>
                <a:effectLst/>
                <a:latin typeface="+mj-lt"/>
                <a:ea typeface="Times New Roman" panose="02020603050405020304" pitchFamily="18" charset="0"/>
              </a:rPr>
              <a:t>Oral abstract OAE0504</a:t>
            </a:r>
            <a:r>
              <a:rPr lang="en-GB" sz="1200" dirty="0">
                <a:effectLst/>
                <a:latin typeface="+mj-lt"/>
              </a:rPr>
              <a:t> </a:t>
            </a:r>
            <a:r>
              <a:rPr lang="en-US" altLang="en-US" sz="1200" dirty="0">
                <a:solidFill>
                  <a:schemeClr val="accent6"/>
                </a:solidFill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3934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3" grpId="0" animBg="1"/>
      <p:bldP spid="18" grpId="0" animBg="1"/>
      <p:bldP spid="20" grpId="0"/>
      <p:bldP spid="21" grpId="0"/>
      <p:bldP spid="24" grpId="0"/>
      <p:bldP spid="32" grpId="0" animBg="1"/>
      <p:bldP spid="34" grpId="0" animBg="1"/>
      <p:bldP spid="35" grpId="0" animBg="1"/>
      <p:bldP spid="38" grpId="0"/>
      <p:bldP spid="4" grpId="0"/>
      <p:bldP spid="39" grpId="0" animBg="1"/>
      <p:bldP spid="40" grpId="0" animBg="1"/>
      <p:bldP spid="41" grpId="0" animBg="1"/>
      <p:bldP spid="42" grpId="0"/>
      <p:bldP spid="43" grpId="0"/>
      <p:bldP spid="2" grpId="0" animBg="1"/>
      <p:bldP spid="44" grpId="0" animBg="1"/>
      <p:bldP spid="4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1BA45-D3BE-389E-BD8B-319BE7427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27ED-B335-E562-7FF5-F849FD89B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70759"/>
            <a:ext cx="8055182" cy="449118"/>
          </a:xfrm>
        </p:spPr>
        <p:txBody>
          <a:bodyPr>
            <a:normAutofit fontScale="90000"/>
          </a:bodyPr>
          <a:lstStyle/>
          <a:p>
            <a:r>
              <a:rPr lang="en-US" sz="2700" dirty="0" err="1"/>
              <a:t>EXPrESSIVE</a:t>
            </a:r>
            <a:r>
              <a:rPr lang="en-US" sz="2700"/>
              <a:t> Phase III Program Countries of MK-8527</a:t>
            </a:r>
            <a:endParaRPr lang="en-US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861870C-0D38-60EE-3D29-975A58C7041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819877"/>
            <a:ext cx="8137144" cy="747391"/>
          </a:xfrm>
        </p:spPr>
        <p:txBody>
          <a:bodyPr/>
          <a:lstStyle/>
          <a:p>
            <a:pPr marL="10716" indent="-10716"/>
            <a:r>
              <a:rPr lang="en-US" sz="1500" dirty="0"/>
              <a:t>17 countries hosting sites for Phase 3 studies:</a:t>
            </a:r>
          </a:p>
          <a:p>
            <a:pPr marL="10716" indent="-10716"/>
            <a:r>
              <a:rPr lang="en-US" sz="1500" dirty="0"/>
              <a:t>EXPrESSIVE-11 (launched Aug 2025) and EXPrESSIVE-10 (launched Nov 2025)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C3C181-2597-E34A-40D5-CFFB091A05A5}"/>
              </a:ext>
            </a:extLst>
          </p:cNvPr>
          <p:cNvGrpSpPr/>
          <p:nvPr/>
        </p:nvGrpSpPr>
        <p:grpSpPr>
          <a:xfrm>
            <a:off x="1726477" y="1378698"/>
            <a:ext cx="6207019" cy="3673627"/>
            <a:chOff x="2301969" y="1959830"/>
            <a:chExt cx="8276025" cy="48981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C6B8B306-DB35-9493-C77F-4539A5626D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301969" y="1959830"/>
              <a:ext cx="7938377" cy="4467283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746043B-2E5D-F24D-28A0-B6E0E2F99388}"/>
                </a:ext>
              </a:extLst>
            </p:cNvPr>
            <p:cNvSpPr/>
            <p:nvPr/>
          </p:nvSpPr>
          <p:spPr>
            <a:xfrm>
              <a:off x="9427335" y="6207617"/>
              <a:ext cx="1150659" cy="6503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C219053E-AE6E-9A8A-8A96-D40202C4449F}"/>
              </a:ext>
            </a:extLst>
          </p:cNvPr>
          <p:cNvSpPr txBox="1"/>
          <p:nvPr/>
        </p:nvSpPr>
        <p:spPr>
          <a:xfrm>
            <a:off x="0" y="4929263"/>
            <a:ext cx="3365024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50" dirty="0">
                <a:hlinkClick r:id="rId4"/>
              </a:rPr>
              <a:t>AVAC AIDS2026 slideset https://avac.org/blog/resource_type/presentation/</a:t>
            </a:r>
            <a:endParaRPr lang="en-US" sz="750" dirty="0"/>
          </a:p>
          <a:p>
            <a:endParaRPr lang="en-US" sz="75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3B586CD-4FB8-CF66-C543-6517C90C7373}"/>
              </a:ext>
            </a:extLst>
          </p:cNvPr>
          <p:cNvSpPr txBox="1"/>
          <p:nvPr/>
        </p:nvSpPr>
        <p:spPr>
          <a:xfrm>
            <a:off x="3267962" y="2236426"/>
            <a:ext cx="3065930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solidFill>
                  <a:srgbClr val="FF0000"/>
                </a:solidFill>
              </a:rPr>
              <a:t>$180 million funding from Gates Foundation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426BFB3C-68F7-857F-7D26-9D25A2FB1B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4376383"/>
            <a:ext cx="5672846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>
                <a:solidFill>
                  <a:schemeClr val="accent6"/>
                </a:solidFill>
              </a:rPr>
              <a:t>Slide: Samuel Cross et al. </a:t>
            </a:r>
          </a:p>
        </p:txBody>
      </p:sp>
    </p:spTree>
    <p:extLst>
      <p:ext uri="{BB962C8B-B14F-4D97-AF65-F5344CB8AC3E}">
        <p14:creationId xmlns:p14="http://schemas.microsoft.com/office/powerpoint/2010/main" val="3148028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D93C1-9BD3-3A90-8E76-0ED232683B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9FF24E9-A729-482F-D0C4-47A6BE2DB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627534"/>
            <a:ext cx="583264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solidFill>
                  <a:schemeClr val="accent6"/>
                </a:solidFill>
              </a:rPr>
              <a:t>bNAbs</a:t>
            </a:r>
            <a:r>
              <a:rPr lang="en-US" altLang="en-US" sz="2800" dirty="0">
                <a:solidFill>
                  <a:schemeClr val="accent6"/>
                </a:solidFill>
              </a:rPr>
              <a:t> - Michel </a:t>
            </a:r>
            <a:r>
              <a:rPr lang="en-US" altLang="en-US" sz="2800" dirty="0" err="1">
                <a:solidFill>
                  <a:schemeClr val="accent6"/>
                </a:solidFill>
              </a:rPr>
              <a:t>Nussensweig</a:t>
            </a:r>
            <a:endParaRPr lang="en-US" altLang="en-US" sz="2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accent6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solidFill>
                <a:schemeClr val="accent6"/>
              </a:solidFill>
            </a:endParaRPr>
          </a:p>
          <a:p>
            <a:pPr lvl="0">
              <a:buNone/>
              <a:tabLst>
                <a:tab pos="457200" algn="l"/>
              </a:tabLst>
            </a:pPr>
            <a:endParaRPr lang="en-GB" sz="1800" dirty="0">
              <a:solidFill>
                <a:srgbClr val="000000"/>
              </a:solidFill>
              <a:effectLst/>
              <a:latin typeface="+mj-lt"/>
              <a:ea typeface="Times New Roman" panose="02020603050405020304" pitchFamily="18" charset="0"/>
            </a:endParaRPr>
          </a:p>
          <a:p>
            <a:pPr>
              <a:buNone/>
              <a:tabLst>
                <a:tab pos="457200" algn="l"/>
              </a:tabLst>
            </a:pPr>
            <a:r>
              <a:rPr lang="en-GB" sz="18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Nussenzweig</a:t>
            </a:r>
            <a:r>
              <a:rPr lang="en-GB" sz="18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M. </a:t>
            </a:r>
            <a:r>
              <a:rPr lang="en-GB" sz="18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bNAbs</a:t>
            </a:r>
            <a:r>
              <a:rPr lang="en-GB" sz="18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: Where are we and where do we go from here? Plenary talk PL01.</a:t>
            </a:r>
            <a:br>
              <a:rPr lang="en-GB" sz="18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</a:br>
            <a:r>
              <a:rPr lang="en-GB" sz="1800" dirty="0">
                <a:solidFill>
                  <a:srgbClr val="0000FF"/>
                </a:solidFill>
                <a:effectLst/>
                <a:latin typeface="+mn-lt"/>
                <a:ea typeface="Times New Roman" panose="02020603050405020304" pitchFamily="18" charset="0"/>
                <a:hlinkClick r:id="rId3"/>
              </a:rPr>
              <a:t>https://programme.aids2026.org/Programme/Session/3</a:t>
            </a:r>
            <a:endParaRPr lang="en-GB" sz="1800" dirty="0">
              <a:effectLst/>
              <a:latin typeface="+mn-lt"/>
              <a:ea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CAC136-B341-241B-509A-D226834AFD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1347614"/>
            <a:ext cx="2263109" cy="1440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066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8C598-A213-6F72-520E-40DF3E7A4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642123-2C5C-CD3A-41A8-8DDA18D40358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Nussenzweig</a:t>
            </a:r>
            <a:r>
              <a:rPr lang="en-GB" sz="14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M. Plenary talk PL01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5528AD-E9A1-A367-1D8E-9B517CDDC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06136"/>
            <a:ext cx="7772400" cy="433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995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69731-61D2-90A1-C481-74478986F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C5365BF5-0218-4F84-FDBA-80758A3F134C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Nussenzweig</a:t>
            </a:r>
            <a:r>
              <a:rPr lang="en-GB" sz="14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M. Plenary talk PL01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B0C862E-210C-8E8A-5042-7455FCD2A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36" y="483518"/>
            <a:ext cx="7772400" cy="433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5445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8DF367-152F-24F3-FC1F-E32B9D5CC8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ACE44C1-A258-33DE-D13E-4F99A5A381DF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dirty="0" err="1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Nussenzweig</a:t>
            </a:r>
            <a:r>
              <a:rPr lang="en-GB" sz="1400" dirty="0">
                <a:solidFill>
                  <a:srgbClr val="000000"/>
                </a:solidFill>
                <a:effectLst/>
                <a:latin typeface="+mn-lt"/>
                <a:ea typeface="Times New Roman" panose="02020603050405020304" pitchFamily="18" charset="0"/>
              </a:rPr>
              <a:t> M. Plenary talk PL01</a:t>
            </a:r>
            <a:endParaRPr lang="en-US" sz="1400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53F8DF1-A118-1F0F-54A5-219EE203A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555526"/>
            <a:ext cx="7772400" cy="4331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528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58D0C-2440-12CD-0A1C-E0755E0CE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F84D247-0B1B-44AB-2D62-531399057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091" y="199808"/>
            <a:ext cx="77724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6"/>
                </a:solidFill>
              </a:rPr>
              <a:t>AIDS 2026: #</a:t>
            </a:r>
            <a:r>
              <a:rPr lang="en-GB" sz="1600" dirty="0">
                <a:solidFill>
                  <a:schemeClr val="accent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Rethink, Rebuild and Rise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24109C1-7BF4-1B07-2782-27F288332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452" y="2288300"/>
            <a:ext cx="5693075" cy="21733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191F1E-716D-027A-F6B2-0CD9CF09B27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975967"/>
            <a:ext cx="868439" cy="1157918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BEBB3BCE-4B20-D39C-A2EC-069DCCD25A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405" y="796040"/>
            <a:ext cx="4464496" cy="3435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GB" altLang="en-US" sz="2400" dirty="0">
                <a:solidFill>
                  <a:srgbClr val="C00000"/>
                </a:solidFill>
                <a:latin typeface="Helvetica" pitchFamily="2" charset="0"/>
              </a:rPr>
              <a:t>Thank you</a:t>
            </a:r>
          </a:p>
          <a:p>
            <a:pPr marL="0" indent="0">
              <a:buNone/>
            </a:pPr>
            <a:endParaRPr lang="en-GB" altLang="en-US" sz="1200" dirty="0">
              <a:solidFill>
                <a:schemeClr val="accent2">
                  <a:lumMod val="60000"/>
                  <a:lumOff val="40000"/>
                </a:schemeClr>
              </a:solidFill>
              <a:latin typeface="Helvetica" pitchFamily="2" charset="0"/>
            </a:endParaRPr>
          </a:p>
          <a:p>
            <a:pPr marL="0" indent="0">
              <a:buNone/>
            </a:pPr>
            <a:r>
              <a:rPr lang="en-GB" altLang="en-US" sz="20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Helvetica" pitchFamily="2" charset="0"/>
              </a:rPr>
              <a:t>simon.collins@i-Base.org.uk</a:t>
            </a:r>
            <a:endParaRPr lang="en-GB" altLang="en-US" sz="2400" dirty="0">
              <a:solidFill>
                <a:schemeClr val="accent6"/>
              </a:solidFill>
              <a:latin typeface="Helvetica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B3EF92-E6FF-492D-1BC4-016BA58D94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6358" y="471222"/>
            <a:ext cx="1837053" cy="399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5488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2833B-6504-0E86-0EFF-6B41B155F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0939C5CB-075C-AB9D-9069-F6C6EB5A63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487"/>
            <a:ext cx="7772400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chemeClr val="accent6"/>
                </a:solidFill>
              </a:rPr>
              <a:t>AIDS 2026: #</a:t>
            </a:r>
            <a:r>
              <a:rPr lang="en-GB" sz="1600" dirty="0">
                <a:solidFill>
                  <a:schemeClr val="accent2"/>
                </a:solidFill>
                <a:effectLst/>
                <a:latin typeface="Helvetica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Rethink, Rebuild and Rise</a:t>
            </a:r>
            <a:endParaRPr lang="en-US" altLang="en-US" sz="1800" dirty="0">
              <a:solidFill>
                <a:schemeClr val="accent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AECD31-A703-04E9-AEB4-F23357B16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1880" y="1923678"/>
            <a:ext cx="223224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457200" indent="-457200">
              <a:spcBef>
                <a:spcPct val="20000"/>
              </a:spcBef>
              <a:buChar char="•"/>
              <a:defRPr sz="32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rgbClr val="2D2D8A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>
              <a:buNone/>
            </a:pPr>
            <a:r>
              <a:rPr lang="en-GB" altLang="en-US" sz="2400" dirty="0">
                <a:solidFill>
                  <a:schemeClr val="tx2"/>
                </a:solidFill>
                <a:latin typeface="Helvetica" pitchFamily="2" charset="0"/>
              </a:rPr>
              <a:t>Spare slides</a:t>
            </a:r>
          </a:p>
          <a:p>
            <a:pPr marL="0" indent="0">
              <a:buNone/>
            </a:pPr>
            <a:r>
              <a:rPr lang="en-GB" altLang="en-US" sz="2400" dirty="0">
                <a:solidFill>
                  <a:schemeClr val="accent6"/>
                </a:solidFill>
                <a:latin typeface="Helvetica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1030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8B0E7-B3E7-43FC-2C80-750FEAF36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1BF733B-B330-872B-418C-7078E1FA99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484" y="380621"/>
            <a:ext cx="7772400" cy="42655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6CEE80-C657-7A6F-4DBB-11F2EF8C1B76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0" i="0" u="none" strike="noStrike" dirty="0" err="1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400" b="0" i="0" u="none" strike="noStrike" dirty="0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 JK et al. OAB1406LB.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905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5B2608-77BE-CDB1-23D8-3286AC7527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2C54EAF-ED1B-51EB-0A64-D19B4BB83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411510"/>
            <a:ext cx="7772400" cy="43717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CC4250-8720-83FA-42EA-DFA7C879F98E}"/>
              </a:ext>
            </a:extLst>
          </p:cNvPr>
          <p:cNvSpPr txBox="1"/>
          <p:nvPr/>
        </p:nvSpPr>
        <p:spPr>
          <a:xfrm>
            <a:off x="5580112" y="72844"/>
            <a:ext cx="298782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400" b="0" i="0" u="none" strike="noStrike" dirty="0" err="1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Rockstroh</a:t>
            </a:r>
            <a:r>
              <a:rPr lang="en-GB" sz="1400" b="0" i="0" u="none" strike="noStrike" dirty="0">
                <a:solidFill>
                  <a:schemeClr val="accent2"/>
                </a:solidFill>
                <a:effectLst/>
                <a:latin typeface="Helvetica Neue" panose="02000503000000020004" pitchFamily="2" charset="0"/>
              </a:rPr>
              <a:t> JK et al. OAB1406LB.</a:t>
            </a:r>
            <a:endParaRPr lang="en-US" sz="1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34173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-128"/>
            <a:cs typeface="ＭＳ Ｐゴシック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31303</TotalTime>
  <Words>1296</Words>
  <Application>Microsoft Macintosh PowerPoint</Application>
  <PresentationFormat>On-screen Show (16:9)</PresentationFormat>
  <Paragraphs>203</Paragraphs>
  <Slides>31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9" baseType="lpstr">
      <vt:lpstr>Aptos</vt:lpstr>
      <vt:lpstr>Arial</vt:lpstr>
      <vt:lpstr>Calibri</vt:lpstr>
      <vt:lpstr>Helvetica</vt:lpstr>
      <vt:lpstr>Helvetica Neue</vt:lpstr>
      <vt:lpstr>Source Sans Pro</vt:lpstr>
      <vt:lpstr>Wingdings</vt:lpstr>
      <vt:lpstr>Blank Presentation</vt:lpstr>
      <vt:lpstr>UK-CAB – August 2026  Feedback from AIDS 2026 conference       Simon Collins, i-Base.info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EXPrESSIVE Phase III Program Countries of MK-8527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Admin admin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 admin</dc:creator>
  <cp:lastModifiedBy>simon collins</cp:lastModifiedBy>
  <cp:revision>794</cp:revision>
  <cp:lastPrinted>2026-08-14T07:46:04Z</cp:lastPrinted>
  <dcterms:created xsi:type="dcterms:W3CDTF">2010-02-24T16:57:07Z</dcterms:created>
  <dcterms:modified xsi:type="dcterms:W3CDTF">2026-08-14T17:54:28Z</dcterms:modified>
</cp:coreProperties>
</file>